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0" r:id="rId6"/>
  </p:sldMasterIdLst>
  <p:notesMasterIdLst>
    <p:notesMasterId r:id="rId39"/>
  </p:notesMasterIdLst>
  <p:handoutMasterIdLst>
    <p:handoutMasterId r:id="rId40"/>
  </p:handoutMasterIdLst>
  <p:sldIdLst>
    <p:sldId id="294" r:id="rId7"/>
    <p:sldId id="260" r:id="rId8"/>
    <p:sldId id="261" r:id="rId9"/>
    <p:sldId id="585" r:id="rId10"/>
    <p:sldId id="295" r:id="rId11"/>
    <p:sldId id="297" r:id="rId12"/>
    <p:sldId id="263" r:id="rId13"/>
    <p:sldId id="266" r:id="rId14"/>
    <p:sldId id="265" r:id="rId15"/>
    <p:sldId id="272" r:id="rId16"/>
    <p:sldId id="368" r:id="rId17"/>
    <p:sldId id="451" r:id="rId18"/>
    <p:sldId id="298" r:id="rId19"/>
    <p:sldId id="279" r:id="rId20"/>
    <p:sldId id="274" r:id="rId21"/>
    <p:sldId id="283" r:id="rId22"/>
    <p:sldId id="285" r:id="rId23"/>
    <p:sldId id="286" r:id="rId24"/>
    <p:sldId id="296" r:id="rId25"/>
    <p:sldId id="292" r:id="rId26"/>
    <p:sldId id="293" r:id="rId27"/>
    <p:sldId id="287" r:id="rId28"/>
    <p:sldId id="452" r:id="rId29"/>
    <p:sldId id="453" r:id="rId30"/>
    <p:sldId id="454" r:id="rId31"/>
    <p:sldId id="288" r:id="rId32"/>
    <p:sldId id="257" r:id="rId33"/>
    <p:sldId id="380" r:id="rId34"/>
    <p:sldId id="291" r:id="rId35"/>
    <p:sldId id="289" r:id="rId36"/>
    <p:sldId id="290" r:id="rId37"/>
    <p:sldId id="270"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0">
          <p15:clr>
            <a:srgbClr val="A4A3A4"/>
          </p15:clr>
        </p15:guide>
        <p15:guide id="2" pos="5417">
          <p15:clr>
            <a:srgbClr val="A4A3A4"/>
          </p15:clr>
        </p15:guide>
        <p15:guide id="3" pos="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F19"/>
    <a:srgbClr val="5EAAFF"/>
    <a:srgbClr val="5595E0"/>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77415" autoAdjust="0"/>
  </p:normalViewPr>
  <p:slideViewPr>
    <p:cSldViewPr snapToGrid="0" snapToObjects="1">
      <p:cViewPr varScale="1">
        <p:scale>
          <a:sx n="97" d="100"/>
          <a:sy n="97" d="100"/>
        </p:scale>
        <p:origin x="1488" y="200"/>
      </p:cViewPr>
      <p:guideLst>
        <p:guide orient="horz" pos="2250"/>
        <p:guide pos="5417"/>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57373-09E0-3044-867E-96CEB52503CC}" type="doc">
      <dgm:prSet loTypeId="urn:microsoft.com/office/officeart/2005/8/layout/target3" loCatId="" qsTypeId="urn:microsoft.com/office/officeart/2005/8/quickstyle/simple4" qsCatId="simple" csTypeId="urn:microsoft.com/office/officeart/2005/8/colors/accent2_2" csCatId="accent2" phldr="1"/>
      <dgm:spPr/>
      <dgm:t>
        <a:bodyPr/>
        <a:lstStyle/>
        <a:p>
          <a:endParaRPr lang="fr-FR"/>
        </a:p>
      </dgm:t>
    </dgm:pt>
    <dgm:pt modelId="{11A4DC45-0FBD-E84B-B1F9-6F65FA37A7D7}">
      <dgm:prSet/>
      <dgm:spPr/>
      <dgm:t>
        <a:bodyPr/>
        <a:lstStyle/>
        <a:p>
          <a:pPr rtl="0"/>
          <a:r>
            <a:rPr lang="fr-FR" dirty="0">
              <a:latin typeface="Avenir Book" panose="02000503020000020003" pitchFamily="2" charset="0"/>
              <a:cs typeface="Times New Roman"/>
            </a:rPr>
            <a:t>Unités de recherche</a:t>
          </a:r>
        </a:p>
      </dgm:t>
    </dgm:pt>
    <dgm:pt modelId="{C5217798-2A98-EE4D-AC9F-43ECDDACAE1D}" type="parTrans" cxnId="{114F9B50-637F-6144-B7F9-46FC3039C354}">
      <dgm:prSet/>
      <dgm:spPr/>
      <dgm:t>
        <a:bodyPr/>
        <a:lstStyle/>
        <a:p>
          <a:endParaRPr lang="fr-FR"/>
        </a:p>
      </dgm:t>
    </dgm:pt>
    <dgm:pt modelId="{E4263DC9-0AA1-354D-9DA4-6D897B6822DB}" type="sibTrans" cxnId="{114F9B50-637F-6144-B7F9-46FC3039C354}">
      <dgm:prSet/>
      <dgm:spPr/>
      <dgm:t>
        <a:bodyPr/>
        <a:lstStyle/>
        <a:p>
          <a:endParaRPr lang="fr-FR"/>
        </a:p>
      </dgm:t>
    </dgm:pt>
    <dgm:pt modelId="{7C69B72B-3B79-ED49-B56B-34E2A0515C05}">
      <dgm:prSet/>
      <dgm:spPr/>
      <dgm:t>
        <a:bodyPr/>
        <a:lstStyle/>
        <a:p>
          <a:pPr rtl="0"/>
          <a:r>
            <a:rPr lang="fr-FR" dirty="0">
              <a:latin typeface="Avenir Book" panose="02000503020000020003" pitchFamily="2" charset="0"/>
              <a:cs typeface="Times New Roman"/>
            </a:rPr>
            <a:t>Filières d’enseignement</a:t>
          </a:r>
        </a:p>
      </dgm:t>
    </dgm:pt>
    <dgm:pt modelId="{D84435E7-D330-444C-AC0D-22F48C726B8D}" type="parTrans" cxnId="{DD69DE77-F13B-A146-A71F-13565350D76E}">
      <dgm:prSet/>
      <dgm:spPr/>
      <dgm:t>
        <a:bodyPr/>
        <a:lstStyle/>
        <a:p>
          <a:endParaRPr lang="fr-FR"/>
        </a:p>
      </dgm:t>
    </dgm:pt>
    <dgm:pt modelId="{5B48093B-2822-BE46-B0EA-4CC303021509}" type="sibTrans" cxnId="{DD69DE77-F13B-A146-A71F-13565350D76E}">
      <dgm:prSet/>
      <dgm:spPr/>
      <dgm:t>
        <a:bodyPr/>
        <a:lstStyle/>
        <a:p>
          <a:endParaRPr lang="fr-FR"/>
        </a:p>
      </dgm:t>
    </dgm:pt>
    <dgm:pt modelId="{02255AB7-7482-C04C-9D06-6049D14590EB}">
      <dgm:prSet/>
      <dgm:spPr/>
      <dgm:t>
        <a:bodyPr/>
        <a:lstStyle/>
        <a:p>
          <a:pPr rtl="0"/>
          <a:r>
            <a:rPr lang="fr-FR" dirty="0">
              <a:latin typeface="Avenir Book" panose="02000503020000020003" pitchFamily="2" charset="0"/>
              <a:cs typeface="Times New Roman"/>
            </a:rPr>
            <a:t>Conseil d’Institut</a:t>
          </a:r>
        </a:p>
      </dgm:t>
    </dgm:pt>
    <dgm:pt modelId="{49144656-C193-1643-A76F-F2BE60569F73}" type="parTrans" cxnId="{F7329FEE-7507-8245-9D3A-446A4D53F4F3}">
      <dgm:prSet/>
      <dgm:spPr/>
      <dgm:t>
        <a:bodyPr/>
        <a:lstStyle/>
        <a:p>
          <a:endParaRPr lang="fr-FR"/>
        </a:p>
      </dgm:t>
    </dgm:pt>
    <dgm:pt modelId="{649C40C6-69A1-0C4B-BAE9-41370D65CD35}" type="sibTrans" cxnId="{F7329FEE-7507-8245-9D3A-446A4D53F4F3}">
      <dgm:prSet/>
      <dgm:spPr/>
      <dgm:t>
        <a:bodyPr/>
        <a:lstStyle/>
        <a:p>
          <a:endParaRPr lang="fr-FR"/>
        </a:p>
      </dgm:t>
    </dgm:pt>
    <dgm:pt modelId="{CCB95270-1BA2-FF4F-909B-16DFEFD3822E}">
      <dgm:prSet/>
      <dgm:spPr/>
      <dgm:t>
        <a:bodyPr/>
        <a:lstStyle/>
        <a:p>
          <a:pPr rtl="0"/>
          <a:r>
            <a:rPr lang="fr-FR" dirty="0">
              <a:latin typeface="Avenir Book" panose="02000503020000020003" pitchFamily="2" charset="0"/>
              <a:cs typeface="Times New Roman"/>
            </a:rPr>
            <a:t>Structure</a:t>
          </a:r>
        </a:p>
      </dgm:t>
    </dgm:pt>
    <dgm:pt modelId="{25B97EE1-4B2F-174A-88EF-9B96C273F8B6}" type="parTrans" cxnId="{AF8A1BF9-94CB-AC47-8E41-F1F9F6FA9CE0}">
      <dgm:prSet/>
      <dgm:spPr/>
      <dgm:t>
        <a:bodyPr/>
        <a:lstStyle/>
        <a:p>
          <a:endParaRPr lang="fr-FR"/>
        </a:p>
      </dgm:t>
    </dgm:pt>
    <dgm:pt modelId="{959CAE22-1D8F-954B-8976-391814A45143}" type="sibTrans" cxnId="{AF8A1BF9-94CB-AC47-8E41-F1F9F6FA9CE0}">
      <dgm:prSet/>
      <dgm:spPr/>
      <dgm:t>
        <a:bodyPr/>
        <a:lstStyle/>
        <a:p>
          <a:endParaRPr lang="fr-FR"/>
        </a:p>
      </dgm:t>
    </dgm:pt>
    <dgm:pt modelId="{188E82C0-1077-0843-8111-878AA1EDF437}">
      <dgm:prSet/>
      <dgm:spPr/>
      <dgm:t>
        <a:bodyPr/>
        <a:lstStyle/>
        <a:p>
          <a:pPr rtl="0"/>
          <a:r>
            <a:rPr lang="fr-FR" dirty="0">
              <a:latin typeface="Avenir Book" panose="02000503020000020003" pitchFamily="2" charset="0"/>
              <a:cs typeface="Times New Roman"/>
            </a:rPr>
            <a:t>Direction</a:t>
          </a:r>
        </a:p>
      </dgm:t>
    </dgm:pt>
    <dgm:pt modelId="{7F838ABD-6F1C-FA4C-A179-47CF5C4A47DB}" type="parTrans" cxnId="{1E42C87E-7056-A040-9E33-7FB0AD2FDA01}">
      <dgm:prSet/>
      <dgm:spPr/>
      <dgm:t>
        <a:bodyPr/>
        <a:lstStyle/>
        <a:p>
          <a:endParaRPr lang="fr-FR"/>
        </a:p>
      </dgm:t>
    </dgm:pt>
    <dgm:pt modelId="{9F6F58CA-2448-C24D-B5E1-63E243CA16D5}" type="sibTrans" cxnId="{1E42C87E-7056-A040-9E33-7FB0AD2FDA01}">
      <dgm:prSet/>
      <dgm:spPr/>
      <dgm:t>
        <a:bodyPr/>
        <a:lstStyle/>
        <a:p>
          <a:endParaRPr lang="fr-FR"/>
        </a:p>
      </dgm:t>
    </dgm:pt>
    <dgm:pt modelId="{655C440E-1B4B-0A49-8B6C-F12553C7D1A0}">
      <dgm:prSet/>
      <dgm:spPr/>
      <dgm:t>
        <a:bodyPr/>
        <a:lstStyle/>
        <a:p>
          <a:pPr rtl="0"/>
          <a:r>
            <a:rPr lang="fr-FR" dirty="0">
              <a:latin typeface="Avenir Book" panose="02000503020000020003" pitchFamily="2" charset="0"/>
              <a:cs typeface="Times New Roman"/>
            </a:rPr>
            <a:t>Bureau</a:t>
          </a:r>
        </a:p>
      </dgm:t>
    </dgm:pt>
    <dgm:pt modelId="{ADBC313C-FB8C-7845-B20F-0905DE6A7FF6}" type="parTrans" cxnId="{F18F6B91-073F-DE4A-A6B9-FB85621D49A5}">
      <dgm:prSet/>
      <dgm:spPr/>
      <dgm:t>
        <a:bodyPr/>
        <a:lstStyle/>
        <a:p>
          <a:endParaRPr lang="fr-FR"/>
        </a:p>
      </dgm:t>
    </dgm:pt>
    <dgm:pt modelId="{F598E11E-C35E-F640-A05C-2BE276D79FAC}" type="sibTrans" cxnId="{F18F6B91-073F-DE4A-A6B9-FB85621D49A5}">
      <dgm:prSet/>
      <dgm:spPr/>
      <dgm:t>
        <a:bodyPr/>
        <a:lstStyle/>
        <a:p>
          <a:endParaRPr lang="fr-FR"/>
        </a:p>
      </dgm:t>
    </dgm:pt>
    <dgm:pt modelId="{55BA6B0B-7F0A-744B-9B2B-8E91FC1E297D}">
      <dgm:prSet/>
      <dgm:spPr/>
      <dgm:t>
        <a:bodyPr/>
        <a:lstStyle/>
        <a:p>
          <a:pPr rtl="0"/>
          <a:r>
            <a:rPr lang="fr-FR" dirty="0">
              <a:latin typeface="Avenir Book" panose="02000503020000020003" pitchFamily="2" charset="0"/>
              <a:cs typeface="Times New Roman"/>
            </a:rPr>
            <a:t>Assemblée générale</a:t>
          </a:r>
        </a:p>
      </dgm:t>
    </dgm:pt>
    <dgm:pt modelId="{623F86A6-F6BE-C843-B667-6DDC954C676A}" type="parTrans" cxnId="{F5AD8A62-9FBD-4D41-9FAC-958B10F46D30}">
      <dgm:prSet/>
      <dgm:spPr/>
      <dgm:t>
        <a:bodyPr/>
        <a:lstStyle/>
        <a:p>
          <a:endParaRPr lang="fr-FR"/>
        </a:p>
      </dgm:t>
    </dgm:pt>
    <dgm:pt modelId="{6B0161C1-1CD4-8741-ADCD-C25DE22A9E64}" type="sibTrans" cxnId="{F5AD8A62-9FBD-4D41-9FAC-958B10F46D30}">
      <dgm:prSet/>
      <dgm:spPr/>
      <dgm:t>
        <a:bodyPr/>
        <a:lstStyle/>
        <a:p>
          <a:endParaRPr lang="fr-FR"/>
        </a:p>
      </dgm:t>
    </dgm:pt>
    <dgm:pt modelId="{70209599-B1E8-5C4F-A289-979C5F55B8ED}">
      <dgm:prSet/>
      <dgm:spPr/>
      <dgm:t>
        <a:bodyPr/>
        <a:lstStyle/>
        <a:p>
          <a:pPr rtl="0"/>
          <a:r>
            <a:rPr lang="fr-FR" dirty="0">
              <a:latin typeface="Avenir Book" panose="02000503020000020003" pitchFamily="2" charset="0"/>
              <a:cs typeface="Times New Roman"/>
            </a:rPr>
            <a:t>Centres de recherche</a:t>
          </a:r>
        </a:p>
      </dgm:t>
    </dgm:pt>
    <dgm:pt modelId="{4E076B31-2623-B24D-93D3-234DFCB6DAA5}" type="parTrans" cxnId="{89C4E289-85DA-AC46-93AA-7DD7EC8DF503}">
      <dgm:prSet/>
      <dgm:spPr/>
      <dgm:t>
        <a:bodyPr/>
        <a:lstStyle/>
        <a:p>
          <a:endParaRPr lang="fr-FR"/>
        </a:p>
      </dgm:t>
    </dgm:pt>
    <dgm:pt modelId="{CF2468E2-3B99-084E-BEB6-E554D17D0C23}" type="sibTrans" cxnId="{89C4E289-85DA-AC46-93AA-7DD7EC8DF503}">
      <dgm:prSet/>
      <dgm:spPr/>
      <dgm:t>
        <a:bodyPr/>
        <a:lstStyle/>
        <a:p>
          <a:endParaRPr lang="fr-FR"/>
        </a:p>
      </dgm:t>
    </dgm:pt>
    <dgm:pt modelId="{563A40C8-2464-E345-9F73-8B142950C950}">
      <dgm:prSet/>
      <dgm:spPr/>
      <dgm:t>
        <a:bodyPr/>
        <a:lstStyle/>
        <a:p>
          <a:pPr rtl="0"/>
          <a:r>
            <a:rPr lang="fr-FR" dirty="0">
              <a:latin typeface="Avenir Book" panose="02000503020000020003" pitchFamily="2" charset="0"/>
              <a:cs typeface="Times New Roman"/>
            </a:rPr>
            <a:t>Observatoires</a:t>
          </a:r>
        </a:p>
      </dgm:t>
    </dgm:pt>
    <dgm:pt modelId="{4416FB82-42A2-2F4B-B35E-CA992C03F26F}" type="parTrans" cxnId="{49E8015F-6C49-3945-9AB0-96ABA662E56E}">
      <dgm:prSet/>
      <dgm:spPr/>
      <dgm:t>
        <a:bodyPr/>
        <a:lstStyle/>
        <a:p>
          <a:endParaRPr lang="fr-FR"/>
        </a:p>
      </dgm:t>
    </dgm:pt>
    <dgm:pt modelId="{333992B7-63B1-5F4A-9CA6-3477E83D62D2}" type="sibTrans" cxnId="{49E8015F-6C49-3945-9AB0-96ABA662E56E}">
      <dgm:prSet/>
      <dgm:spPr/>
      <dgm:t>
        <a:bodyPr/>
        <a:lstStyle/>
        <a:p>
          <a:endParaRPr lang="fr-FR"/>
        </a:p>
      </dgm:t>
    </dgm:pt>
    <dgm:pt modelId="{48BABDE2-892B-EE43-BCA3-2EF5A6F94841}">
      <dgm:prSet/>
      <dgm:spPr/>
      <dgm:t>
        <a:bodyPr/>
        <a:lstStyle/>
        <a:p>
          <a:pPr rtl="0"/>
          <a:r>
            <a:rPr lang="fr-FR" dirty="0">
              <a:latin typeface="Avenir Book" panose="02000503020000020003" pitchFamily="2" charset="0"/>
              <a:cs typeface="Times New Roman"/>
            </a:rPr>
            <a:t>Plateformes</a:t>
          </a:r>
        </a:p>
      </dgm:t>
    </dgm:pt>
    <dgm:pt modelId="{004D5877-BC90-9B42-9F8E-35E78AE0C55A}" type="parTrans" cxnId="{8BBCB5BE-F591-3846-87FD-5812AD81C845}">
      <dgm:prSet/>
      <dgm:spPr/>
      <dgm:t>
        <a:bodyPr/>
        <a:lstStyle/>
        <a:p>
          <a:endParaRPr lang="fr-FR"/>
        </a:p>
      </dgm:t>
    </dgm:pt>
    <dgm:pt modelId="{1DD93F42-ED00-8746-9DBC-D8D99E36B7FD}" type="sibTrans" cxnId="{8BBCB5BE-F591-3846-87FD-5812AD81C845}">
      <dgm:prSet/>
      <dgm:spPr/>
      <dgm:t>
        <a:bodyPr/>
        <a:lstStyle/>
        <a:p>
          <a:endParaRPr lang="fr-FR"/>
        </a:p>
      </dgm:t>
    </dgm:pt>
    <dgm:pt modelId="{888E0CC8-4FD8-074C-A9E3-8C14C1DF4AD0}">
      <dgm:prSet/>
      <dgm:spPr/>
      <dgm:t>
        <a:bodyPr/>
        <a:lstStyle/>
        <a:p>
          <a:pPr rtl="0"/>
          <a:r>
            <a:rPr lang="fr-FR" dirty="0" err="1">
              <a:latin typeface="Avenir Book" panose="02000503020000020003" pitchFamily="2" charset="0"/>
              <a:cs typeface="Times New Roman"/>
            </a:rPr>
            <a:t>Bachelor</a:t>
          </a:r>
          <a:r>
            <a:rPr lang="fr-FR" dirty="0">
              <a:latin typeface="Avenir Book" panose="02000503020000020003" pitchFamily="2" charset="0"/>
              <a:cs typeface="Times New Roman"/>
            </a:rPr>
            <a:t>, Masters et Doctorats</a:t>
          </a:r>
        </a:p>
      </dgm:t>
    </dgm:pt>
    <dgm:pt modelId="{3A099596-2BCE-2E4E-A782-AA6183A7DC2C}" type="parTrans" cxnId="{5C6A6264-5846-0F4B-9223-3C9FF5912945}">
      <dgm:prSet/>
      <dgm:spPr/>
      <dgm:t>
        <a:bodyPr/>
        <a:lstStyle/>
        <a:p>
          <a:endParaRPr lang="fr-FR"/>
        </a:p>
      </dgm:t>
    </dgm:pt>
    <dgm:pt modelId="{EA600287-9D31-AD4D-A7CB-D8649FB74060}" type="sibTrans" cxnId="{5C6A6264-5846-0F4B-9223-3C9FF5912945}">
      <dgm:prSet/>
      <dgm:spPr/>
      <dgm:t>
        <a:bodyPr/>
        <a:lstStyle/>
        <a:p>
          <a:endParaRPr lang="fr-FR"/>
        </a:p>
      </dgm:t>
    </dgm:pt>
    <dgm:pt modelId="{2F47A75A-9B36-044D-99E1-2F9460AEE7C9}">
      <dgm:prSet/>
      <dgm:spPr/>
      <dgm:t>
        <a:bodyPr/>
        <a:lstStyle/>
        <a:p>
          <a:pPr rtl="0"/>
          <a:r>
            <a:rPr lang="fr-FR" dirty="0">
              <a:latin typeface="Avenir Book" panose="02000503020000020003" pitchFamily="2" charset="0"/>
              <a:cs typeface="Times New Roman"/>
            </a:rPr>
            <a:t>=&gt; Commission de l’enseignement</a:t>
          </a:r>
        </a:p>
      </dgm:t>
    </dgm:pt>
    <dgm:pt modelId="{1F897922-E8F0-2244-AA95-498000F8648A}" type="sibTrans" cxnId="{853E5C7D-554B-D24D-8228-2D4631D65B59}">
      <dgm:prSet/>
      <dgm:spPr/>
      <dgm:t>
        <a:bodyPr/>
        <a:lstStyle/>
        <a:p>
          <a:endParaRPr lang="fr-FR"/>
        </a:p>
      </dgm:t>
    </dgm:pt>
    <dgm:pt modelId="{B64B646E-D54C-8843-B6B2-7887ED5FF397}" type="parTrans" cxnId="{853E5C7D-554B-D24D-8228-2D4631D65B59}">
      <dgm:prSet/>
      <dgm:spPr/>
      <dgm:t>
        <a:bodyPr/>
        <a:lstStyle/>
        <a:p>
          <a:endParaRPr lang="fr-FR"/>
        </a:p>
      </dgm:t>
    </dgm:pt>
    <dgm:pt modelId="{EE7CD001-2C9F-1146-8089-37AC6D103B36}" type="pres">
      <dgm:prSet presAssocID="{2B857373-09E0-3044-867E-96CEB52503CC}" presName="Name0" presStyleCnt="0">
        <dgm:presLayoutVars>
          <dgm:chMax val="7"/>
          <dgm:dir/>
          <dgm:animLvl val="lvl"/>
          <dgm:resizeHandles val="exact"/>
        </dgm:presLayoutVars>
      </dgm:prSet>
      <dgm:spPr/>
    </dgm:pt>
    <dgm:pt modelId="{C4567B9B-0845-EA49-B949-00C98D60CA78}" type="pres">
      <dgm:prSet presAssocID="{CCB95270-1BA2-FF4F-909B-16DFEFD3822E}" presName="circle1" presStyleLbl="node1" presStyleIdx="0" presStyleCnt="3"/>
      <dgm:spPr>
        <a:solidFill>
          <a:schemeClr val="bg2"/>
        </a:solidFill>
      </dgm:spPr>
    </dgm:pt>
    <dgm:pt modelId="{AB737F43-1EAF-E447-8FDB-84662D5AAC0D}" type="pres">
      <dgm:prSet presAssocID="{CCB95270-1BA2-FF4F-909B-16DFEFD3822E}" presName="space" presStyleCnt="0"/>
      <dgm:spPr/>
    </dgm:pt>
    <dgm:pt modelId="{CBBC7095-082F-AD49-871F-34D8CE2EE47C}" type="pres">
      <dgm:prSet presAssocID="{CCB95270-1BA2-FF4F-909B-16DFEFD3822E}" presName="rect1" presStyleLbl="alignAcc1" presStyleIdx="0" presStyleCnt="3" custLinFactNeighborX="0"/>
      <dgm:spPr/>
    </dgm:pt>
    <dgm:pt modelId="{ED8E82B4-5914-A24E-AEE2-31D513640C93}" type="pres">
      <dgm:prSet presAssocID="{7C69B72B-3B79-ED49-B56B-34E2A0515C05}" presName="vertSpace2" presStyleLbl="node1" presStyleIdx="0" presStyleCnt="3"/>
      <dgm:spPr/>
    </dgm:pt>
    <dgm:pt modelId="{3B75E979-85FD-0D45-A51C-3110821214C5}" type="pres">
      <dgm:prSet presAssocID="{7C69B72B-3B79-ED49-B56B-34E2A0515C05}" presName="circle2" presStyleLbl="node1" presStyleIdx="1" presStyleCnt="3"/>
      <dgm:spPr>
        <a:solidFill>
          <a:schemeClr val="bg2"/>
        </a:solidFill>
      </dgm:spPr>
    </dgm:pt>
    <dgm:pt modelId="{26D1831B-C2AF-3C41-AC87-EFAEB0C3A6FE}" type="pres">
      <dgm:prSet presAssocID="{7C69B72B-3B79-ED49-B56B-34E2A0515C05}" presName="rect2" presStyleLbl="alignAcc1" presStyleIdx="1" presStyleCnt="3"/>
      <dgm:spPr/>
    </dgm:pt>
    <dgm:pt modelId="{E02076F5-8463-F64C-B2B0-6273FC2C1990}" type="pres">
      <dgm:prSet presAssocID="{11A4DC45-0FBD-E84B-B1F9-6F65FA37A7D7}" presName="vertSpace3" presStyleLbl="node1" presStyleIdx="1" presStyleCnt="3"/>
      <dgm:spPr/>
    </dgm:pt>
    <dgm:pt modelId="{B7A2BD12-93FA-D146-86C0-3999E0CBC660}" type="pres">
      <dgm:prSet presAssocID="{11A4DC45-0FBD-E84B-B1F9-6F65FA37A7D7}" presName="circle3" presStyleLbl="node1" presStyleIdx="2" presStyleCnt="3"/>
      <dgm:spPr>
        <a:solidFill>
          <a:schemeClr val="bg2"/>
        </a:solidFill>
      </dgm:spPr>
    </dgm:pt>
    <dgm:pt modelId="{66BA145C-D50E-1841-9A74-7911610A85C0}" type="pres">
      <dgm:prSet presAssocID="{11A4DC45-0FBD-E84B-B1F9-6F65FA37A7D7}" presName="rect3" presStyleLbl="alignAcc1" presStyleIdx="2" presStyleCnt="3"/>
      <dgm:spPr/>
    </dgm:pt>
    <dgm:pt modelId="{2679F9C0-A2A3-6B4C-A446-E438ECE1522E}" type="pres">
      <dgm:prSet presAssocID="{CCB95270-1BA2-FF4F-909B-16DFEFD3822E}" presName="rect1ParTx" presStyleLbl="alignAcc1" presStyleIdx="2" presStyleCnt="3">
        <dgm:presLayoutVars>
          <dgm:chMax val="1"/>
          <dgm:bulletEnabled val="1"/>
        </dgm:presLayoutVars>
      </dgm:prSet>
      <dgm:spPr/>
    </dgm:pt>
    <dgm:pt modelId="{F51968A6-7E60-8D42-8C88-F4B275A81954}" type="pres">
      <dgm:prSet presAssocID="{CCB95270-1BA2-FF4F-909B-16DFEFD3822E}" presName="rect1ChTx" presStyleLbl="alignAcc1" presStyleIdx="2" presStyleCnt="3">
        <dgm:presLayoutVars>
          <dgm:bulletEnabled val="1"/>
        </dgm:presLayoutVars>
      </dgm:prSet>
      <dgm:spPr/>
    </dgm:pt>
    <dgm:pt modelId="{D44A71ED-FEB5-DB4E-8F22-D7E800C4BC95}" type="pres">
      <dgm:prSet presAssocID="{7C69B72B-3B79-ED49-B56B-34E2A0515C05}" presName="rect2ParTx" presStyleLbl="alignAcc1" presStyleIdx="2" presStyleCnt="3">
        <dgm:presLayoutVars>
          <dgm:chMax val="1"/>
          <dgm:bulletEnabled val="1"/>
        </dgm:presLayoutVars>
      </dgm:prSet>
      <dgm:spPr/>
    </dgm:pt>
    <dgm:pt modelId="{1275CF6D-26DF-2E45-A556-D726CB5EE53A}" type="pres">
      <dgm:prSet presAssocID="{7C69B72B-3B79-ED49-B56B-34E2A0515C05}" presName="rect2ChTx" presStyleLbl="alignAcc1" presStyleIdx="2" presStyleCnt="3">
        <dgm:presLayoutVars>
          <dgm:bulletEnabled val="1"/>
        </dgm:presLayoutVars>
      </dgm:prSet>
      <dgm:spPr/>
    </dgm:pt>
    <dgm:pt modelId="{81B47143-5249-7B40-A839-773BAB93573F}" type="pres">
      <dgm:prSet presAssocID="{11A4DC45-0FBD-E84B-B1F9-6F65FA37A7D7}" presName="rect3ParTx" presStyleLbl="alignAcc1" presStyleIdx="2" presStyleCnt="3">
        <dgm:presLayoutVars>
          <dgm:chMax val="1"/>
          <dgm:bulletEnabled val="1"/>
        </dgm:presLayoutVars>
      </dgm:prSet>
      <dgm:spPr/>
    </dgm:pt>
    <dgm:pt modelId="{E2A7C502-BF45-D34E-B7E5-65CCF372F11E}" type="pres">
      <dgm:prSet presAssocID="{11A4DC45-0FBD-E84B-B1F9-6F65FA37A7D7}" presName="rect3ChTx" presStyleLbl="alignAcc1" presStyleIdx="2" presStyleCnt="3">
        <dgm:presLayoutVars>
          <dgm:bulletEnabled val="1"/>
        </dgm:presLayoutVars>
      </dgm:prSet>
      <dgm:spPr/>
    </dgm:pt>
  </dgm:ptLst>
  <dgm:cxnLst>
    <dgm:cxn modelId="{3F7C2403-C41A-FC44-AA9B-6FCF66378602}" type="presOf" srcId="{2B857373-09E0-3044-867E-96CEB52503CC}" destId="{EE7CD001-2C9F-1146-8089-37AC6D103B36}" srcOrd="0" destOrd="0" presId="urn:microsoft.com/office/officeart/2005/8/layout/target3"/>
    <dgm:cxn modelId="{E884FC0D-E15E-9544-A7B8-27332EFEF76D}" type="presOf" srcId="{563A40C8-2464-E345-9F73-8B142950C950}" destId="{E2A7C502-BF45-D34E-B7E5-65CCF372F11E}" srcOrd="0" destOrd="1" presId="urn:microsoft.com/office/officeart/2005/8/layout/target3"/>
    <dgm:cxn modelId="{5B94110E-6052-DC42-A874-46A94BAF3087}" type="presOf" srcId="{188E82C0-1077-0843-8111-878AA1EDF437}" destId="{F51968A6-7E60-8D42-8C88-F4B275A81954}" srcOrd="0" destOrd="0" presId="urn:microsoft.com/office/officeart/2005/8/layout/target3"/>
    <dgm:cxn modelId="{42AD3112-D239-754F-BC1C-AF8010103F8C}" type="presOf" srcId="{CCB95270-1BA2-FF4F-909B-16DFEFD3822E}" destId="{CBBC7095-082F-AD49-871F-34D8CE2EE47C}" srcOrd="0" destOrd="0" presId="urn:microsoft.com/office/officeart/2005/8/layout/target3"/>
    <dgm:cxn modelId="{76A8C916-F0EF-1F41-9228-49EC335E64DB}" type="presOf" srcId="{CCB95270-1BA2-FF4F-909B-16DFEFD3822E}" destId="{2679F9C0-A2A3-6B4C-A446-E438ECE1522E}" srcOrd="1" destOrd="0" presId="urn:microsoft.com/office/officeart/2005/8/layout/target3"/>
    <dgm:cxn modelId="{35288A45-EC02-3A42-8AE6-4F304D9C15CF}" type="presOf" srcId="{02255AB7-7482-C04C-9D06-6049D14590EB}" destId="{F51968A6-7E60-8D42-8C88-F4B275A81954}" srcOrd="0" destOrd="2" presId="urn:microsoft.com/office/officeart/2005/8/layout/target3"/>
    <dgm:cxn modelId="{58E5F546-738C-8346-AF1A-BD0CA1AEED08}" type="presOf" srcId="{11A4DC45-0FBD-E84B-B1F9-6F65FA37A7D7}" destId="{81B47143-5249-7B40-A839-773BAB93573F}" srcOrd="1" destOrd="0" presId="urn:microsoft.com/office/officeart/2005/8/layout/target3"/>
    <dgm:cxn modelId="{114F9B50-637F-6144-B7F9-46FC3039C354}" srcId="{2B857373-09E0-3044-867E-96CEB52503CC}" destId="{11A4DC45-0FBD-E84B-B1F9-6F65FA37A7D7}" srcOrd="2" destOrd="0" parTransId="{C5217798-2A98-EE4D-AC9F-43ECDDACAE1D}" sibTransId="{E4263DC9-0AA1-354D-9DA4-6D897B6822DB}"/>
    <dgm:cxn modelId="{49E8015F-6C49-3945-9AB0-96ABA662E56E}" srcId="{11A4DC45-0FBD-E84B-B1F9-6F65FA37A7D7}" destId="{563A40C8-2464-E345-9F73-8B142950C950}" srcOrd="1" destOrd="0" parTransId="{4416FB82-42A2-2F4B-B35E-CA992C03F26F}" sibTransId="{333992B7-63B1-5F4A-9CA6-3477E83D62D2}"/>
    <dgm:cxn modelId="{F5AD8A62-9FBD-4D41-9FAC-958B10F46D30}" srcId="{CCB95270-1BA2-FF4F-909B-16DFEFD3822E}" destId="{55BA6B0B-7F0A-744B-9B2B-8E91FC1E297D}" srcOrd="3" destOrd="0" parTransId="{623F86A6-F6BE-C843-B667-6DDC954C676A}" sibTransId="{6B0161C1-1CD4-8741-ADCD-C25DE22A9E64}"/>
    <dgm:cxn modelId="{5C6A6264-5846-0F4B-9223-3C9FF5912945}" srcId="{7C69B72B-3B79-ED49-B56B-34E2A0515C05}" destId="{888E0CC8-4FD8-074C-A9E3-8C14C1DF4AD0}" srcOrd="0" destOrd="0" parTransId="{3A099596-2BCE-2E4E-A782-AA6183A7DC2C}" sibTransId="{EA600287-9D31-AD4D-A7CB-D8649FB74060}"/>
    <dgm:cxn modelId="{DD69DE77-F13B-A146-A71F-13565350D76E}" srcId="{2B857373-09E0-3044-867E-96CEB52503CC}" destId="{7C69B72B-3B79-ED49-B56B-34E2A0515C05}" srcOrd="1" destOrd="0" parTransId="{D84435E7-D330-444C-AC0D-22F48C726B8D}" sibTransId="{5B48093B-2822-BE46-B0EA-4CC303021509}"/>
    <dgm:cxn modelId="{853E5C7D-554B-D24D-8228-2D4631D65B59}" srcId="{7C69B72B-3B79-ED49-B56B-34E2A0515C05}" destId="{2F47A75A-9B36-044D-99E1-2F9460AEE7C9}" srcOrd="1" destOrd="0" parTransId="{B64B646E-D54C-8843-B6B2-7887ED5FF397}" sibTransId="{1F897922-E8F0-2244-AA95-498000F8648A}"/>
    <dgm:cxn modelId="{1E42C87E-7056-A040-9E33-7FB0AD2FDA01}" srcId="{CCB95270-1BA2-FF4F-909B-16DFEFD3822E}" destId="{188E82C0-1077-0843-8111-878AA1EDF437}" srcOrd="0" destOrd="0" parTransId="{7F838ABD-6F1C-FA4C-A179-47CF5C4A47DB}" sibTransId="{9F6F58CA-2448-C24D-B5E1-63E243CA16D5}"/>
    <dgm:cxn modelId="{4FB67981-BF67-674B-8650-02D438CB94AD}" type="presOf" srcId="{11A4DC45-0FBD-E84B-B1F9-6F65FA37A7D7}" destId="{66BA145C-D50E-1841-9A74-7911610A85C0}" srcOrd="0" destOrd="0" presId="urn:microsoft.com/office/officeart/2005/8/layout/target3"/>
    <dgm:cxn modelId="{89C4E289-85DA-AC46-93AA-7DD7EC8DF503}" srcId="{11A4DC45-0FBD-E84B-B1F9-6F65FA37A7D7}" destId="{70209599-B1E8-5C4F-A289-979C5F55B8ED}" srcOrd="0" destOrd="0" parTransId="{4E076B31-2623-B24D-93D3-234DFCB6DAA5}" sibTransId="{CF2468E2-3B99-084E-BEB6-E554D17D0C23}"/>
    <dgm:cxn modelId="{F18F6B91-073F-DE4A-A6B9-FB85621D49A5}" srcId="{CCB95270-1BA2-FF4F-909B-16DFEFD3822E}" destId="{655C440E-1B4B-0A49-8B6C-F12553C7D1A0}" srcOrd="1" destOrd="0" parTransId="{ADBC313C-FB8C-7845-B20F-0905DE6A7FF6}" sibTransId="{F598E11E-C35E-F640-A05C-2BE276D79FAC}"/>
    <dgm:cxn modelId="{C8930C98-FBEC-6D44-B943-AC126EF8A771}" type="presOf" srcId="{655C440E-1B4B-0A49-8B6C-F12553C7D1A0}" destId="{F51968A6-7E60-8D42-8C88-F4B275A81954}" srcOrd="0" destOrd="1" presId="urn:microsoft.com/office/officeart/2005/8/layout/target3"/>
    <dgm:cxn modelId="{9A26D39E-D898-A44A-83F7-17D32829BA78}" type="presOf" srcId="{2F47A75A-9B36-044D-99E1-2F9460AEE7C9}" destId="{1275CF6D-26DF-2E45-A556-D726CB5EE53A}" srcOrd="0" destOrd="1" presId="urn:microsoft.com/office/officeart/2005/8/layout/target3"/>
    <dgm:cxn modelId="{3F72EFB2-7662-6049-A43E-B56475F07B84}" type="presOf" srcId="{55BA6B0B-7F0A-744B-9B2B-8E91FC1E297D}" destId="{F51968A6-7E60-8D42-8C88-F4B275A81954}" srcOrd="0" destOrd="3" presId="urn:microsoft.com/office/officeart/2005/8/layout/target3"/>
    <dgm:cxn modelId="{8BBCB5BE-F591-3846-87FD-5812AD81C845}" srcId="{11A4DC45-0FBD-E84B-B1F9-6F65FA37A7D7}" destId="{48BABDE2-892B-EE43-BCA3-2EF5A6F94841}" srcOrd="2" destOrd="0" parTransId="{004D5877-BC90-9B42-9F8E-35E78AE0C55A}" sibTransId="{1DD93F42-ED00-8746-9DBC-D8D99E36B7FD}"/>
    <dgm:cxn modelId="{C79953D0-CF57-084B-BDB4-B074CFE649F2}" type="presOf" srcId="{7C69B72B-3B79-ED49-B56B-34E2A0515C05}" destId="{D44A71ED-FEB5-DB4E-8F22-D7E800C4BC95}" srcOrd="1" destOrd="0" presId="urn:microsoft.com/office/officeart/2005/8/layout/target3"/>
    <dgm:cxn modelId="{080D5FE0-B885-D145-9F0D-164BF560A5C4}" type="presOf" srcId="{70209599-B1E8-5C4F-A289-979C5F55B8ED}" destId="{E2A7C502-BF45-D34E-B7E5-65CCF372F11E}" srcOrd="0" destOrd="0" presId="urn:microsoft.com/office/officeart/2005/8/layout/target3"/>
    <dgm:cxn modelId="{F7329FEE-7507-8245-9D3A-446A4D53F4F3}" srcId="{CCB95270-1BA2-FF4F-909B-16DFEFD3822E}" destId="{02255AB7-7482-C04C-9D06-6049D14590EB}" srcOrd="2" destOrd="0" parTransId="{49144656-C193-1643-A76F-F2BE60569F73}" sibTransId="{649C40C6-69A1-0C4B-BAE9-41370D65CD35}"/>
    <dgm:cxn modelId="{8412A3F2-AA83-FA46-8C74-7C20514F58C3}" type="presOf" srcId="{888E0CC8-4FD8-074C-A9E3-8C14C1DF4AD0}" destId="{1275CF6D-26DF-2E45-A556-D726CB5EE53A}" srcOrd="0" destOrd="0" presId="urn:microsoft.com/office/officeart/2005/8/layout/target3"/>
    <dgm:cxn modelId="{547D13F6-9CBE-814E-BB8E-2417710D6222}" type="presOf" srcId="{48BABDE2-892B-EE43-BCA3-2EF5A6F94841}" destId="{E2A7C502-BF45-D34E-B7E5-65CCF372F11E}" srcOrd="0" destOrd="2" presId="urn:microsoft.com/office/officeart/2005/8/layout/target3"/>
    <dgm:cxn modelId="{AF8A1BF9-94CB-AC47-8E41-F1F9F6FA9CE0}" srcId="{2B857373-09E0-3044-867E-96CEB52503CC}" destId="{CCB95270-1BA2-FF4F-909B-16DFEFD3822E}" srcOrd="0" destOrd="0" parTransId="{25B97EE1-4B2F-174A-88EF-9B96C273F8B6}" sibTransId="{959CAE22-1D8F-954B-8976-391814A45143}"/>
    <dgm:cxn modelId="{CDCF2BFF-193F-8D49-B9C6-788E3995291E}" type="presOf" srcId="{7C69B72B-3B79-ED49-B56B-34E2A0515C05}" destId="{26D1831B-C2AF-3C41-AC87-EFAEB0C3A6FE}" srcOrd="0" destOrd="0" presId="urn:microsoft.com/office/officeart/2005/8/layout/target3"/>
    <dgm:cxn modelId="{0BF178C0-4F2F-704D-8E69-B2D58040C842}" type="presParOf" srcId="{EE7CD001-2C9F-1146-8089-37AC6D103B36}" destId="{C4567B9B-0845-EA49-B949-00C98D60CA78}" srcOrd="0" destOrd="0" presId="urn:microsoft.com/office/officeart/2005/8/layout/target3"/>
    <dgm:cxn modelId="{B5D33DE0-8A0E-B347-8551-372012593FBC}" type="presParOf" srcId="{EE7CD001-2C9F-1146-8089-37AC6D103B36}" destId="{AB737F43-1EAF-E447-8FDB-84662D5AAC0D}" srcOrd="1" destOrd="0" presId="urn:microsoft.com/office/officeart/2005/8/layout/target3"/>
    <dgm:cxn modelId="{E3A03457-3306-EF4D-A3FC-85DC9B10D0D0}" type="presParOf" srcId="{EE7CD001-2C9F-1146-8089-37AC6D103B36}" destId="{CBBC7095-082F-AD49-871F-34D8CE2EE47C}" srcOrd="2" destOrd="0" presId="urn:microsoft.com/office/officeart/2005/8/layout/target3"/>
    <dgm:cxn modelId="{FC538659-DC27-D94F-9361-6F725EDBA885}" type="presParOf" srcId="{EE7CD001-2C9F-1146-8089-37AC6D103B36}" destId="{ED8E82B4-5914-A24E-AEE2-31D513640C93}" srcOrd="3" destOrd="0" presId="urn:microsoft.com/office/officeart/2005/8/layout/target3"/>
    <dgm:cxn modelId="{E345DF3D-6179-1B41-877C-D0F1F6F31127}" type="presParOf" srcId="{EE7CD001-2C9F-1146-8089-37AC6D103B36}" destId="{3B75E979-85FD-0D45-A51C-3110821214C5}" srcOrd="4" destOrd="0" presId="urn:microsoft.com/office/officeart/2005/8/layout/target3"/>
    <dgm:cxn modelId="{082A6D84-2127-5848-8DB2-C7D2E289B8BC}" type="presParOf" srcId="{EE7CD001-2C9F-1146-8089-37AC6D103B36}" destId="{26D1831B-C2AF-3C41-AC87-EFAEB0C3A6FE}" srcOrd="5" destOrd="0" presId="urn:microsoft.com/office/officeart/2005/8/layout/target3"/>
    <dgm:cxn modelId="{C9DE7AE9-571F-7442-8CFF-80A225DAC8ED}" type="presParOf" srcId="{EE7CD001-2C9F-1146-8089-37AC6D103B36}" destId="{E02076F5-8463-F64C-B2B0-6273FC2C1990}" srcOrd="6" destOrd="0" presId="urn:microsoft.com/office/officeart/2005/8/layout/target3"/>
    <dgm:cxn modelId="{A84148DB-DADA-774F-B596-757FD9960EAE}" type="presParOf" srcId="{EE7CD001-2C9F-1146-8089-37AC6D103B36}" destId="{B7A2BD12-93FA-D146-86C0-3999E0CBC660}" srcOrd="7" destOrd="0" presId="urn:microsoft.com/office/officeart/2005/8/layout/target3"/>
    <dgm:cxn modelId="{BF6861F0-0CAA-5345-B3B2-C2C6E39B57E0}" type="presParOf" srcId="{EE7CD001-2C9F-1146-8089-37AC6D103B36}" destId="{66BA145C-D50E-1841-9A74-7911610A85C0}" srcOrd="8" destOrd="0" presId="urn:microsoft.com/office/officeart/2005/8/layout/target3"/>
    <dgm:cxn modelId="{6CC3A9BB-247D-FA47-B620-5F6EE53BC583}" type="presParOf" srcId="{EE7CD001-2C9F-1146-8089-37AC6D103B36}" destId="{2679F9C0-A2A3-6B4C-A446-E438ECE1522E}" srcOrd="9" destOrd="0" presId="urn:microsoft.com/office/officeart/2005/8/layout/target3"/>
    <dgm:cxn modelId="{3DA30D62-4577-9B4D-A7CC-EE25F194F5F3}" type="presParOf" srcId="{EE7CD001-2C9F-1146-8089-37AC6D103B36}" destId="{F51968A6-7E60-8D42-8C88-F4B275A81954}" srcOrd="10" destOrd="0" presId="urn:microsoft.com/office/officeart/2005/8/layout/target3"/>
    <dgm:cxn modelId="{439717E7-57A7-F744-BBFE-28A0CCA5B9FA}" type="presParOf" srcId="{EE7CD001-2C9F-1146-8089-37AC6D103B36}" destId="{D44A71ED-FEB5-DB4E-8F22-D7E800C4BC95}" srcOrd="11" destOrd="0" presId="urn:microsoft.com/office/officeart/2005/8/layout/target3"/>
    <dgm:cxn modelId="{740ABD80-F566-6B4C-B967-A60820A2E882}" type="presParOf" srcId="{EE7CD001-2C9F-1146-8089-37AC6D103B36}" destId="{1275CF6D-26DF-2E45-A556-D726CB5EE53A}" srcOrd="12" destOrd="0" presId="urn:microsoft.com/office/officeart/2005/8/layout/target3"/>
    <dgm:cxn modelId="{3AD98620-C17B-B843-B1AD-C5CAF66239CC}" type="presParOf" srcId="{EE7CD001-2C9F-1146-8089-37AC6D103B36}" destId="{81B47143-5249-7B40-A839-773BAB93573F}" srcOrd="13" destOrd="0" presId="urn:microsoft.com/office/officeart/2005/8/layout/target3"/>
    <dgm:cxn modelId="{4F1FBA1B-0FA7-6E4C-A3D5-A4D89C755F04}" type="presParOf" srcId="{EE7CD001-2C9F-1146-8089-37AC6D103B36}" destId="{E2A7C502-BF45-D34E-B7E5-65CCF372F11E}"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3282A-9E43-EB45-8824-45E208A354FA}"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fr-FR"/>
        </a:p>
      </dgm:t>
    </dgm:pt>
    <dgm:pt modelId="{DA4ECA45-90BC-7C45-B9F3-EEBBFFCA73B6}">
      <dgm:prSet/>
      <dgm:spPr/>
      <dgm:t>
        <a:bodyPr/>
        <a:lstStyle/>
        <a:p>
          <a:r>
            <a:rPr lang="fr-FR" dirty="0">
              <a:latin typeface="Avenir Book" panose="02000503020000020003" pitchFamily="2" charset="0"/>
            </a:rPr>
            <a:t>Direction de l’institut </a:t>
          </a:r>
          <a:endParaRPr lang="fr-CH" dirty="0">
            <a:latin typeface="Avenir Book" panose="02000503020000020003" pitchFamily="2" charset="0"/>
          </a:endParaRPr>
        </a:p>
      </dgm:t>
    </dgm:pt>
    <dgm:pt modelId="{995B94AC-77B8-F241-A9D4-F5A2C783D6CC}" type="parTrans" cxnId="{157783FA-1CD6-AE42-B574-1492A0A2E1F3}">
      <dgm:prSet/>
      <dgm:spPr/>
      <dgm:t>
        <a:bodyPr/>
        <a:lstStyle/>
        <a:p>
          <a:endParaRPr lang="fr-FR"/>
        </a:p>
      </dgm:t>
    </dgm:pt>
    <dgm:pt modelId="{A791D3D0-7592-2442-834A-7E53D23E3681}" type="sibTrans" cxnId="{157783FA-1CD6-AE42-B574-1492A0A2E1F3}">
      <dgm:prSet/>
      <dgm:spPr/>
      <dgm:t>
        <a:bodyPr/>
        <a:lstStyle/>
        <a:p>
          <a:endParaRPr lang="fr-FR"/>
        </a:p>
      </dgm:t>
    </dgm:pt>
    <dgm:pt modelId="{25A3E576-5349-C24A-844B-FDF377C6AEAD}">
      <dgm:prSet/>
      <dgm:spPr/>
      <dgm:t>
        <a:bodyPr/>
        <a:lstStyle/>
        <a:p>
          <a:r>
            <a:rPr lang="fr-FR" dirty="0">
              <a:latin typeface="Avenir Book" panose="02000503020000020003" pitchFamily="2" charset="0"/>
            </a:rPr>
            <a:t>Décanat SSP</a:t>
          </a:r>
        </a:p>
      </dgm:t>
    </dgm:pt>
    <dgm:pt modelId="{6D3A5CB9-8526-9348-859A-05418D445357}" type="parTrans" cxnId="{DD9442A3-F42A-F844-86AD-48EA7ADDDD75}">
      <dgm:prSet/>
      <dgm:spPr/>
      <dgm:t>
        <a:bodyPr/>
        <a:lstStyle/>
        <a:p>
          <a:endParaRPr lang="fr-FR"/>
        </a:p>
      </dgm:t>
    </dgm:pt>
    <dgm:pt modelId="{8C83581E-E921-1342-8F5A-7849DDB03A1F}" type="sibTrans" cxnId="{DD9442A3-F42A-F844-86AD-48EA7ADDDD75}">
      <dgm:prSet/>
      <dgm:spPr/>
      <dgm:t>
        <a:bodyPr/>
        <a:lstStyle/>
        <a:p>
          <a:endParaRPr lang="fr-FR"/>
        </a:p>
      </dgm:t>
    </dgm:pt>
    <dgm:pt modelId="{AE2DBCB3-4C33-A84E-A975-344BC1D28218}">
      <dgm:prSet/>
      <dgm:spPr/>
      <dgm:t>
        <a:bodyPr/>
        <a:lstStyle/>
        <a:p>
          <a:r>
            <a:rPr lang="fr-FR" dirty="0">
              <a:latin typeface="Avenir Book" panose="02000503020000020003" pitchFamily="2" charset="0"/>
            </a:rPr>
            <a:t>Direction des services centraux UNIL</a:t>
          </a:r>
        </a:p>
      </dgm:t>
    </dgm:pt>
    <dgm:pt modelId="{A6E3E69D-DC7E-884C-8AA3-D9F9F576F85D}" type="parTrans" cxnId="{C15F786F-5042-0049-B301-A7DD4A390E53}">
      <dgm:prSet/>
      <dgm:spPr/>
      <dgm:t>
        <a:bodyPr/>
        <a:lstStyle/>
        <a:p>
          <a:endParaRPr lang="fr-FR"/>
        </a:p>
      </dgm:t>
    </dgm:pt>
    <dgm:pt modelId="{321DE8CB-D5F0-334C-AAA3-6DD36AAF692B}" type="sibTrans" cxnId="{C15F786F-5042-0049-B301-A7DD4A390E53}">
      <dgm:prSet/>
      <dgm:spPr/>
      <dgm:t>
        <a:bodyPr/>
        <a:lstStyle/>
        <a:p>
          <a:endParaRPr lang="fr-FR"/>
        </a:p>
      </dgm:t>
    </dgm:pt>
    <dgm:pt modelId="{4EBE5378-6A03-0A4A-8C66-86BFFBE765EB}">
      <dgm:prSet/>
      <dgm:spPr/>
      <dgm:t>
        <a:bodyPr/>
        <a:lstStyle/>
        <a:p>
          <a:r>
            <a:rPr lang="fr-FR" dirty="0">
              <a:latin typeface="Avenir Book" panose="02000503020000020003" pitchFamily="2" charset="0"/>
            </a:rPr>
            <a:t>Direction UNIL</a:t>
          </a:r>
        </a:p>
        <a:p>
          <a:r>
            <a:rPr lang="fr-FR" dirty="0">
              <a:latin typeface="Avenir Book" panose="02000503020000020003" pitchFamily="2" charset="0"/>
            </a:rPr>
            <a:t>(Vice-recteurs)</a:t>
          </a:r>
        </a:p>
      </dgm:t>
    </dgm:pt>
    <dgm:pt modelId="{263CBCBB-5DBC-DF4C-8FD6-FE3BC8003689}" type="parTrans" cxnId="{4F2AB06C-A376-A640-8873-435C05AF0E6B}">
      <dgm:prSet/>
      <dgm:spPr/>
      <dgm:t>
        <a:bodyPr/>
        <a:lstStyle/>
        <a:p>
          <a:endParaRPr lang="fr-FR"/>
        </a:p>
      </dgm:t>
    </dgm:pt>
    <dgm:pt modelId="{8BFDC40C-540D-0145-8C1D-301217941C40}" type="sibTrans" cxnId="{4F2AB06C-A376-A640-8873-435C05AF0E6B}">
      <dgm:prSet/>
      <dgm:spPr/>
      <dgm:t>
        <a:bodyPr/>
        <a:lstStyle/>
        <a:p>
          <a:endParaRPr lang="fr-FR"/>
        </a:p>
      </dgm:t>
    </dgm:pt>
    <dgm:pt modelId="{50EEA7A3-CB6B-A74C-8D78-8D661F535006}" type="pres">
      <dgm:prSet presAssocID="{DB33282A-9E43-EB45-8824-45E208A354FA}" presName="Name0" presStyleCnt="0">
        <dgm:presLayoutVars>
          <dgm:dir/>
          <dgm:resizeHandles val="exact"/>
        </dgm:presLayoutVars>
      </dgm:prSet>
      <dgm:spPr/>
    </dgm:pt>
    <dgm:pt modelId="{089E9DCD-F1AE-6147-AA1A-339F150CECAF}" type="pres">
      <dgm:prSet presAssocID="{DA4ECA45-90BC-7C45-B9F3-EEBBFFCA73B6}" presName="parTxOnly" presStyleLbl="node1" presStyleIdx="0" presStyleCnt="4">
        <dgm:presLayoutVars>
          <dgm:bulletEnabled val="1"/>
        </dgm:presLayoutVars>
      </dgm:prSet>
      <dgm:spPr/>
    </dgm:pt>
    <dgm:pt modelId="{832F2C09-92F9-A44A-A455-89F1848BAFC8}" type="pres">
      <dgm:prSet presAssocID="{A791D3D0-7592-2442-834A-7E53D23E3681}" presName="parSpace" presStyleCnt="0"/>
      <dgm:spPr/>
    </dgm:pt>
    <dgm:pt modelId="{A8610009-63B4-B845-827A-A1FC3A5F7FB4}" type="pres">
      <dgm:prSet presAssocID="{25A3E576-5349-C24A-844B-FDF377C6AEAD}" presName="parTxOnly" presStyleLbl="node1" presStyleIdx="1" presStyleCnt="4">
        <dgm:presLayoutVars>
          <dgm:bulletEnabled val="1"/>
        </dgm:presLayoutVars>
      </dgm:prSet>
      <dgm:spPr/>
    </dgm:pt>
    <dgm:pt modelId="{AD8CA168-E2F1-9B49-B14D-00ABC0124389}" type="pres">
      <dgm:prSet presAssocID="{8C83581E-E921-1342-8F5A-7849DDB03A1F}" presName="parSpace" presStyleCnt="0"/>
      <dgm:spPr/>
    </dgm:pt>
    <dgm:pt modelId="{89EBD472-335B-7B46-A1CD-10E9927548EF}" type="pres">
      <dgm:prSet presAssocID="{AE2DBCB3-4C33-A84E-A975-344BC1D28218}" presName="parTxOnly" presStyleLbl="node1" presStyleIdx="2" presStyleCnt="4">
        <dgm:presLayoutVars>
          <dgm:bulletEnabled val="1"/>
        </dgm:presLayoutVars>
      </dgm:prSet>
      <dgm:spPr/>
    </dgm:pt>
    <dgm:pt modelId="{E5C50B43-EBF2-2A41-92DC-27D392FC7DC8}" type="pres">
      <dgm:prSet presAssocID="{321DE8CB-D5F0-334C-AAA3-6DD36AAF692B}" presName="parSpace" presStyleCnt="0"/>
      <dgm:spPr/>
    </dgm:pt>
    <dgm:pt modelId="{2FAD272C-72A8-5147-8F2A-4BA6CD0AB3FD}" type="pres">
      <dgm:prSet presAssocID="{4EBE5378-6A03-0A4A-8C66-86BFFBE765EB}" presName="parTxOnly" presStyleLbl="node1" presStyleIdx="3" presStyleCnt="4">
        <dgm:presLayoutVars>
          <dgm:bulletEnabled val="1"/>
        </dgm:presLayoutVars>
      </dgm:prSet>
      <dgm:spPr/>
    </dgm:pt>
  </dgm:ptLst>
  <dgm:cxnLst>
    <dgm:cxn modelId="{7E829603-9E3A-6E42-9EF7-2C29B56E8B44}" type="presOf" srcId="{DB33282A-9E43-EB45-8824-45E208A354FA}" destId="{50EEA7A3-CB6B-A74C-8D78-8D661F535006}" srcOrd="0" destOrd="0" presId="urn:microsoft.com/office/officeart/2005/8/layout/hChevron3"/>
    <dgm:cxn modelId="{12E1792B-C426-0B4F-ADFE-7B76476C1EA3}" type="presOf" srcId="{4EBE5378-6A03-0A4A-8C66-86BFFBE765EB}" destId="{2FAD272C-72A8-5147-8F2A-4BA6CD0AB3FD}" srcOrd="0" destOrd="0" presId="urn:microsoft.com/office/officeart/2005/8/layout/hChevron3"/>
    <dgm:cxn modelId="{EF4E7155-9E33-7E46-9C14-2DED6A0A8B98}" type="presOf" srcId="{DA4ECA45-90BC-7C45-B9F3-EEBBFFCA73B6}" destId="{089E9DCD-F1AE-6147-AA1A-339F150CECAF}" srcOrd="0" destOrd="0" presId="urn:microsoft.com/office/officeart/2005/8/layout/hChevron3"/>
    <dgm:cxn modelId="{B813F064-D485-5743-9BC1-4A07E2D21CE3}" type="presOf" srcId="{AE2DBCB3-4C33-A84E-A975-344BC1D28218}" destId="{89EBD472-335B-7B46-A1CD-10E9927548EF}" srcOrd="0" destOrd="0" presId="urn:microsoft.com/office/officeart/2005/8/layout/hChevron3"/>
    <dgm:cxn modelId="{4F2AB06C-A376-A640-8873-435C05AF0E6B}" srcId="{DB33282A-9E43-EB45-8824-45E208A354FA}" destId="{4EBE5378-6A03-0A4A-8C66-86BFFBE765EB}" srcOrd="3" destOrd="0" parTransId="{263CBCBB-5DBC-DF4C-8FD6-FE3BC8003689}" sibTransId="{8BFDC40C-540D-0145-8C1D-301217941C40}"/>
    <dgm:cxn modelId="{C15F786F-5042-0049-B301-A7DD4A390E53}" srcId="{DB33282A-9E43-EB45-8824-45E208A354FA}" destId="{AE2DBCB3-4C33-A84E-A975-344BC1D28218}" srcOrd="2" destOrd="0" parTransId="{A6E3E69D-DC7E-884C-8AA3-D9F9F576F85D}" sibTransId="{321DE8CB-D5F0-334C-AAA3-6DD36AAF692B}"/>
    <dgm:cxn modelId="{0702F992-67E3-0642-9FE5-EB0543CEF3D9}" type="presOf" srcId="{25A3E576-5349-C24A-844B-FDF377C6AEAD}" destId="{A8610009-63B4-B845-827A-A1FC3A5F7FB4}" srcOrd="0" destOrd="0" presId="urn:microsoft.com/office/officeart/2005/8/layout/hChevron3"/>
    <dgm:cxn modelId="{DD9442A3-F42A-F844-86AD-48EA7ADDDD75}" srcId="{DB33282A-9E43-EB45-8824-45E208A354FA}" destId="{25A3E576-5349-C24A-844B-FDF377C6AEAD}" srcOrd="1" destOrd="0" parTransId="{6D3A5CB9-8526-9348-859A-05418D445357}" sibTransId="{8C83581E-E921-1342-8F5A-7849DDB03A1F}"/>
    <dgm:cxn modelId="{157783FA-1CD6-AE42-B574-1492A0A2E1F3}" srcId="{DB33282A-9E43-EB45-8824-45E208A354FA}" destId="{DA4ECA45-90BC-7C45-B9F3-EEBBFFCA73B6}" srcOrd="0" destOrd="0" parTransId="{995B94AC-77B8-F241-A9D4-F5A2C783D6CC}" sibTransId="{A791D3D0-7592-2442-834A-7E53D23E3681}"/>
    <dgm:cxn modelId="{C08C470F-4C65-F74F-A1E2-F67B7C75C5F6}" type="presParOf" srcId="{50EEA7A3-CB6B-A74C-8D78-8D661F535006}" destId="{089E9DCD-F1AE-6147-AA1A-339F150CECAF}" srcOrd="0" destOrd="0" presId="urn:microsoft.com/office/officeart/2005/8/layout/hChevron3"/>
    <dgm:cxn modelId="{6698F6F7-1039-C147-B2AA-09E325644233}" type="presParOf" srcId="{50EEA7A3-CB6B-A74C-8D78-8D661F535006}" destId="{832F2C09-92F9-A44A-A455-89F1848BAFC8}" srcOrd="1" destOrd="0" presId="urn:microsoft.com/office/officeart/2005/8/layout/hChevron3"/>
    <dgm:cxn modelId="{20AD7C86-21DF-4A4A-AD54-40B1E7CB9120}" type="presParOf" srcId="{50EEA7A3-CB6B-A74C-8D78-8D661F535006}" destId="{A8610009-63B4-B845-827A-A1FC3A5F7FB4}" srcOrd="2" destOrd="0" presId="urn:microsoft.com/office/officeart/2005/8/layout/hChevron3"/>
    <dgm:cxn modelId="{7122A457-B454-4548-9AC4-235633D8508F}" type="presParOf" srcId="{50EEA7A3-CB6B-A74C-8D78-8D661F535006}" destId="{AD8CA168-E2F1-9B49-B14D-00ABC0124389}" srcOrd="3" destOrd="0" presId="urn:microsoft.com/office/officeart/2005/8/layout/hChevron3"/>
    <dgm:cxn modelId="{3A5132DA-B015-314F-8CD8-F99C409D9EF3}" type="presParOf" srcId="{50EEA7A3-CB6B-A74C-8D78-8D661F535006}" destId="{89EBD472-335B-7B46-A1CD-10E9927548EF}" srcOrd="4" destOrd="0" presId="urn:microsoft.com/office/officeart/2005/8/layout/hChevron3"/>
    <dgm:cxn modelId="{60DE85F5-0F37-0746-9EDA-02AD66D66CE1}" type="presParOf" srcId="{50EEA7A3-CB6B-A74C-8D78-8D661F535006}" destId="{E5C50B43-EBF2-2A41-92DC-27D392FC7DC8}" srcOrd="5" destOrd="0" presId="urn:microsoft.com/office/officeart/2005/8/layout/hChevron3"/>
    <dgm:cxn modelId="{5CD6F7CD-3594-2642-ABDB-16D3661E2F97}" type="presParOf" srcId="{50EEA7A3-CB6B-A74C-8D78-8D661F535006}" destId="{2FAD272C-72A8-5147-8F2A-4BA6CD0AB3F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A654B-0B13-084E-94AD-B258CC6F9AE2}"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076245E-25E8-D641-94BC-5AC94CE78164}">
      <dgm:prSet phldrT="[Texte]" custT="1"/>
      <dgm:spPr>
        <a:solidFill>
          <a:schemeClr val="bg1">
            <a:lumMod val="85000"/>
          </a:schemeClr>
        </a:solidFill>
        <a:ln>
          <a:solidFill>
            <a:schemeClr val="accent6">
              <a:lumMod val="40000"/>
              <a:lumOff val="60000"/>
            </a:schemeClr>
          </a:solidFill>
        </a:ln>
      </dgm:spPr>
      <dgm:t>
        <a:bodyPr/>
        <a:lstStyle/>
        <a:p>
          <a:pPr algn="ctr"/>
          <a:r>
            <a:rPr lang="fr-CH" sz="1400" b="1" kern="1200" dirty="0">
              <a:solidFill>
                <a:schemeClr val="accent2">
                  <a:lumMod val="60000"/>
                  <a:lumOff val="40000"/>
                </a:schemeClr>
              </a:solidFill>
              <a:latin typeface="Times New Roman"/>
              <a:ea typeface="+mn-ea"/>
              <a:cs typeface="Times New Roman"/>
            </a:rPr>
            <a:t>BEAM</a:t>
          </a:r>
          <a:endParaRPr lang="en-US" sz="1400" b="1" kern="1200" dirty="0">
            <a:solidFill>
              <a:schemeClr val="accent2">
                <a:lumMod val="60000"/>
                <a:lumOff val="40000"/>
              </a:schemeClr>
            </a:solidFill>
            <a:latin typeface="Times New Roman"/>
            <a:ea typeface="+mn-ea"/>
            <a:cs typeface="Times New Roman"/>
          </a:endParaRPr>
        </a:p>
      </dgm:t>
    </dgm:pt>
    <dgm:pt modelId="{00F82BB5-C9BB-9A4A-B4FF-FD12EAC03424}" type="parTrans" cxnId="{B98E32F2-6B95-1646-A0D5-FE6914CF97F9}">
      <dgm:prSet/>
      <dgm:spPr/>
      <dgm:t>
        <a:bodyPr/>
        <a:lstStyle/>
        <a:p>
          <a:endParaRPr lang="en-US"/>
        </a:p>
      </dgm:t>
    </dgm:pt>
    <dgm:pt modelId="{17DDC72D-B4C7-524F-A02B-A1C251A43DF7}" type="sibTrans" cxnId="{B98E32F2-6B95-1646-A0D5-FE6914CF97F9}">
      <dgm:prSet/>
      <dgm:spPr/>
      <dgm:t>
        <a:bodyPr/>
        <a:lstStyle/>
        <a:p>
          <a:endParaRPr lang="en-US"/>
        </a:p>
      </dgm:t>
    </dgm:pt>
    <dgm:pt modelId="{4572F6B8-DEE8-9142-82DA-D51EE629A3E0}">
      <dgm:prSet phldrT="[Texte]"/>
      <dgm:spPr>
        <a:solidFill>
          <a:schemeClr val="bg1">
            <a:lumMod val="85000"/>
          </a:schemeClr>
        </a:solidFill>
      </dgm:spPr>
      <dgm:t>
        <a:bodyPr/>
        <a:lstStyle/>
        <a:p>
          <a:pPr algn="ctr"/>
          <a:r>
            <a:rPr lang="en-US" b="1" dirty="0">
              <a:solidFill>
                <a:srgbClr val="FF0000"/>
              </a:solidFill>
              <a:latin typeface="Times New Roman"/>
              <a:cs typeface="Times New Roman"/>
            </a:rPr>
            <a:t>CARLA</a:t>
          </a:r>
        </a:p>
      </dgm:t>
    </dgm:pt>
    <dgm:pt modelId="{BE066A5F-1A83-E749-9187-BB897A3FC9CA}" type="parTrans" cxnId="{5AFF241A-7591-9244-9F57-830C10B3F8A4}">
      <dgm:prSet/>
      <dgm:spPr/>
      <dgm:t>
        <a:bodyPr/>
        <a:lstStyle/>
        <a:p>
          <a:endParaRPr lang="en-US"/>
        </a:p>
      </dgm:t>
    </dgm:pt>
    <dgm:pt modelId="{CF86785E-88E2-CC45-BEFD-69AC7733822E}" type="sibTrans" cxnId="{5AFF241A-7591-9244-9F57-830C10B3F8A4}">
      <dgm:prSet/>
      <dgm:spPr/>
      <dgm:t>
        <a:bodyPr/>
        <a:lstStyle/>
        <a:p>
          <a:endParaRPr lang="en-US"/>
        </a:p>
      </dgm:t>
    </dgm:pt>
    <dgm:pt modelId="{7FB13787-A48C-D944-8E33-C499191EEDED}">
      <dgm:prSet phldrT="[Texte]"/>
      <dgm:spPr>
        <a:solidFill>
          <a:schemeClr val="bg1">
            <a:lumMod val="85000"/>
          </a:schemeClr>
        </a:solidFill>
      </dgm:spPr>
      <dgm:t>
        <a:bodyPr/>
        <a:lstStyle/>
        <a:p>
          <a:pPr algn="ctr"/>
          <a:r>
            <a:rPr lang="en-US" b="1" dirty="0" err="1">
              <a:solidFill>
                <a:schemeClr val="bg2">
                  <a:lumMod val="60000"/>
                  <a:lumOff val="40000"/>
                </a:schemeClr>
              </a:solidFill>
              <a:latin typeface="Times New Roman"/>
              <a:cs typeface="Times New Roman"/>
            </a:rPr>
            <a:t>CePCO</a:t>
          </a:r>
          <a:endParaRPr lang="en-US" b="1" dirty="0">
            <a:solidFill>
              <a:schemeClr val="bg2">
                <a:lumMod val="60000"/>
                <a:lumOff val="40000"/>
              </a:schemeClr>
            </a:solidFill>
            <a:latin typeface="Times New Roman"/>
            <a:cs typeface="Times New Roman"/>
          </a:endParaRPr>
        </a:p>
      </dgm:t>
    </dgm:pt>
    <dgm:pt modelId="{D2CEF8A9-4633-8945-BF1F-C07ABB392EC2}" type="parTrans" cxnId="{688277F2-4F99-514B-A12B-E5AD7592F44B}">
      <dgm:prSet/>
      <dgm:spPr/>
      <dgm:t>
        <a:bodyPr/>
        <a:lstStyle/>
        <a:p>
          <a:endParaRPr lang="en-US"/>
        </a:p>
      </dgm:t>
    </dgm:pt>
    <dgm:pt modelId="{867F63D2-7CFD-B340-B5BD-A6313DAA5DD3}" type="sibTrans" cxnId="{688277F2-4F99-514B-A12B-E5AD7592F44B}">
      <dgm:prSet/>
      <dgm:spPr/>
      <dgm:t>
        <a:bodyPr/>
        <a:lstStyle/>
        <a:p>
          <a:endParaRPr lang="en-US"/>
        </a:p>
      </dgm:t>
    </dgm:pt>
    <dgm:pt modelId="{408B8FDE-733A-D848-9F30-D2B01106552A}">
      <dgm:prSet phldrT="[Texte]"/>
      <dgm:spPr>
        <a:solidFill>
          <a:schemeClr val="bg1">
            <a:lumMod val="85000"/>
          </a:schemeClr>
        </a:solidFill>
      </dgm:spPr>
      <dgm:t>
        <a:bodyPr/>
        <a:lstStyle/>
        <a:p>
          <a:pPr algn="ctr"/>
          <a:r>
            <a:rPr lang="en-US" b="1" dirty="0">
              <a:solidFill>
                <a:srgbClr val="C00000"/>
              </a:solidFill>
              <a:latin typeface="Times New Roman"/>
              <a:cs typeface="Times New Roman"/>
            </a:rPr>
            <a:t>LABCD</a:t>
          </a:r>
        </a:p>
      </dgm:t>
    </dgm:pt>
    <dgm:pt modelId="{987CBDD7-4F70-1349-B7B2-609147485C25}" type="parTrans" cxnId="{732388A5-BF1A-164B-B777-799DFDABF7DB}">
      <dgm:prSet/>
      <dgm:spPr/>
      <dgm:t>
        <a:bodyPr/>
        <a:lstStyle/>
        <a:p>
          <a:endParaRPr lang="en-US"/>
        </a:p>
      </dgm:t>
    </dgm:pt>
    <dgm:pt modelId="{BBFFB0F9-C1F9-A64A-871B-427A708F7FA2}" type="sibTrans" cxnId="{732388A5-BF1A-164B-B777-799DFDABF7DB}">
      <dgm:prSet/>
      <dgm:spPr/>
      <dgm:t>
        <a:bodyPr/>
        <a:lstStyle/>
        <a:p>
          <a:endParaRPr lang="en-US"/>
        </a:p>
      </dgm:t>
    </dgm:pt>
    <dgm:pt modelId="{65BAD999-4C2F-B946-AC7C-B932F68A0EAD}">
      <dgm:prSet phldrT="[Texte]"/>
      <dgm:spPr>
        <a:solidFill>
          <a:schemeClr val="bg1">
            <a:lumMod val="85000"/>
          </a:schemeClr>
        </a:solidFill>
      </dgm:spPr>
      <dgm:t>
        <a:bodyPr/>
        <a:lstStyle/>
        <a:p>
          <a:pPr algn="ctr"/>
          <a:r>
            <a:rPr lang="en-US" b="1" dirty="0">
              <a:solidFill>
                <a:srgbClr val="00B050"/>
              </a:solidFill>
              <a:latin typeface="Times New Roman"/>
              <a:cs typeface="Times New Roman"/>
            </a:rPr>
            <a:t>PHASE</a:t>
          </a:r>
        </a:p>
      </dgm:t>
    </dgm:pt>
    <dgm:pt modelId="{C7B248BA-9E08-4B48-87FB-ABB83425A48E}" type="parTrans" cxnId="{24F6BF30-7589-8140-BCFE-D45434F7FA82}">
      <dgm:prSet/>
      <dgm:spPr/>
      <dgm:t>
        <a:bodyPr/>
        <a:lstStyle/>
        <a:p>
          <a:endParaRPr lang="en-US"/>
        </a:p>
      </dgm:t>
    </dgm:pt>
    <dgm:pt modelId="{E34A7BA8-227D-454F-B29C-A0799C2D2592}" type="sibTrans" cxnId="{24F6BF30-7589-8140-BCFE-D45434F7FA82}">
      <dgm:prSet/>
      <dgm:spPr/>
      <dgm:t>
        <a:bodyPr/>
        <a:lstStyle/>
        <a:p>
          <a:endParaRPr lang="en-US"/>
        </a:p>
      </dgm:t>
    </dgm:pt>
    <dgm:pt modelId="{880DEC58-2F04-F94A-9673-D823B8543A21}">
      <dgm:prSet phldrT="[Texte]"/>
      <dgm:spPr>
        <a:solidFill>
          <a:schemeClr val="bg1">
            <a:lumMod val="85000"/>
          </a:schemeClr>
        </a:solidFill>
      </dgm:spPr>
      <dgm:t>
        <a:bodyPr/>
        <a:lstStyle/>
        <a:p>
          <a:r>
            <a:rPr lang="en-US" b="1" dirty="0" err="1">
              <a:solidFill>
                <a:srgbClr val="002060"/>
              </a:solidFill>
              <a:latin typeface="Times New Roman"/>
              <a:cs typeface="Times New Roman"/>
            </a:rPr>
            <a:t>LARPsyDIS</a:t>
          </a:r>
          <a:endParaRPr lang="en-US" b="1" dirty="0">
            <a:solidFill>
              <a:srgbClr val="002060"/>
            </a:solidFill>
            <a:latin typeface="Times New Roman"/>
            <a:cs typeface="Times New Roman"/>
          </a:endParaRPr>
        </a:p>
      </dgm:t>
    </dgm:pt>
    <dgm:pt modelId="{2141756A-ED18-EF49-B9F5-B6AE50216F58}" type="parTrans" cxnId="{D4AA15F8-3DF7-2842-BF92-9A75B15C79C7}">
      <dgm:prSet/>
      <dgm:spPr/>
      <dgm:t>
        <a:bodyPr/>
        <a:lstStyle/>
        <a:p>
          <a:endParaRPr lang="fr-FR"/>
        </a:p>
      </dgm:t>
    </dgm:pt>
    <dgm:pt modelId="{BE582BC0-5F03-2E4B-A78D-E32A9275207A}" type="sibTrans" cxnId="{D4AA15F8-3DF7-2842-BF92-9A75B15C79C7}">
      <dgm:prSet/>
      <dgm:spPr/>
      <dgm:t>
        <a:bodyPr/>
        <a:lstStyle/>
        <a:p>
          <a:endParaRPr lang="fr-FR"/>
        </a:p>
      </dgm:t>
    </dgm:pt>
    <dgm:pt modelId="{F70C3674-8BE5-C042-A5B2-064B494B4076}">
      <dgm:prSet phldrT="[Texte]"/>
      <dgm:spPr>
        <a:solidFill>
          <a:schemeClr val="bg1">
            <a:lumMod val="85000"/>
          </a:schemeClr>
        </a:solidFill>
      </dgm:spPr>
      <dgm:t>
        <a:bodyPr/>
        <a:lstStyle/>
        <a:p>
          <a:r>
            <a:rPr lang="en-US" b="1" dirty="0" err="1">
              <a:solidFill>
                <a:srgbClr val="7030A0"/>
              </a:solidFill>
              <a:latin typeface="Times New Roman"/>
              <a:cs typeface="Times New Roman"/>
            </a:rPr>
            <a:t>UniLaPS</a:t>
          </a:r>
          <a:endParaRPr lang="en-US" b="1" dirty="0">
            <a:solidFill>
              <a:srgbClr val="7030A0"/>
            </a:solidFill>
            <a:latin typeface="Times New Roman"/>
            <a:cs typeface="Times New Roman"/>
          </a:endParaRPr>
        </a:p>
      </dgm:t>
    </dgm:pt>
    <dgm:pt modelId="{8FBF4071-BB67-4F47-A1E2-C1D555CE73A1}" type="parTrans" cxnId="{28D20C1E-2D82-FD4D-86B5-B50DB5A99063}">
      <dgm:prSet/>
      <dgm:spPr/>
      <dgm:t>
        <a:bodyPr/>
        <a:lstStyle/>
        <a:p>
          <a:endParaRPr lang="fr-FR"/>
        </a:p>
      </dgm:t>
    </dgm:pt>
    <dgm:pt modelId="{5D9FCF85-DB2D-FA47-AB7B-6CAEF71EA565}" type="sibTrans" cxnId="{28D20C1E-2D82-FD4D-86B5-B50DB5A99063}">
      <dgm:prSet/>
      <dgm:spPr/>
      <dgm:t>
        <a:bodyPr/>
        <a:lstStyle/>
        <a:p>
          <a:endParaRPr lang="fr-FR"/>
        </a:p>
      </dgm:t>
    </dgm:pt>
    <dgm:pt modelId="{CC2339DC-DE4C-3043-8305-869C5AA83CBF}">
      <dgm:prSet phldrT="[Texte]"/>
      <dgm:spPr>
        <a:solidFill>
          <a:schemeClr val="bg1">
            <a:lumMod val="85000"/>
          </a:schemeClr>
        </a:solidFill>
      </dgm:spPr>
      <dgm:t>
        <a:bodyPr/>
        <a:lstStyle/>
        <a:p>
          <a:r>
            <a:rPr lang="en-US" b="1" dirty="0">
              <a:solidFill>
                <a:schemeClr val="tx1"/>
              </a:solidFill>
              <a:latin typeface="Times New Roman"/>
              <a:cs typeface="Times New Roman"/>
            </a:rPr>
            <a:t>FADO</a:t>
          </a:r>
        </a:p>
      </dgm:t>
    </dgm:pt>
    <dgm:pt modelId="{DB347527-A746-404C-9ACC-C56BA2836879}" type="parTrans" cxnId="{C552D12B-6BB4-1C4E-8242-E40F854C51AD}">
      <dgm:prSet/>
      <dgm:spPr/>
      <dgm:t>
        <a:bodyPr/>
        <a:lstStyle/>
        <a:p>
          <a:endParaRPr lang="fr-FR"/>
        </a:p>
      </dgm:t>
    </dgm:pt>
    <dgm:pt modelId="{9E04E990-75D3-E547-9BEF-4D9A233E7F40}" type="sibTrans" cxnId="{C552D12B-6BB4-1C4E-8242-E40F854C51AD}">
      <dgm:prSet/>
      <dgm:spPr/>
      <dgm:t>
        <a:bodyPr/>
        <a:lstStyle/>
        <a:p>
          <a:endParaRPr lang="fr-FR"/>
        </a:p>
      </dgm:t>
    </dgm:pt>
    <dgm:pt modelId="{7D6F6E1F-E4E7-064C-B0F8-C19489D509BF}" type="pres">
      <dgm:prSet presAssocID="{2FEA654B-0B13-084E-94AD-B258CC6F9AE2}" presName="Name0" presStyleCnt="0">
        <dgm:presLayoutVars>
          <dgm:dir/>
          <dgm:animLvl val="lvl"/>
          <dgm:resizeHandles val="exact"/>
        </dgm:presLayoutVars>
      </dgm:prSet>
      <dgm:spPr/>
    </dgm:pt>
    <dgm:pt modelId="{650B04B9-4D4D-284F-A2CC-5C3B6BE54F7E}" type="pres">
      <dgm:prSet presAssocID="{0076245E-25E8-D641-94BC-5AC94CE78164}" presName="linNode" presStyleCnt="0"/>
      <dgm:spPr/>
    </dgm:pt>
    <dgm:pt modelId="{89A89785-7C23-4548-9696-72917ED42B40}" type="pres">
      <dgm:prSet presAssocID="{0076245E-25E8-D641-94BC-5AC94CE78164}" presName="parentText" presStyleLbl="node1" presStyleIdx="0" presStyleCnt="8" custScaleY="45689" custLinFactNeighborY="-239">
        <dgm:presLayoutVars>
          <dgm:chMax val="1"/>
          <dgm:bulletEnabled val="1"/>
        </dgm:presLayoutVars>
      </dgm:prSet>
      <dgm:spPr/>
    </dgm:pt>
    <dgm:pt modelId="{8126C638-E014-0141-A6F7-4A9972F07FC4}" type="pres">
      <dgm:prSet presAssocID="{17DDC72D-B4C7-524F-A02B-A1C251A43DF7}" presName="sp" presStyleCnt="0"/>
      <dgm:spPr/>
    </dgm:pt>
    <dgm:pt modelId="{2568BF98-F50D-8C46-AB53-04EB5E38BCAB}" type="pres">
      <dgm:prSet presAssocID="{4572F6B8-DEE8-9142-82DA-D51EE629A3E0}" presName="linNode" presStyleCnt="0"/>
      <dgm:spPr/>
    </dgm:pt>
    <dgm:pt modelId="{1823B3C3-B0BF-7A41-84F3-7709B77169D9}" type="pres">
      <dgm:prSet presAssocID="{4572F6B8-DEE8-9142-82DA-D51EE629A3E0}" presName="parentText" presStyleLbl="node1" presStyleIdx="1" presStyleCnt="8" custScaleY="45851" custLinFactNeighborX="693" custLinFactNeighborY="680">
        <dgm:presLayoutVars>
          <dgm:chMax val="1"/>
          <dgm:bulletEnabled val="1"/>
        </dgm:presLayoutVars>
      </dgm:prSet>
      <dgm:spPr/>
    </dgm:pt>
    <dgm:pt modelId="{7A23BCB3-CF8E-2640-84FC-082330089EF4}" type="pres">
      <dgm:prSet presAssocID="{CF86785E-88E2-CC45-BEFD-69AC7733822E}" presName="sp" presStyleCnt="0"/>
      <dgm:spPr/>
    </dgm:pt>
    <dgm:pt modelId="{545C2D99-5239-5B41-BD33-132BD721FB58}" type="pres">
      <dgm:prSet presAssocID="{7FB13787-A48C-D944-8E33-C499191EEDED}" presName="linNode" presStyleCnt="0"/>
      <dgm:spPr/>
    </dgm:pt>
    <dgm:pt modelId="{A3208228-B7BD-6641-BF06-28EBA5031D7A}" type="pres">
      <dgm:prSet presAssocID="{7FB13787-A48C-D944-8E33-C499191EEDED}" presName="parentText" presStyleLbl="node1" presStyleIdx="2" presStyleCnt="8" custScaleY="44757" custLinFactNeighborX="711" custLinFactNeighborY="0">
        <dgm:presLayoutVars>
          <dgm:chMax val="1"/>
          <dgm:bulletEnabled val="1"/>
        </dgm:presLayoutVars>
      </dgm:prSet>
      <dgm:spPr/>
    </dgm:pt>
    <dgm:pt modelId="{298739E8-1890-B54E-8DF9-06A986CA68CE}" type="pres">
      <dgm:prSet presAssocID="{867F63D2-7CFD-B340-B5BD-A6313DAA5DD3}" presName="sp" presStyleCnt="0"/>
      <dgm:spPr/>
    </dgm:pt>
    <dgm:pt modelId="{25B1A8BF-4D64-6A4D-90AB-01A055BBF55C}" type="pres">
      <dgm:prSet presAssocID="{65BAD999-4C2F-B946-AC7C-B932F68A0EAD}" presName="linNode" presStyleCnt="0"/>
      <dgm:spPr/>
    </dgm:pt>
    <dgm:pt modelId="{299B8177-2EB5-2245-AD12-2300CC92B57C}" type="pres">
      <dgm:prSet presAssocID="{65BAD999-4C2F-B946-AC7C-B932F68A0EAD}" presName="parentText" presStyleLbl="node1" presStyleIdx="3" presStyleCnt="8" custScaleY="43603">
        <dgm:presLayoutVars>
          <dgm:chMax val="1"/>
          <dgm:bulletEnabled val="1"/>
        </dgm:presLayoutVars>
      </dgm:prSet>
      <dgm:spPr/>
    </dgm:pt>
    <dgm:pt modelId="{36CBA525-547F-FE4A-8192-47F75B470F15}" type="pres">
      <dgm:prSet presAssocID="{E34A7BA8-227D-454F-B29C-A0799C2D2592}" presName="sp" presStyleCnt="0"/>
      <dgm:spPr/>
    </dgm:pt>
    <dgm:pt modelId="{4054ED2B-3694-BB4F-B74D-B6E3089E47F8}" type="pres">
      <dgm:prSet presAssocID="{408B8FDE-733A-D848-9F30-D2B01106552A}" presName="linNode" presStyleCnt="0"/>
      <dgm:spPr/>
    </dgm:pt>
    <dgm:pt modelId="{20911AAB-E2F0-434B-BBD1-0DB018445F4C}" type="pres">
      <dgm:prSet presAssocID="{408B8FDE-733A-D848-9F30-D2B01106552A}" presName="parentText" presStyleLbl="node1" presStyleIdx="4" presStyleCnt="8" custScaleY="42971">
        <dgm:presLayoutVars>
          <dgm:chMax val="1"/>
          <dgm:bulletEnabled val="1"/>
        </dgm:presLayoutVars>
      </dgm:prSet>
      <dgm:spPr/>
    </dgm:pt>
    <dgm:pt modelId="{C01E1684-783E-5F46-928C-E71F4507E294}" type="pres">
      <dgm:prSet presAssocID="{BBFFB0F9-C1F9-A64A-871B-427A708F7FA2}" presName="sp" presStyleCnt="0"/>
      <dgm:spPr/>
    </dgm:pt>
    <dgm:pt modelId="{F0FFC889-C35A-4542-8D1D-376CFEA0C18C}" type="pres">
      <dgm:prSet presAssocID="{880DEC58-2F04-F94A-9673-D823B8543A21}" presName="linNode" presStyleCnt="0"/>
      <dgm:spPr/>
    </dgm:pt>
    <dgm:pt modelId="{47E04603-693C-8046-B52F-64A2B3EEB037}" type="pres">
      <dgm:prSet presAssocID="{880DEC58-2F04-F94A-9673-D823B8543A21}" presName="parentText" presStyleLbl="node1" presStyleIdx="5" presStyleCnt="8" custScaleY="44629" custLinFactNeighborX="693" custLinFactNeighborY="-1914">
        <dgm:presLayoutVars>
          <dgm:chMax val="1"/>
          <dgm:bulletEnabled val="1"/>
        </dgm:presLayoutVars>
      </dgm:prSet>
      <dgm:spPr/>
    </dgm:pt>
    <dgm:pt modelId="{EB639A06-F8B4-0F43-A6F4-5A8E066AA406}" type="pres">
      <dgm:prSet presAssocID="{BE582BC0-5F03-2E4B-A78D-E32A9275207A}" presName="sp" presStyleCnt="0"/>
      <dgm:spPr/>
    </dgm:pt>
    <dgm:pt modelId="{3BBD6240-544C-3C42-BEF2-469BDDE0F986}" type="pres">
      <dgm:prSet presAssocID="{F70C3674-8BE5-C042-A5B2-064B494B4076}" presName="linNode" presStyleCnt="0"/>
      <dgm:spPr/>
    </dgm:pt>
    <dgm:pt modelId="{E66340DA-C319-6A47-88C8-552E4B78EAD9}" type="pres">
      <dgm:prSet presAssocID="{F70C3674-8BE5-C042-A5B2-064B494B4076}" presName="parentText" presStyleLbl="node1" presStyleIdx="6" presStyleCnt="8" custScaleY="46078" custLinFactNeighborX="3071" custLinFactNeighborY="-1322">
        <dgm:presLayoutVars>
          <dgm:chMax val="1"/>
          <dgm:bulletEnabled val="1"/>
        </dgm:presLayoutVars>
      </dgm:prSet>
      <dgm:spPr/>
    </dgm:pt>
    <dgm:pt modelId="{A6F154E8-B1C6-8C45-9A9D-6929EA3309AB}" type="pres">
      <dgm:prSet presAssocID="{5D9FCF85-DB2D-FA47-AB7B-6CAEF71EA565}" presName="sp" presStyleCnt="0"/>
      <dgm:spPr/>
    </dgm:pt>
    <dgm:pt modelId="{569E232C-A2FE-9948-B436-51502DE9B642}" type="pres">
      <dgm:prSet presAssocID="{CC2339DC-DE4C-3043-8305-869C5AA83CBF}" presName="linNode" presStyleCnt="0"/>
      <dgm:spPr/>
    </dgm:pt>
    <dgm:pt modelId="{433E0C11-DEA7-5F46-9D22-50BCC1755956}" type="pres">
      <dgm:prSet presAssocID="{CC2339DC-DE4C-3043-8305-869C5AA83CBF}" presName="parentText" presStyleLbl="node1" presStyleIdx="7" presStyleCnt="8" custScaleY="45473" custLinFactNeighborX="3841" custLinFactNeighborY="4410">
        <dgm:presLayoutVars>
          <dgm:chMax val="1"/>
          <dgm:bulletEnabled val="1"/>
        </dgm:presLayoutVars>
      </dgm:prSet>
      <dgm:spPr/>
    </dgm:pt>
  </dgm:ptLst>
  <dgm:cxnLst>
    <dgm:cxn modelId="{21E7161A-AE67-9B44-A01B-802BDCDF90DF}" type="presOf" srcId="{F70C3674-8BE5-C042-A5B2-064B494B4076}" destId="{E66340DA-C319-6A47-88C8-552E4B78EAD9}" srcOrd="0" destOrd="0" presId="urn:microsoft.com/office/officeart/2005/8/layout/vList5"/>
    <dgm:cxn modelId="{5AFF241A-7591-9244-9F57-830C10B3F8A4}" srcId="{2FEA654B-0B13-084E-94AD-B258CC6F9AE2}" destId="{4572F6B8-DEE8-9142-82DA-D51EE629A3E0}" srcOrd="1" destOrd="0" parTransId="{BE066A5F-1A83-E749-9187-BB897A3FC9CA}" sibTransId="{CF86785E-88E2-CC45-BEFD-69AC7733822E}"/>
    <dgm:cxn modelId="{28D20C1E-2D82-FD4D-86B5-B50DB5A99063}" srcId="{2FEA654B-0B13-084E-94AD-B258CC6F9AE2}" destId="{F70C3674-8BE5-C042-A5B2-064B494B4076}" srcOrd="6" destOrd="0" parTransId="{8FBF4071-BB67-4F47-A1E2-C1D555CE73A1}" sibTransId="{5D9FCF85-DB2D-FA47-AB7B-6CAEF71EA565}"/>
    <dgm:cxn modelId="{C552D12B-6BB4-1C4E-8242-E40F854C51AD}" srcId="{2FEA654B-0B13-084E-94AD-B258CC6F9AE2}" destId="{CC2339DC-DE4C-3043-8305-869C5AA83CBF}" srcOrd="7" destOrd="0" parTransId="{DB347527-A746-404C-9ACC-C56BA2836879}" sibTransId="{9E04E990-75D3-E547-9BEF-4D9A233E7F40}"/>
    <dgm:cxn modelId="{24F6BF30-7589-8140-BCFE-D45434F7FA82}" srcId="{2FEA654B-0B13-084E-94AD-B258CC6F9AE2}" destId="{65BAD999-4C2F-B946-AC7C-B932F68A0EAD}" srcOrd="3" destOrd="0" parTransId="{C7B248BA-9E08-4B48-87FB-ABB83425A48E}" sibTransId="{E34A7BA8-227D-454F-B29C-A0799C2D2592}"/>
    <dgm:cxn modelId="{E77F6456-2900-7A4A-91C8-19D3B88F1945}" type="presOf" srcId="{65BAD999-4C2F-B946-AC7C-B932F68A0EAD}" destId="{299B8177-2EB5-2245-AD12-2300CC92B57C}" srcOrd="0" destOrd="0" presId="urn:microsoft.com/office/officeart/2005/8/layout/vList5"/>
    <dgm:cxn modelId="{AFD6CC9B-4AAB-B74C-AB03-38ABEDDA9A5A}" type="presOf" srcId="{7FB13787-A48C-D944-8E33-C499191EEDED}" destId="{A3208228-B7BD-6641-BF06-28EBA5031D7A}" srcOrd="0" destOrd="0" presId="urn:microsoft.com/office/officeart/2005/8/layout/vList5"/>
    <dgm:cxn modelId="{732388A5-BF1A-164B-B777-799DFDABF7DB}" srcId="{2FEA654B-0B13-084E-94AD-B258CC6F9AE2}" destId="{408B8FDE-733A-D848-9F30-D2B01106552A}" srcOrd="4" destOrd="0" parTransId="{987CBDD7-4F70-1349-B7B2-609147485C25}" sibTransId="{BBFFB0F9-C1F9-A64A-871B-427A708F7FA2}"/>
    <dgm:cxn modelId="{B94D4DAE-95A4-3442-80EA-5B177BCB5690}" type="presOf" srcId="{4572F6B8-DEE8-9142-82DA-D51EE629A3E0}" destId="{1823B3C3-B0BF-7A41-84F3-7709B77169D9}" srcOrd="0" destOrd="0" presId="urn:microsoft.com/office/officeart/2005/8/layout/vList5"/>
    <dgm:cxn modelId="{4A1560AE-3ACD-214B-87A3-DA4DFBA2E3A5}" type="presOf" srcId="{880DEC58-2F04-F94A-9673-D823B8543A21}" destId="{47E04603-693C-8046-B52F-64A2B3EEB037}" srcOrd="0" destOrd="0" presId="urn:microsoft.com/office/officeart/2005/8/layout/vList5"/>
    <dgm:cxn modelId="{EEAD03CB-B677-DD46-B2D6-A3ADD56F43BB}" type="presOf" srcId="{2FEA654B-0B13-084E-94AD-B258CC6F9AE2}" destId="{7D6F6E1F-E4E7-064C-B0F8-C19489D509BF}" srcOrd="0" destOrd="0" presId="urn:microsoft.com/office/officeart/2005/8/layout/vList5"/>
    <dgm:cxn modelId="{E5CBB3CD-2057-E043-8563-93F2C2FAA626}" type="presOf" srcId="{0076245E-25E8-D641-94BC-5AC94CE78164}" destId="{89A89785-7C23-4548-9696-72917ED42B40}" srcOrd="0" destOrd="0" presId="urn:microsoft.com/office/officeart/2005/8/layout/vList5"/>
    <dgm:cxn modelId="{20226CD2-7D8A-D44B-B6A4-0F43C82D04EE}" type="presOf" srcId="{408B8FDE-733A-D848-9F30-D2B01106552A}" destId="{20911AAB-E2F0-434B-BBD1-0DB018445F4C}" srcOrd="0" destOrd="0" presId="urn:microsoft.com/office/officeart/2005/8/layout/vList5"/>
    <dgm:cxn modelId="{375CCBE4-9408-3947-AEEA-2C5AE3D07760}" type="presOf" srcId="{CC2339DC-DE4C-3043-8305-869C5AA83CBF}" destId="{433E0C11-DEA7-5F46-9D22-50BCC1755956}" srcOrd="0" destOrd="0" presId="urn:microsoft.com/office/officeart/2005/8/layout/vList5"/>
    <dgm:cxn modelId="{B98E32F2-6B95-1646-A0D5-FE6914CF97F9}" srcId="{2FEA654B-0B13-084E-94AD-B258CC6F9AE2}" destId="{0076245E-25E8-D641-94BC-5AC94CE78164}" srcOrd="0" destOrd="0" parTransId="{00F82BB5-C9BB-9A4A-B4FF-FD12EAC03424}" sibTransId="{17DDC72D-B4C7-524F-A02B-A1C251A43DF7}"/>
    <dgm:cxn modelId="{688277F2-4F99-514B-A12B-E5AD7592F44B}" srcId="{2FEA654B-0B13-084E-94AD-B258CC6F9AE2}" destId="{7FB13787-A48C-D944-8E33-C499191EEDED}" srcOrd="2" destOrd="0" parTransId="{D2CEF8A9-4633-8945-BF1F-C07ABB392EC2}" sibTransId="{867F63D2-7CFD-B340-B5BD-A6313DAA5DD3}"/>
    <dgm:cxn modelId="{D4AA15F8-3DF7-2842-BF92-9A75B15C79C7}" srcId="{2FEA654B-0B13-084E-94AD-B258CC6F9AE2}" destId="{880DEC58-2F04-F94A-9673-D823B8543A21}" srcOrd="5" destOrd="0" parTransId="{2141756A-ED18-EF49-B9F5-B6AE50216F58}" sibTransId="{BE582BC0-5F03-2E4B-A78D-E32A9275207A}"/>
    <dgm:cxn modelId="{3E6C5784-1BA0-A249-B364-DB764F5D6D4D}" type="presParOf" srcId="{7D6F6E1F-E4E7-064C-B0F8-C19489D509BF}" destId="{650B04B9-4D4D-284F-A2CC-5C3B6BE54F7E}" srcOrd="0" destOrd="0" presId="urn:microsoft.com/office/officeart/2005/8/layout/vList5"/>
    <dgm:cxn modelId="{900A9C1E-E533-CA4B-840A-CA40413E98CB}" type="presParOf" srcId="{650B04B9-4D4D-284F-A2CC-5C3B6BE54F7E}" destId="{89A89785-7C23-4548-9696-72917ED42B40}" srcOrd="0" destOrd="0" presId="urn:microsoft.com/office/officeart/2005/8/layout/vList5"/>
    <dgm:cxn modelId="{8E4F178A-C4EE-FE46-818A-2AE2B8EAD497}" type="presParOf" srcId="{7D6F6E1F-E4E7-064C-B0F8-C19489D509BF}" destId="{8126C638-E014-0141-A6F7-4A9972F07FC4}" srcOrd="1" destOrd="0" presId="urn:microsoft.com/office/officeart/2005/8/layout/vList5"/>
    <dgm:cxn modelId="{EA79B2EA-06F7-854F-8767-157462A595F9}" type="presParOf" srcId="{7D6F6E1F-E4E7-064C-B0F8-C19489D509BF}" destId="{2568BF98-F50D-8C46-AB53-04EB5E38BCAB}" srcOrd="2" destOrd="0" presId="urn:microsoft.com/office/officeart/2005/8/layout/vList5"/>
    <dgm:cxn modelId="{C63C3C13-8186-7248-A7A6-F78C3E3D24B3}" type="presParOf" srcId="{2568BF98-F50D-8C46-AB53-04EB5E38BCAB}" destId="{1823B3C3-B0BF-7A41-84F3-7709B77169D9}" srcOrd="0" destOrd="0" presId="urn:microsoft.com/office/officeart/2005/8/layout/vList5"/>
    <dgm:cxn modelId="{5554E422-8116-9A42-AE44-93F810CA65E4}" type="presParOf" srcId="{7D6F6E1F-E4E7-064C-B0F8-C19489D509BF}" destId="{7A23BCB3-CF8E-2640-84FC-082330089EF4}" srcOrd="3" destOrd="0" presId="urn:microsoft.com/office/officeart/2005/8/layout/vList5"/>
    <dgm:cxn modelId="{AFAA465E-AD05-2642-ADA8-1BBE89204E55}" type="presParOf" srcId="{7D6F6E1F-E4E7-064C-B0F8-C19489D509BF}" destId="{545C2D99-5239-5B41-BD33-132BD721FB58}" srcOrd="4" destOrd="0" presId="urn:microsoft.com/office/officeart/2005/8/layout/vList5"/>
    <dgm:cxn modelId="{BB3E0598-BE46-0D43-9A0B-955A21A6B1B3}" type="presParOf" srcId="{545C2D99-5239-5B41-BD33-132BD721FB58}" destId="{A3208228-B7BD-6641-BF06-28EBA5031D7A}" srcOrd="0" destOrd="0" presId="urn:microsoft.com/office/officeart/2005/8/layout/vList5"/>
    <dgm:cxn modelId="{4803B7CC-97CD-9B42-BB3F-C2D3727317E1}" type="presParOf" srcId="{7D6F6E1F-E4E7-064C-B0F8-C19489D509BF}" destId="{298739E8-1890-B54E-8DF9-06A986CA68CE}" srcOrd="5" destOrd="0" presId="urn:microsoft.com/office/officeart/2005/8/layout/vList5"/>
    <dgm:cxn modelId="{0F4EDB93-40C6-B54F-AD9F-56A71E657738}" type="presParOf" srcId="{7D6F6E1F-E4E7-064C-B0F8-C19489D509BF}" destId="{25B1A8BF-4D64-6A4D-90AB-01A055BBF55C}" srcOrd="6" destOrd="0" presId="urn:microsoft.com/office/officeart/2005/8/layout/vList5"/>
    <dgm:cxn modelId="{2D033802-DD1E-F440-B7F9-E5ED49EF67F7}" type="presParOf" srcId="{25B1A8BF-4D64-6A4D-90AB-01A055BBF55C}" destId="{299B8177-2EB5-2245-AD12-2300CC92B57C}" srcOrd="0" destOrd="0" presId="urn:microsoft.com/office/officeart/2005/8/layout/vList5"/>
    <dgm:cxn modelId="{091E1EC2-BCD0-234E-992C-D666976BBC5E}" type="presParOf" srcId="{7D6F6E1F-E4E7-064C-B0F8-C19489D509BF}" destId="{36CBA525-547F-FE4A-8192-47F75B470F15}" srcOrd="7" destOrd="0" presId="urn:microsoft.com/office/officeart/2005/8/layout/vList5"/>
    <dgm:cxn modelId="{8C8190EC-9B05-9F47-A374-3F635C781225}" type="presParOf" srcId="{7D6F6E1F-E4E7-064C-B0F8-C19489D509BF}" destId="{4054ED2B-3694-BB4F-B74D-B6E3089E47F8}" srcOrd="8" destOrd="0" presId="urn:microsoft.com/office/officeart/2005/8/layout/vList5"/>
    <dgm:cxn modelId="{F67BC938-4B98-AB47-9355-8BC280F53ABA}" type="presParOf" srcId="{4054ED2B-3694-BB4F-B74D-B6E3089E47F8}" destId="{20911AAB-E2F0-434B-BBD1-0DB018445F4C}" srcOrd="0" destOrd="0" presId="urn:microsoft.com/office/officeart/2005/8/layout/vList5"/>
    <dgm:cxn modelId="{8FF0B487-F7A1-4947-BEA3-0A42E96031BF}" type="presParOf" srcId="{7D6F6E1F-E4E7-064C-B0F8-C19489D509BF}" destId="{C01E1684-783E-5F46-928C-E71F4507E294}" srcOrd="9" destOrd="0" presId="urn:microsoft.com/office/officeart/2005/8/layout/vList5"/>
    <dgm:cxn modelId="{7F8CB123-5F77-BE46-B349-9988BC63C4A3}" type="presParOf" srcId="{7D6F6E1F-E4E7-064C-B0F8-C19489D509BF}" destId="{F0FFC889-C35A-4542-8D1D-376CFEA0C18C}" srcOrd="10" destOrd="0" presId="urn:microsoft.com/office/officeart/2005/8/layout/vList5"/>
    <dgm:cxn modelId="{7F04537F-228D-874A-93B3-6B34855092DD}" type="presParOf" srcId="{F0FFC889-C35A-4542-8D1D-376CFEA0C18C}" destId="{47E04603-693C-8046-B52F-64A2B3EEB037}" srcOrd="0" destOrd="0" presId="urn:microsoft.com/office/officeart/2005/8/layout/vList5"/>
    <dgm:cxn modelId="{E6DCBDE0-8156-E04B-A8EC-F4108882BE1D}" type="presParOf" srcId="{7D6F6E1F-E4E7-064C-B0F8-C19489D509BF}" destId="{EB639A06-F8B4-0F43-A6F4-5A8E066AA406}" srcOrd="11" destOrd="0" presId="urn:microsoft.com/office/officeart/2005/8/layout/vList5"/>
    <dgm:cxn modelId="{D40F20BF-47CB-4546-B36D-5A7A76A5F602}" type="presParOf" srcId="{7D6F6E1F-E4E7-064C-B0F8-C19489D509BF}" destId="{3BBD6240-544C-3C42-BEF2-469BDDE0F986}" srcOrd="12" destOrd="0" presId="urn:microsoft.com/office/officeart/2005/8/layout/vList5"/>
    <dgm:cxn modelId="{84570837-E0CB-B641-98CB-73A586FA8F8B}" type="presParOf" srcId="{3BBD6240-544C-3C42-BEF2-469BDDE0F986}" destId="{E66340DA-C319-6A47-88C8-552E4B78EAD9}" srcOrd="0" destOrd="0" presId="urn:microsoft.com/office/officeart/2005/8/layout/vList5"/>
    <dgm:cxn modelId="{54EB68ED-9534-6948-88C6-EEE2A265B9E3}" type="presParOf" srcId="{7D6F6E1F-E4E7-064C-B0F8-C19489D509BF}" destId="{A6F154E8-B1C6-8C45-9A9D-6929EA3309AB}" srcOrd="13" destOrd="0" presId="urn:microsoft.com/office/officeart/2005/8/layout/vList5"/>
    <dgm:cxn modelId="{8DD6794F-3102-9C4E-911A-8ECDB3672D1B}" type="presParOf" srcId="{7D6F6E1F-E4E7-064C-B0F8-C19489D509BF}" destId="{569E232C-A2FE-9948-B436-51502DE9B642}" srcOrd="14" destOrd="0" presId="urn:microsoft.com/office/officeart/2005/8/layout/vList5"/>
    <dgm:cxn modelId="{4AFF5C17-0105-2040-8AF6-966250B5DC29}" type="presParOf" srcId="{569E232C-A2FE-9948-B436-51502DE9B642}" destId="{433E0C11-DEA7-5F46-9D22-50BCC175595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7B9B-0845-EA49-B949-00C98D60CA78}">
      <dsp:nvSpPr>
        <dsp:cNvPr id="0" name=""/>
        <dsp:cNvSpPr/>
      </dsp:nvSpPr>
      <dsp:spPr>
        <a:xfrm>
          <a:off x="0" y="0"/>
          <a:ext cx="3429372" cy="3429372"/>
        </a:xfrm>
        <a:prstGeom prst="pie">
          <a:avLst>
            <a:gd name="adj1" fmla="val 5400000"/>
            <a:gd name="adj2" fmla="val 1620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BC7095-082F-AD49-871F-34D8CE2EE47C}">
      <dsp:nvSpPr>
        <dsp:cNvPr id="0" name=""/>
        <dsp:cNvSpPr/>
      </dsp:nvSpPr>
      <dsp:spPr>
        <a:xfrm>
          <a:off x="1714686" y="0"/>
          <a:ext cx="7214306" cy="342937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FR" sz="2600" kern="1200" dirty="0">
              <a:latin typeface="Avenir Book" panose="02000503020000020003" pitchFamily="2" charset="0"/>
              <a:cs typeface="Times New Roman"/>
            </a:rPr>
            <a:t>Structure</a:t>
          </a:r>
        </a:p>
      </dsp:txBody>
      <dsp:txXfrm>
        <a:off x="1714686" y="0"/>
        <a:ext cx="3607153" cy="1028813"/>
      </dsp:txXfrm>
    </dsp:sp>
    <dsp:sp modelId="{3B75E979-85FD-0D45-A51C-3110821214C5}">
      <dsp:nvSpPr>
        <dsp:cNvPr id="0" name=""/>
        <dsp:cNvSpPr/>
      </dsp:nvSpPr>
      <dsp:spPr>
        <a:xfrm>
          <a:off x="600141" y="1028813"/>
          <a:ext cx="2229089" cy="2229089"/>
        </a:xfrm>
        <a:prstGeom prst="pie">
          <a:avLst>
            <a:gd name="adj1" fmla="val 5400000"/>
            <a:gd name="adj2" fmla="val 1620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D1831B-C2AF-3C41-AC87-EFAEB0C3A6FE}">
      <dsp:nvSpPr>
        <dsp:cNvPr id="0" name=""/>
        <dsp:cNvSpPr/>
      </dsp:nvSpPr>
      <dsp:spPr>
        <a:xfrm>
          <a:off x="1714686" y="1028813"/>
          <a:ext cx="7214306" cy="222908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FR" sz="2600" kern="1200" dirty="0">
              <a:latin typeface="Avenir Book" panose="02000503020000020003" pitchFamily="2" charset="0"/>
              <a:cs typeface="Times New Roman"/>
            </a:rPr>
            <a:t>Filières d’enseignement</a:t>
          </a:r>
        </a:p>
      </dsp:txBody>
      <dsp:txXfrm>
        <a:off x="1714686" y="1028813"/>
        <a:ext cx="3607153" cy="1028810"/>
      </dsp:txXfrm>
    </dsp:sp>
    <dsp:sp modelId="{B7A2BD12-93FA-D146-86C0-3999E0CBC660}">
      <dsp:nvSpPr>
        <dsp:cNvPr id="0" name=""/>
        <dsp:cNvSpPr/>
      </dsp:nvSpPr>
      <dsp:spPr>
        <a:xfrm>
          <a:off x="1200280" y="2057624"/>
          <a:ext cx="1028810" cy="1028810"/>
        </a:xfrm>
        <a:prstGeom prst="pie">
          <a:avLst>
            <a:gd name="adj1" fmla="val 5400000"/>
            <a:gd name="adj2" fmla="val 1620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BA145C-D50E-1841-9A74-7911610A85C0}">
      <dsp:nvSpPr>
        <dsp:cNvPr id="0" name=""/>
        <dsp:cNvSpPr/>
      </dsp:nvSpPr>
      <dsp:spPr>
        <a:xfrm>
          <a:off x="1714686" y="2057624"/>
          <a:ext cx="7214306" cy="102881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FR" sz="2600" kern="1200" dirty="0">
              <a:latin typeface="Avenir Book" panose="02000503020000020003" pitchFamily="2" charset="0"/>
              <a:cs typeface="Times New Roman"/>
            </a:rPr>
            <a:t>Unités de recherche</a:t>
          </a:r>
        </a:p>
      </dsp:txBody>
      <dsp:txXfrm>
        <a:off x="1714686" y="2057624"/>
        <a:ext cx="3607153" cy="1028810"/>
      </dsp:txXfrm>
    </dsp:sp>
    <dsp:sp modelId="{F51968A6-7E60-8D42-8C88-F4B275A81954}">
      <dsp:nvSpPr>
        <dsp:cNvPr id="0" name=""/>
        <dsp:cNvSpPr/>
      </dsp:nvSpPr>
      <dsp:spPr>
        <a:xfrm>
          <a:off x="5321839" y="0"/>
          <a:ext cx="3607153" cy="102881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Direction</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Bureau</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Conseil d’Institut</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Assemblée générale</a:t>
          </a:r>
        </a:p>
      </dsp:txBody>
      <dsp:txXfrm>
        <a:off x="5321839" y="0"/>
        <a:ext cx="3607153" cy="1028813"/>
      </dsp:txXfrm>
    </dsp:sp>
    <dsp:sp modelId="{1275CF6D-26DF-2E45-A556-D726CB5EE53A}">
      <dsp:nvSpPr>
        <dsp:cNvPr id="0" name=""/>
        <dsp:cNvSpPr/>
      </dsp:nvSpPr>
      <dsp:spPr>
        <a:xfrm>
          <a:off x="5321839" y="1028813"/>
          <a:ext cx="3607153" cy="102881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fr-FR" sz="1300" kern="1200" dirty="0" err="1">
              <a:latin typeface="Avenir Book" panose="02000503020000020003" pitchFamily="2" charset="0"/>
              <a:cs typeface="Times New Roman"/>
            </a:rPr>
            <a:t>Bachelor</a:t>
          </a:r>
          <a:r>
            <a:rPr lang="fr-FR" sz="1300" kern="1200" dirty="0">
              <a:latin typeface="Avenir Book" panose="02000503020000020003" pitchFamily="2" charset="0"/>
              <a:cs typeface="Times New Roman"/>
            </a:rPr>
            <a:t>, Masters et Doctorats</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=&gt; Commission de l’enseignement</a:t>
          </a:r>
        </a:p>
      </dsp:txBody>
      <dsp:txXfrm>
        <a:off x="5321839" y="1028813"/>
        <a:ext cx="3607153" cy="1028810"/>
      </dsp:txXfrm>
    </dsp:sp>
    <dsp:sp modelId="{E2A7C502-BF45-D34E-B7E5-65CCF372F11E}">
      <dsp:nvSpPr>
        <dsp:cNvPr id="0" name=""/>
        <dsp:cNvSpPr/>
      </dsp:nvSpPr>
      <dsp:spPr>
        <a:xfrm>
          <a:off x="5321839" y="2057624"/>
          <a:ext cx="3607153" cy="102881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Centres de recherche</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Observatoires</a:t>
          </a:r>
        </a:p>
        <a:p>
          <a:pPr marL="114300" lvl="1" indent="-114300" algn="l" defTabSz="577850" rtl="0">
            <a:lnSpc>
              <a:spcPct val="90000"/>
            </a:lnSpc>
            <a:spcBef>
              <a:spcPct val="0"/>
            </a:spcBef>
            <a:spcAft>
              <a:spcPct val="15000"/>
            </a:spcAft>
            <a:buChar char="•"/>
          </a:pPr>
          <a:r>
            <a:rPr lang="fr-FR" sz="1300" kern="1200" dirty="0">
              <a:latin typeface="Avenir Book" panose="02000503020000020003" pitchFamily="2" charset="0"/>
              <a:cs typeface="Times New Roman"/>
            </a:rPr>
            <a:t>Plateformes</a:t>
          </a:r>
        </a:p>
      </dsp:txBody>
      <dsp:txXfrm>
        <a:off x="5321839" y="2057624"/>
        <a:ext cx="3607153" cy="1028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E9DCD-F1AE-6147-AA1A-339F150CECAF}">
      <dsp:nvSpPr>
        <dsp:cNvPr id="0" name=""/>
        <dsp:cNvSpPr/>
      </dsp:nvSpPr>
      <dsp:spPr>
        <a:xfrm>
          <a:off x="2448" y="974752"/>
          <a:ext cx="2456342" cy="98253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venir Book" panose="02000503020000020003" pitchFamily="2" charset="0"/>
            </a:rPr>
            <a:t>Direction de l’institut </a:t>
          </a:r>
          <a:endParaRPr lang="fr-CH" sz="1600" kern="1200" dirty="0">
            <a:latin typeface="Avenir Book" panose="02000503020000020003" pitchFamily="2" charset="0"/>
          </a:endParaRPr>
        </a:p>
      </dsp:txBody>
      <dsp:txXfrm>
        <a:off x="2448" y="974752"/>
        <a:ext cx="2210708" cy="982537"/>
      </dsp:txXfrm>
    </dsp:sp>
    <dsp:sp modelId="{A8610009-63B4-B845-827A-A1FC3A5F7FB4}">
      <dsp:nvSpPr>
        <dsp:cNvPr id="0" name=""/>
        <dsp:cNvSpPr/>
      </dsp:nvSpPr>
      <dsp:spPr>
        <a:xfrm>
          <a:off x="1967522" y="974752"/>
          <a:ext cx="2456342" cy="98253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venir Book" panose="02000503020000020003" pitchFamily="2" charset="0"/>
            </a:rPr>
            <a:t>Décanat SSP</a:t>
          </a:r>
        </a:p>
      </dsp:txBody>
      <dsp:txXfrm>
        <a:off x="2458791" y="974752"/>
        <a:ext cx="1473805" cy="982537"/>
      </dsp:txXfrm>
    </dsp:sp>
    <dsp:sp modelId="{89EBD472-335B-7B46-A1CD-10E9927548EF}">
      <dsp:nvSpPr>
        <dsp:cNvPr id="0" name=""/>
        <dsp:cNvSpPr/>
      </dsp:nvSpPr>
      <dsp:spPr>
        <a:xfrm>
          <a:off x="3932596" y="974752"/>
          <a:ext cx="2456342" cy="98253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venir Book" panose="02000503020000020003" pitchFamily="2" charset="0"/>
            </a:rPr>
            <a:t>Direction des services centraux UNIL</a:t>
          </a:r>
        </a:p>
      </dsp:txBody>
      <dsp:txXfrm>
        <a:off x="4423865" y="974752"/>
        <a:ext cx="1473805" cy="982537"/>
      </dsp:txXfrm>
    </dsp:sp>
    <dsp:sp modelId="{2FAD272C-72A8-5147-8F2A-4BA6CD0AB3FD}">
      <dsp:nvSpPr>
        <dsp:cNvPr id="0" name=""/>
        <dsp:cNvSpPr/>
      </dsp:nvSpPr>
      <dsp:spPr>
        <a:xfrm>
          <a:off x="5897670" y="974752"/>
          <a:ext cx="2456342" cy="98253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venir Book" panose="02000503020000020003" pitchFamily="2" charset="0"/>
            </a:rPr>
            <a:t>Direction UNIL</a:t>
          </a:r>
        </a:p>
        <a:p>
          <a:pPr marL="0" lvl="0" indent="0" algn="ctr" defTabSz="711200">
            <a:lnSpc>
              <a:spcPct val="90000"/>
            </a:lnSpc>
            <a:spcBef>
              <a:spcPct val="0"/>
            </a:spcBef>
            <a:spcAft>
              <a:spcPct val="35000"/>
            </a:spcAft>
            <a:buNone/>
          </a:pPr>
          <a:r>
            <a:rPr lang="fr-FR" sz="1600" kern="1200" dirty="0">
              <a:latin typeface="Avenir Book" panose="02000503020000020003" pitchFamily="2" charset="0"/>
            </a:rPr>
            <a:t>(Vice-recteurs)</a:t>
          </a:r>
        </a:p>
      </dsp:txBody>
      <dsp:txXfrm>
        <a:off x="6388939" y="974752"/>
        <a:ext cx="1473805" cy="982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89785-7C23-4548-9696-72917ED42B40}">
      <dsp:nvSpPr>
        <dsp:cNvPr id="0" name=""/>
        <dsp:cNvSpPr/>
      </dsp:nvSpPr>
      <dsp:spPr>
        <a:xfrm>
          <a:off x="1071835" y="499"/>
          <a:ext cx="1205815" cy="600555"/>
        </a:xfrm>
        <a:prstGeom prst="roundRect">
          <a:avLst/>
        </a:prstGeom>
        <a:solidFill>
          <a:schemeClr val="bg1">
            <a:lumMod val="85000"/>
          </a:schemeClr>
        </a:solidFill>
        <a:ln>
          <a:solidFill>
            <a:schemeClr val="accent6">
              <a:lumMod val="40000"/>
              <a:lumOff val="6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H" sz="1400" b="1" kern="1200" dirty="0">
              <a:solidFill>
                <a:schemeClr val="accent2">
                  <a:lumMod val="60000"/>
                  <a:lumOff val="40000"/>
                </a:schemeClr>
              </a:solidFill>
              <a:latin typeface="Times New Roman"/>
              <a:ea typeface="+mn-ea"/>
              <a:cs typeface="Times New Roman"/>
            </a:rPr>
            <a:t>BEAM</a:t>
          </a:r>
          <a:endParaRPr lang="en-US" sz="1400" b="1" kern="1200" dirty="0">
            <a:solidFill>
              <a:schemeClr val="accent2">
                <a:lumMod val="60000"/>
                <a:lumOff val="40000"/>
              </a:schemeClr>
            </a:solidFill>
            <a:latin typeface="Times New Roman"/>
            <a:ea typeface="+mn-ea"/>
            <a:cs typeface="Times New Roman"/>
          </a:endParaRPr>
        </a:p>
      </dsp:txBody>
      <dsp:txXfrm>
        <a:off x="1101152" y="29816"/>
        <a:ext cx="1147181" cy="541921"/>
      </dsp:txXfrm>
    </dsp:sp>
    <dsp:sp modelId="{1823B3C3-B0BF-7A41-84F3-7709B77169D9}">
      <dsp:nvSpPr>
        <dsp:cNvPr id="0" name=""/>
        <dsp:cNvSpPr/>
      </dsp:nvSpPr>
      <dsp:spPr>
        <a:xfrm>
          <a:off x="1080192" y="678857"/>
          <a:ext cx="1205815" cy="602685"/>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Times New Roman"/>
              <a:cs typeface="Times New Roman"/>
            </a:rPr>
            <a:t>CARLA</a:t>
          </a:r>
        </a:p>
      </dsp:txBody>
      <dsp:txXfrm>
        <a:off x="1109613" y="708278"/>
        <a:ext cx="1146973" cy="543843"/>
      </dsp:txXfrm>
    </dsp:sp>
    <dsp:sp modelId="{A3208228-B7BD-6641-BF06-28EBA5031D7A}">
      <dsp:nvSpPr>
        <dsp:cNvPr id="0" name=""/>
        <dsp:cNvSpPr/>
      </dsp:nvSpPr>
      <dsp:spPr>
        <a:xfrm>
          <a:off x="1080409" y="1338325"/>
          <a:ext cx="1205815" cy="588305"/>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bg2">
                  <a:lumMod val="60000"/>
                  <a:lumOff val="40000"/>
                </a:schemeClr>
              </a:solidFill>
              <a:latin typeface="Times New Roman"/>
              <a:cs typeface="Times New Roman"/>
            </a:rPr>
            <a:t>CePCO</a:t>
          </a:r>
          <a:endParaRPr lang="en-US" sz="1400" b="1" kern="1200" dirty="0">
            <a:solidFill>
              <a:schemeClr val="bg2">
                <a:lumMod val="60000"/>
                <a:lumOff val="40000"/>
              </a:schemeClr>
            </a:solidFill>
            <a:latin typeface="Times New Roman"/>
            <a:cs typeface="Times New Roman"/>
          </a:endParaRPr>
        </a:p>
      </dsp:txBody>
      <dsp:txXfrm>
        <a:off x="1109128" y="1367044"/>
        <a:ext cx="1148377" cy="530867"/>
      </dsp:txXfrm>
    </dsp:sp>
    <dsp:sp modelId="{299B8177-2EB5-2245-AD12-2300CC92B57C}">
      <dsp:nvSpPr>
        <dsp:cNvPr id="0" name=""/>
        <dsp:cNvSpPr/>
      </dsp:nvSpPr>
      <dsp:spPr>
        <a:xfrm>
          <a:off x="1071835" y="1992353"/>
          <a:ext cx="1205815" cy="573136"/>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B050"/>
              </a:solidFill>
              <a:latin typeface="Times New Roman"/>
              <a:cs typeface="Times New Roman"/>
            </a:rPr>
            <a:t>PHASE</a:t>
          </a:r>
        </a:p>
      </dsp:txBody>
      <dsp:txXfrm>
        <a:off x="1099813" y="2020331"/>
        <a:ext cx="1149859" cy="517180"/>
      </dsp:txXfrm>
    </dsp:sp>
    <dsp:sp modelId="{20911AAB-E2F0-434B-BBD1-0DB018445F4C}">
      <dsp:nvSpPr>
        <dsp:cNvPr id="0" name=""/>
        <dsp:cNvSpPr/>
      </dsp:nvSpPr>
      <dsp:spPr>
        <a:xfrm>
          <a:off x="1071835" y="2631211"/>
          <a:ext cx="1205815" cy="564829"/>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latin typeface="Times New Roman"/>
              <a:cs typeface="Times New Roman"/>
            </a:rPr>
            <a:t>LABCD</a:t>
          </a:r>
        </a:p>
      </dsp:txBody>
      <dsp:txXfrm>
        <a:off x="1099408" y="2658784"/>
        <a:ext cx="1150669" cy="509683"/>
      </dsp:txXfrm>
    </dsp:sp>
    <dsp:sp modelId="{47E04603-693C-8046-B52F-64A2B3EEB037}">
      <dsp:nvSpPr>
        <dsp:cNvPr id="0" name=""/>
        <dsp:cNvSpPr/>
      </dsp:nvSpPr>
      <dsp:spPr>
        <a:xfrm>
          <a:off x="1080192" y="3236604"/>
          <a:ext cx="1205815" cy="586622"/>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002060"/>
              </a:solidFill>
              <a:latin typeface="Times New Roman"/>
              <a:cs typeface="Times New Roman"/>
            </a:rPr>
            <a:t>LARPsyDIS</a:t>
          </a:r>
          <a:endParaRPr lang="en-US" sz="1400" b="1" kern="1200" dirty="0">
            <a:solidFill>
              <a:srgbClr val="002060"/>
            </a:solidFill>
            <a:latin typeface="Times New Roman"/>
            <a:cs typeface="Times New Roman"/>
          </a:endParaRPr>
        </a:p>
      </dsp:txBody>
      <dsp:txXfrm>
        <a:off x="1108829" y="3265241"/>
        <a:ext cx="1148541" cy="529348"/>
      </dsp:txXfrm>
    </dsp:sp>
    <dsp:sp modelId="{E66340DA-C319-6A47-88C8-552E4B78EAD9}">
      <dsp:nvSpPr>
        <dsp:cNvPr id="0" name=""/>
        <dsp:cNvSpPr/>
      </dsp:nvSpPr>
      <dsp:spPr>
        <a:xfrm>
          <a:off x="1108866" y="3896730"/>
          <a:ext cx="1205815" cy="605668"/>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7030A0"/>
              </a:solidFill>
              <a:latin typeface="Times New Roman"/>
              <a:cs typeface="Times New Roman"/>
            </a:rPr>
            <a:t>UniLaPS</a:t>
          </a:r>
          <a:endParaRPr lang="en-US" sz="1400" b="1" kern="1200" dirty="0">
            <a:solidFill>
              <a:srgbClr val="7030A0"/>
            </a:solidFill>
            <a:latin typeface="Times New Roman"/>
            <a:cs typeface="Times New Roman"/>
          </a:endParaRPr>
        </a:p>
      </dsp:txBody>
      <dsp:txXfrm>
        <a:off x="1138432" y="3926296"/>
        <a:ext cx="1146683" cy="546536"/>
      </dsp:txXfrm>
    </dsp:sp>
    <dsp:sp modelId="{433E0C11-DEA7-5F46-9D22-50BCC1755956}">
      <dsp:nvSpPr>
        <dsp:cNvPr id="0" name=""/>
        <dsp:cNvSpPr/>
      </dsp:nvSpPr>
      <dsp:spPr>
        <a:xfrm>
          <a:off x="1118151" y="4589139"/>
          <a:ext cx="1205815" cy="597716"/>
        </a:xfrm>
        <a:prstGeom prst="roundRect">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a:cs typeface="Times New Roman"/>
            </a:rPr>
            <a:t>FADO</a:t>
          </a:r>
        </a:p>
      </dsp:txBody>
      <dsp:txXfrm>
        <a:off x="1147329" y="4618317"/>
        <a:ext cx="1147459" cy="53936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C41761-CBE4-134F-8A8E-6DA2A014B497}" type="datetimeFigureOut">
              <a:rPr lang="fr-FR" smtClean="0"/>
              <a:t>20/09/2023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C0B015-EC11-564E-A964-94873134EF82}" type="slidenum">
              <a:rPr lang="fr-FR" smtClean="0"/>
              <a:t>‹N°›</a:t>
            </a:fld>
            <a:endParaRPr lang="fr-FR"/>
          </a:p>
        </p:txBody>
      </p:sp>
    </p:spTree>
    <p:extLst>
      <p:ext uri="{BB962C8B-B14F-4D97-AF65-F5344CB8AC3E}">
        <p14:creationId xmlns:p14="http://schemas.microsoft.com/office/powerpoint/2010/main" val="1577380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EBF00-6FBD-6C4D-ADAE-9C30D1DFF8A1}" type="datetimeFigureOut">
              <a:rPr lang="fr-FR" smtClean="0"/>
              <a:t>20/09/2023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EFA27-853E-6D46-B869-1A54A8924F98}" type="slidenum">
              <a:rPr lang="fr-FR" smtClean="0"/>
              <a:t>‹N°›</a:t>
            </a:fld>
            <a:endParaRPr lang="fr-FR"/>
          </a:p>
        </p:txBody>
      </p:sp>
    </p:spTree>
    <p:extLst>
      <p:ext uri="{BB962C8B-B14F-4D97-AF65-F5344CB8AC3E}">
        <p14:creationId xmlns:p14="http://schemas.microsoft.com/office/powerpoint/2010/main" val="2270792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unil.ch/actualites-evenemen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1</a:t>
            </a:fld>
            <a:endParaRPr lang="fr-FR"/>
          </a:p>
        </p:txBody>
      </p:sp>
    </p:spTree>
    <p:extLst>
      <p:ext uri="{BB962C8B-B14F-4D97-AF65-F5344CB8AC3E}">
        <p14:creationId xmlns:p14="http://schemas.microsoft.com/office/powerpoint/2010/main" val="14552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17</a:t>
            </a:fld>
            <a:endParaRPr lang="fr-FR"/>
          </a:p>
        </p:txBody>
      </p:sp>
    </p:spTree>
    <p:extLst>
      <p:ext uri="{BB962C8B-B14F-4D97-AF65-F5344CB8AC3E}">
        <p14:creationId xmlns:p14="http://schemas.microsoft.com/office/powerpoint/2010/main" val="360049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19</a:t>
            </a:fld>
            <a:endParaRPr lang="fr-FR"/>
          </a:p>
        </p:txBody>
      </p:sp>
    </p:spTree>
    <p:extLst>
      <p:ext uri="{BB962C8B-B14F-4D97-AF65-F5344CB8AC3E}">
        <p14:creationId xmlns:p14="http://schemas.microsoft.com/office/powerpoint/2010/main" val="107579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20</a:t>
            </a:fld>
            <a:endParaRPr lang="fr-FR"/>
          </a:p>
        </p:txBody>
      </p:sp>
    </p:spTree>
    <p:extLst>
      <p:ext uri="{BB962C8B-B14F-4D97-AF65-F5344CB8AC3E}">
        <p14:creationId xmlns:p14="http://schemas.microsoft.com/office/powerpoint/2010/main" val="306394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a:ln/>
        </p:spPr>
      </p:sp>
      <p:sp>
        <p:nvSpPr>
          <p:cNvPr id="57346" name="Espace réservé des commentaires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endParaRPr lang="fr-FR"/>
          </a:p>
        </p:txBody>
      </p:sp>
      <p:sp>
        <p:nvSpPr>
          <p:cNvPr id="57347" name="Espace réservé du numéro de diapositive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9BCBB54-E415-5F42-8054-7104064EC299}" type="slidenum">
              <a:rPr lang="fr-FR" sz="1200"/>
              <a:pPr/>
              <a:t>22</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err="1"/>
              <a:t>MyUnil</a:t>
            </a:r>
            <a:r>
              <a:rPr lang="fr-FR" dirty="0"/>
              <a:t> = </a:t>
            </a:r>
            <a:r>
              <a:rPr lang="fr-CH" b="1" dirty="0"/>
              <a:t>Interface de gestion d’actualités/événements </a:t>
            </a:r>
          </a:p>
          <a:p>
            <a:endParaRPr lang="fr-FR" dirty="0"/>
          </a:p>
          <a:p>
            <a:r>
              <a:rPr lang="fr-FR" dirty="0"/>
              <a:t>Il est important de créer votre actualité ou événement dans le canal web le « plus bas », soit celui de votre UR, puis de demander à vos webmasters à ce qu’elle soit relayée dans d’autres canaux si cela fait sens. </a:t>
            </a:r>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23</a:t>
            </a:fld>
            <a:endParaRPr lang="fr-FR"/>
          </a:p>
        </p:txBody>
      </p:sp>
    </p:spTree>
    <p:extLst>
      <p:ext uri="{BB962C8B-B14F-4D97-AF65-F5344CB8AC3E}">
        <p14:creationId xmlns:p14="http://schemas.microsoft.com/office/powerpoint/2010/main" val="162112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25</a:t>
            </a:fld>
            <a:endParaRPr lang="fr-FR"/>
          </a:p>
        </p:txBody>
      </p:sp>
    </p:spTree>
    <p:extLst>
      <p:ext uri="{BB962C8B-B14F-4D97-AF65-F5344CB8AC3E}">
        <p14:creationId xmlns:p14="http://schemas.microsoft.com/office/powerpoint/2010/main" val="35386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a:ln/>
        </p:spPr>
      </p:sp>
      <p:sp>
        <p:nvSpPr>
          <p:cNvPr id="59394" name="Espace réservé des commentaires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r>
              <a:rPr lang="fr-FR"/>
              <a:t>Eviter les redondances entre les thèmes abordés !</a:t>
            </a:r>
          </a:p>
        </p:txBody>
      </p:sp>
      <p:sp>
        <p:nvSpPr>
          <p:cNvPr id="59395" name="Espace réservé du numéro de diapositive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166F881-A0A5-8E41-A3B1-D5C91D4E6B53}" type="slidenum">
              <a:rPr lang="fr-FR" sz="1200"/>
              <a:pPr/>
              <a:t>26</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fr-FR" dirty="0"/>
              <a:t>Pour rappel (comme mentionné à la séance décanale de ce matin): Accédez</a:t>
            </a:r>
            <a:r>
              <a:rPr lang="fr-FR" altLang="fr-FR" baseline="0" dirty="0"/>
              <a:t> au Guide en vous identifiant dans la partie Collaborateurs du site web de la faculté pour entrer dans les pages intranet SSP. </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27</a:t>
            </a:fld>
            <a:endParaRPr lang="fr-FR"/>
          </a:p>
        </p:txBody>
      </p:sp>
    </p:spTree>
    <p:extLst>
      <p:ext uri="{BB962C8B-B14F-4D97-AF65-F5344CB8AC3E}">
        <p14:creationId xmlns:p14="http://schemas.microsoft.com/office/powerpoint/2010/main" val="178879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err="1"/>
              <a:t>Unisciences</a:t>
            </a:r>
            <a:r>
              <a:rPr lang="fr-FR" b="1" dirty="0"/>
              <a:t>, qu'est-ce que c'est ?</a:t>
            </a:r>
          </a:p>
          <a:p>
            <a:r>
              <a:rPr lang="fr-FR" dirty="0" err="1"/>
              <a:t>Unisciences</a:t>
            </a:r>
            <a:r>
              <a:rPr lang="fr-FR" dirty="0"/>
              <a:t> est une base de données internet consultable 24 heures sur 24.</a:t>
            </a:r>
            <a:br>
              <a:rPr lang="fr-FR" dirty="0"/>
            </a:br>
            <a:r>
              <a:rPr lang="fr-FR" dirty="0"/>
              <a:t>Vitrine de l'Université de Lausanne, elle présente l'ensemble des unités de recherche, ainsi que les noms de tous les collaborateurs et collaboratrices scientifiques.</a:t>
            </a:r>
          </a:p>
          <a:p>
            <a:endParaRPr lang="fr-FR" dirty="0"/>
          </a:p>
          <a:p>
            <a:pPr>
              <a:lnSpc>
                <a:spcPct val="150000"/>
              </a:lnSpc>
            </a:pPr>
            <a:r>
              <a:rPr lang="fr-FR" dirty="0"/>
              <a:t>Evénement &amp; actualité </a:t>
            </a:r>
            <a:r>
              <a:rPr lang="fr-FR" altLang="fr-FR" dirty="0">
                <a:hlinkClick r:id="rId3"/>
              </a:rPr>
              <a:t>sur myUnil </a:t>
            </a:r>
            <a:r>
              <a:rPr lang="fr-FR" altLang="fr-FR" dirty="0"/>
              <a:t> (ou via le secrétariat si besoin) pour valoriser vos activités</a:t>
            </a:r>
          </a:p>
          <a:p>
            <a:endParaRPr lang="fr-FR" dirty="0"/>
          </a:p>
          <a:p>
            <a:pPr marL="0" marR="0" lvl="0" indent="0" algn="l" defTabSz="457200" rtl="0" eaLnBrk="1" fontAlgn="auto" latinLnBrk="0" hangingPunct="1">
              <a:lnSpc>
                <a:spcPct val="150000"/>
              </a:lnSpc>
              <a:spcBef>
                <a:spcPts val="0"/>
              </a:spcBef>
              <a:spcAft>
                <a:spcPts val="0"/>
              </a:spcAft>
              <a:buClrTx/>
              <a:buSzTx/>
              <a:buFontTx/>
              <a:buNone/>
              <a:tabLst/>
              <a:defRPr/>
            </a:pPr>
            <a:r>
              <a:rPr lang="fr-FR" altLang="x-none" dirty="0"/>
              <a:t>Prise en compte de l’image de l’institution : </a:t>
            </a:r>
            <a:r>
              <a:rPr lang="fr-FR" baseline="0" dirty="0"/>
              <a:t>Organisation de rencontre avec des partenaires, utilisation des réseaux sociaux </a:t>
            </a:r>
            <a:r>
              <a:rPr lang="fr-FR" sz="1200" baseline="0" dirty="0"/>
              <a:t>: </a:t>
            </a:r>
            <a:r>
              <a:rPr lang="fr-FR" sz="1200" dirty="0"/>
              <a:t>attention aux publics perso et fonction</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28</a:t>
            </a:fld>
            <a:endParaRPr lang="fr-FR"/>
          </a:p>
        </p:txBody>
      </p:sp>
    </p:spTree>
    <p:extLst>
      <p:ext uri="{BB962C8B-B14F-4D97-AF65-F5344CB8AC3E}">
        <p14:creationId xmlns:p14="http://schemas.microsoft.com/office/powerpoint/2010/main" val="275861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a:ln/>
        </p:spPr>
      </p:sp>
      <p:sp>
        <p:nvSpPr>
          <p:cNvPr id="59394" name="Espace réservé des commentaires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r>
              <a:rPr lang="fr-FR"/>
              <a:t>Eviter les redondances entre les thèmes abordés !</a:t>
            </a:r>
          </a:p>
        </p:txBody>
      </p:sp>
      <p:sp>
        <p:nvSpPr>
          <p:cNvPr id="59395" name="Espace réservé du numéro de diapositive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166F881-A0A5-8E41-A3B1-D5C91D4E6B53}" type="slidenum">
              <a:rPr lang="fr-FR" sz="1200"/>
              <a:pPr/>
              <a:t>29</a:t>
            </a:fld>
            <a:endParaRPr lang="fr-FR" sz="1200"/>
          </a:p>
        </p:txBody>
      </p:sp>
    </p:spTree>
    <p:extLst>
      <p:ext uri="{BB962C8B-B14F-4D97-AF65-F5344CB8AC3E}">
        <p14:creationId xmlns:p14="http://schemas.microsoft.com/office/powerpoint/2010/main" val="401178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2</a:t>
            </a:fld>
            <a:endParaRPr lang="fr-FR"/>
          </a:p>
        </p:txBody>
      </p:sp>
    </p:spTree>
    <p:extLst>
      <p:ext uri="{BB962C8B-B14F-4D97-AF65-F5344CB8AC3E}">
        <p14:creationId xmlns:p14="http://schemas.microsoft.com/office/powerpoint/2010/main" val="327352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a:ln/>
        </p:spPr>
      </p:sp>
      <p:sp>
        <p:nvSpPr>
          <p:cNvPr id="61442" name="Espace réservé des commentaires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r>
              <a:rPr lang="fr-FR" dirty="0"/>
              <a:t>Eviter les redondances entre les thèmes abordés !</a:t>
            </a:r>
          </a:p>
        </p:txBody>
      </p:sp>
      <p:sp>
        <p:nvSpPr>
          <p:cNvPr id="61443" name="Espace réservé du numéro de diapositive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BDE1146-B9CB-AD4B-97ED-2A5A1BB12643}" type="slidenum">
              <a:rPr lang="fr-FR" sz="1200"/>
              <a:pPr/>
              <a:t>30</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31</a:t>
            </a:fld>
            <a:endParaRPr lang="fr-FR"/>
          </a:p>
        </p:txBody>
      </p:sp>
    </p:spTree>
    <p:extLst>
      <p:ext uri="{BB962C8B-B14F-4D97-AF65-F5344CB8AC3E}">
        <p14:creationId xmlns:p14="http://schemas.microsoft.com/office/powerpoint/2010/main" val="727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palette et couleurs différents</a:t>
            </a:r>
          </a:p>
          <a:p>
            <a:endParaRPr lang="fr-FR" dirty="0"/>
          </a:p>
          <a:p>
            <a:r>
              <a:rPr lang="fr-FR" dirty="0"/>
              <a:t>Passons maintenant au volet recherche</a:t>
            </a:r>
          </a:p>
          <a:p>
            <a:r>
              <a:rPr lang="fr-FR" dirty="0"/>
              <a:t>La recherche a l’IP a 3 dimensions, fondamentale appliquée et clinique, les labos s’inscrivent dans leurs trois lignes selon leurs particularités</a:t>
            </a:r>
          </a:p>
          <a:p>
            <a:r>
              <a:rPr lang="fr-FR" dirty="0"/>
              <a:t>- Par exemple les labos orientés recherche expérimentale, d’autres labos qui s’occupent des intra-interpersonnels et clinique, et finalement deux autres qui s’occupent d’aspects appliqués liés au marché du travail et le dernier d’aspects liés aux enjeux contemporains (intégration de réfugiés, climat, dynamiques politiques et autres)</a:t>
            </a:r>
          </a:p>
          <a:p>
            <a:pPr marL="171450" indent="-171450">
              <a:buFontTx/>
              <a:buChar char="-"/>
            </a:pPr>
            <a:r>
              <a:rPr lang="fr-FR" dirty="0"/>
              <a:t>C’est la situation actuelle mais en fonction de l’arrivée et départ des collègues, c’est une situation qui peut évoluer, les laboratoires étant des structures qui doivent rester souples et flexibles</a:t>
            </a:r>
          </a:p>
          <a:p>
            <a:pPr marL="171450" indent="-171450">
              <a:buFontTx/>
              <a:buChar char="-"/>
            </a:pPr>
            <a:endParaRPr lang="fr-FR" dirty="0"/>
          </a:p>
          <a:p>
            <a:pPr marL="171450" indent="-171450">
              <a:buFontTx/>
              <a:buChar char="-"/>
            </a:pPr>
            <a:r>
              <a:rPr lang="fr-FR" dirty="0"/>
              <a:t>Nous avons récemment mis en place un groupe de travail à l’IP pour réfléchir à la répartition des enseignants dans les laboratoires, à l’accueil des nouveaux enseignants, à la taille idéale (certains labos ont actuellement 1 prof d’autres 4-5) </a:t>
            </a:r>
          </a:p>
          <a:p>
            <a:pPr marL="171450" indent="-171450">
              <a:buFontTx/>
              <a:buChar char="-"/>
            </a:pPr>
            <a:r>
              <a:rPr lang="fr-FR" dirty="0"/>
              <a:t>Globalement on a réalisé cependant que la grande majorité des labos sont satisfaits de leur fonctionnement, qu’ils soient petits ou grands, mais que certains labos ont besoin de se réorganiser, et on a prévu un « moratoire » pour les nouveaux collègues avec une période de 6 mois de visite des labos avant de choisir celui qui leur convient le mieux</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EC50C-23E8-A949-AAC6-69D812FD67B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55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10</a:t>
            </a:fld>
            <a:endParaRPr lang="fr-FR"/>
          </a:p>
        </p:txBody>
      </p:sp>
    </p:spTree>
    <p:extLst>
      <p:ext uri="{BB962C8B-B14F-4D97-AF65-F5344CB8AC3E}">
        <p14:creationId xmlns:p14="http://schemas.microsoft.com/office/powerpoint/2010/main" val="183778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11</a:t>
            </a:fld>
            <a:endParaRPr lang="fr-FR"/>
          </a:p>
        </p:txBody>
      </p:sp>
    </p:spTree>
    <p:extLst>
      <p:ext uri="{BB962C8B-B14F-4D97-AF65-F5344CB8AC3E}">
        <p14:creationId xmlns:p14="http://schemas.microsoft.com/office/powerpoint/2010/main" val="417818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12</a:t>
            </a:fld>
            <a:endParaRPr lang="fr-FR"/>
          </a:p>
        </p:txBody>
      </p:sp>
    </p:spTree>
    <p:extLst>
      <p:ext uri="{BB962C8B-B14F-4D97-AF65-F5344CB8AC3E}">
        <p14:creationId xmlns:p14="http://schemas.microsoft.com/office/powerpoint/2010/main" val="50139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t>projet de thèse de 15 à 20 pages argumentant son projet, avec une introduction, une problématique fondée sur des premières recherches bibliographiques,  une méthodologie provisoire pour conduire le projet et un calendrier du déroulement du travail (collecte et analyse des données, rédaction). Outre son utilité scientifique, ce texte donnera l’occasion au futur doctorant de se « tester », que ce soit sur le plan de la motivation ou sur celui de l’aisance à organiser des idées et à rédiger.</a:t>
            </a:r>
            <a:r>
              <a:rPr lang="fr-CH"/>
              <a:t> </a:t>
            </a:r>
            <a:endParaRPr lang="fr-FR"/>
          </a:p>
          <a:p>
            <a:endParaRPr lang="en-US"/>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14</a:t>
            </a:fld>
            <a:endParaRPr lang="fr-FR"/>
          </a:p>
        </p:txBody>
      </p:sp>
    </p:spTree>
    <p:extLst>
      <p:ext uri="{BB962C8B-B14F-4D97-AF65-F5344CB8AC3E}">
        <p14:creationId xmlns:p14="http://schemas.microsoft.com/office/powerpoint/2010/main" val="374764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Rôles clairs afin de créer une culture de la gestion administrative qui réduise le coût d’entrée en fonction des membres temporaires</a:t>
            </a:r>
          </a:p>
          <a:p>
            <a:r>
              <a:rPr lang="fr-FR"/>
              <a:t>Information dans les 2 sens entre administration &amp; Recherche et enseignement car au service de ces 2 missions.</a:t>
            </a:r>
          </a:p>
          <a:p>
            <a:endParaRPr lang="en-US"/>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15</a:t>
            </a:fld>
            <a:endParaRPr lang="fr-FR"/>
          </a:p>
        </p:txBody>
      </p:sp>
    </p:spTree>
    <p:extLst>
      <p:ext uri="{BB962C8B-B14F-4D97-AF65-F5344CB8AC3E}">
        <p14:creationId xmlns:p14="http://schemas.microsoft.com/office/powerpoint/2010/main" val="142977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A9EFA27-853E-6D46-B869-1A54A8924F98}" type="slidenum">
              <a:rPr lang="fr-FR" smtClean="0"/>
              <a:t>16</a:t>
            </a:fld>
            <a:endParaRPr lang="fr-FR"/>
          </a:p>
        </p:txBody>
      </p:sp>
    </p:spTree>
    <p:extLst>
      <p:ext uri="{BB962C8B-B14F-4D97-AF65-F5344CB8AC3E}">
        <p14:creationId xmlns:p14="http://schemas.microsoft.com/office/powerpoint/2010/main" val="4262467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0" y="286487"/>
            <a:ext cx="9144000" cy="2317013"/>
          </a:xfrm>
        </p:spPr>
        <p:txBody>
          <a:bodyPr>
            <a:noAutofit/>
          </a:bodyPr>
          <a:lstStyle>
            <a:lvl1pPr algn="ctr">
              <a:defRPr sz="3600" b="1" cap="none"/>
            </a:lvl1pPr>
          </a:lstStyle>
          <a:p>
            <a:r>
              <a:rPr lang="fr-FR" sz="3200">
                <a:latin typeface="Times New Roman"/>
                <a:ea typeface="ヒラギノ角ゴ Pro W3" charset="0"/>
                <a:cs typeface="Times New Roman"/>
              </a:rPr>
              <a:t>Bienvenue</a:t>
            </a:r>
            <a:br>
              <a:rPr lang="fr-FR" sz="3200">
                <a:latin typeface="Times New Roman"/>
                <a:ea typeface="ヒラギノ角ゴ Pro W3" charset="0"/>
                <a:cs typeface="Times New Roman"/>
              </a:rPr>
            </a:br>
            <a:r>
              <a:rPr lang="fr-FR" sz="3200">
                <a:latin typeface="Times New Roman"/>
                <a:ea typeface="ヒラギノ角ゴ Pro W3" charset="0"/>
                <a:cs typeface="Times New Roman"/>
              </a:rPr>
              <a:t>à l’Institut d’études politiques, historiques et internationales (IEPHI)</a:t>
            </a:r>
            <a:endParaRPr lang="fr-FR" dirty="0"/>
          </a:p>
        </p:txBody>
      </p:sp>
      <p:pic>
        <p:nvPicPr>
          <p:cNvPr id="10" name="Image 9" descr="SavoirVivant.png"/>
          <p:cNvPicPr>
            <a:picLocks noChangeAspect="1"/>
          </p:cNvPicPr>
          <p:nvPr userDrawn="1"/>
        </p:nvPicPr>
        <p:blipFill rotWithShape="1">
          <a:blip r:embed="rId2">
            <a:extLst>
              <a:ext uri="{28A0092B-C50C-407E-A947-70E740481C1C}">
                <a14:useLocalDpi xmlns:a14="http://schemas.microsoft.com/office/drawing/2010/main" val="0"/>
              </a:ext>
            </a:extLst>
          </a:blip>
          <a:srcRect l="11231" t="-5785" b="-2"/>
          <a:stretch/>
        </p:blipFill>
        <p:spPr>
          <a:xfrm>
            <a:off x="501005" y="286487"/>
            <a:ext cx="8117029" cy="121097"/>
          </a:xfrm>
          <a:prstGeom prst="rect">
            <a:avLst/>
          </a:prstGeom>
        </p:spPr>
      </p:pic>
      <p:sp>
        <p:nvSpPr>
          <p:cNvPr id="23"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24" name="Image 23" descr="Unil.png"/>
          <p:cNvPicPr>
            <a:picLocks noChangeAspect="1"/>
          </p:cNvPicPr>
          <p:nvPr userDrawn="1"/>
        </p:nvPicPr>
        <p:blipFill rotWithShape="1">
          <a:blip r:embed="rId3">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pic>
        <p:nvPicPr>
          <p:cNvPr id="5" name="Image 4" descr="Geopolis.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6701" y="2717802"/>
            <a:ext cx="5345996" cy="3563997"/>
          </a:xfrm>
          <a:prstGeom prst="rect">
            <a:avLst/>
          </a:prstGeom>
        </p:spPr>
      </p:pic>
    </p:spTree>
    <p:extLst>
      <p:ext uri="{BB962C8B-B14F-4D97-AF65-F5344CB8AC3E}">
        <p14:creationId xmlns:p14="http://schemas.microsoft.com/office/powerpoint/2010/main" val="162680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4"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5" name="Image 14"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0"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74453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12"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3" name="Image 12"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8"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9"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99301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86488"/>
            <a:ext cx="9144000" cy="942021"/>
          </a:xfrm>
        </p:spPr>
        <p:txBody>
          <a:bodyPr>
            <a:noAutofit/>
          </a:bodyPr>
          <a:lstStyle>
            <a:lvl1pPr algn="ctr">
              <a:defRPr sz="3600" b="1" baseline="0">
                <a:latin typeface="Avenir" panose="02000503020000020003" pitchFamily="2" charset="0"/>
              </a:defRPr>
            </a:lvl1pPr>
          </a:lstStyle>
          <a:p>
            <a:r>
              <a:rPr lang="fr-CH" dirty="0"/>
              <a:t>Cliquez et modifiez le titre</a:t>
            </a:r>
            <a:endParaRPr lang="fr-FR" dirty="0"/>
          </a:p>
        </p:txBody>
      </p:sp>
      <p:sp>
        <p:nvSpPr>
          <p:cNvPr id="3" name="Sous-titre 2"/>
          <p:cNvSpPr>
            <a:spLocks noGrp="1"/>
          </p:cNvSpPr>
          <p:nvPr>
            <p:ph type="subTitle" idx="1"/>
          </p:nvPr>
        </p:nvSpPr>
        <p:spPr>
          <a:xfrm>
            <a:off x="543034" y="1249171"/>
            <a:ext cx="8057932" cy="796380"/>
          </a:xfrm>
        </p:spPr>
        <p:txBody>
          <a:bodyPr>
            <a:normAutofit/>
          </a:bodyPr>
          <a:lstStyle>
            <a:lvl1pPr marL="0" indent="0" algn="ctr">
              <a:buNone/>
              <a:defRPr sz="2200" baseline="0">
                <a:solidFill>
                  <a:schemeClr val="tx1"/>
                </a:solidFill>
                <a:latin typeface="Avenir"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21" name="Espace réservé du pied de page 4"/>
          <p:cNvSpPr>
            <a:spLocks noGrp="1"/>
          </p:cNvSpPr>
          <p:nvPr>
            <p:ph type="ftr" sz="quarter" idx="3"/>
          </p:nvPr>
        </p:nvSpPr>
        <p:spPr>
          <a:xfrm>
            <a:off x="457201" y="6442966"/>
            <a:ext cx="2962194"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
        <p:nvSpPr>
          <p:cNvPr id="22"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baseline="0">
                <a:solidFill>
                  <a:schemeClr val="tx1">
                    <a:tint val="75000"/>
                  </a:schemeClr>
                </a:solidFill>
                <a:latin typeface="Avenir" panose="02000503020000020003" pitchFamily="2" charset="0"/>
              </a:defRPr>
            </a:lvl1pPr>
          </a:lstStyle>
          <a:p>
            <a:pPr algn="r"/>
            <a:fld id="{879F8CDA-3D76-8147-A783-F8EF6F842A04}" type="slidenum">
              <a:rPr lang="fr-FR" smtClean="0"/>
              <a:pPr algn="r"/>
              <a:t>‹N°›</a:t>
            </a:fld>
            <a:r>
              <a:rPr lang="fr-FR" dirty="0"/>
              <a:t> </a:t>
            </a:r>
          </a:p>
        </p:txBody>
      </p:sp>
      <p:sp>
        <p:nvSpPr>
          <p:cNvPr id="23"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88142685-98D7-AF43-8423-31539BFA2B47}" type="datetime1">
              <a:rPr lang="fr-CH" smtClean="0"/>
              <a:t>20.09.23</a:t>
            </a:fld>
            <a:endParaRPr lang="fr-CH" dirty="0"/>
          </a:p>
        </p:txBody>
      </p:sp>
      <p:pic>
        <p:nvPicPr>
          <p:cNvPr id="5" name="Image 4"/>
          <p:cNvPicPr>
            <a:picLocks noChangeAspect="1"/>
          </p:cNvPicPr>
          <p:nvPr userDrawn="1"/>
        </p:nvPicPr>
        <p:blipFill>
          <a:blip r:embed="rId2"/>
          <a:stretch>
            <a:fillRect/>
          </a:stretch>
        </p:blipFill>
        <p:spPr>
          <a:xfrm>
            <a:off x="546101" y="5917279"/>
            <a:ext cx="8064000" cy="515755"/>
          </a:xfrm>
          <a:prstGeom prst="rect">
            <a:avLst/>
          </a:prstGeom>
        </p:spPr>
      </p:pic>
      <p:pic>
        <p:nvPicPr>
          <p:cNvPr id="6" name="Image 5"/>
          <p:cNvPicPr>
            <a:picLocks noChangeAspect="1"/>
          </p:cNvPicPr>
          <p:nvPr userDrawn="1"/>
        </p:nvPicPr>
        <p:blipFill>
          <a:blip r:embed="rId3"/>
          <a:stretch>
            <a:fillRect/>
          </a:stretch>
        </p:blipFill>
        <p:spPr>
          <a:xfrm>
            <a:off x="543034" y="286489"/>
            <a:ext cx="8051135" cy="134391"/>
          </a:xfrm>
          <a:prstGeom prst="rect">
            <a:avLst/>
          </a:prstGeom>
        </p:spPr>
      </p:pic>
      <p:pic>
        <p:nvPicPr>
          <p:cNvPr id="7" name="Picture 6" descr="Graphical user interface">
            <a:extLst>
              <a:ext uri="{FF2B5EF4-FFF2-40B4-BE49-F238E27FC236}">
                <a16:creationId xmlns:a16="http://schemas.microsoft.com/office/drawing/2014/main" id="{16C61F6B-439F-0388-23E9-2000E66705AE}"/>
              </a:ext>
            </a:extLst>
          </p:cNvPr>
          <p:cNvPicPr>
            <a:picLocks noChangeAspect="1"/>
          </p:cNvPicPr>
          <p:nvPr userDrawn="1"/>
        </p:nvPicPr>
        <p:blipFill>
          <a:blip r:embed="rId4"/>
          <a:stretch>
            <a:fillRect/>
          </a:stretch>
        </p:blipFill>
        <p:spPr>
          <a:xfrm>
            <a:off x="-20698" y="-1087651"/>
            <a:ext cx="9178596" cy="7945651"/>
          </a:xfrm>
          <a:prstGeom prst="rect">
            <a:avLst/>
          </a:prstGeom>
        </p:spPr>
      </p:pic>
    </p:spTree>
    <p:extLst>
      <p:ext uri="{BB962C8B-B14F-4D97-AF65-F5344CB8AC3E}">
        <p14:creationId xmlns:p14="http://schemas.microsoft.com/office/powerpoint/2010/main" val="297078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12612"/>
            <a:ext cx="8229600" cy="4294651"/>
          </a:xfrm>
        </p:spPr>
        <p:txBody>
          <a:bodyPr/>
          <a:lstStyle>
            <a:lvl1pPr marL="342900" indent="-342900">
              <a:buClr>
                <a:schemeClr val="tx1"/>
              </a:buClr>
              <a:buFont typeface="Wingdings" pitchFamily="2" charset="2"/>
              <a:buChar char="§"/>
              <a:defRPr baseline="0">
                <a:latin typeface="Avenir" panose="02000503020000020003" pitchFamily="2" charset="0"/>
              </a:defRPr>
            </a:lvl1pPr>
            <a:lvl2pPr marL="742950" indent="-285750">
              <a:buClr>
                <a:schemeClr val="tx1"/>
              </a:buClr>
              <a:buFont typeface="Wingdings" pitchFamily="2" charset="2"/>
              <a:buChar char="§"/>
              <a:defRPr baseline="0">
                <a:latin typeface="Avenir" panose="02000503020000020003" pitchFamily="2" charset="0"/>
              </a:defRPr>
            </a:lvl2pPr>
            <a:lvl3pPr marL="1143000" indent="-228600">
              <a:buClr>
                <a:schemeClr val="tx1"/>
              </a:buClr>
              <a:buFont typeface="Wingdings" pitchFamily="2" charset="2"/>
              <a:buChar char="§"/>
              <a:defRPr baseline="0">
                <a:latin typeface="Avenir" panose="02000503020000020003" pitchFamily="2" charset="0"/>
              </a:defRPr>
            </a:lvl3pPr>
            <a:lvl4pPr marL="1600200" indent="-228600">
              <a:buClr>
                <a:schemeClr val="tx1"/>
              </a:buClr>
              <a:buFont typeface="Wingdings" pitchFamily="2" charset="2"/>
              <a:buChar char="§"/>
              <a:defRPr baseline="0">
                <a:latin typeface="Avenir" panose="02000503020000020003" pitchFamily="2" charset="0"/>
              </a:defRPr>
            </a:lvl4pPr>
            <a:lvl5pPr marL="2057400" indent="-228600">
              <a:buClr>
                <a:schemeClr val="tx1"/>
              </a:buClr>
              <a:buFont typeface="Wingdings" pitchFamily="2" charset="2"/>
              <a:buChar char="§"/>
              <a:defRPr baseline="0">
                <a:latin typeface="Avenir" panose="02000503020000020003" pitchFamily="2" charset="0"/>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9"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lvl1pPr algn="l">
              <a:defRPr/>
            </a:lvl1pPr>
          </a:lstStyle>
          <a:p>
            <a:r>
              <a:rPr lang="fr-CH"/>
              <a:t>Cliquez et modifiez le titre</a:t>
            </a:r>
            <a:endParaRPr lang="fr-FR" dirty="0"/>
          </a:p>
        </p:txBody>
      </p:sp>
      <p:sp>
        <p:nvSpPr>
          <p:cNvPr id="16"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1A057A10-7531-844C-B24E-86A7DB2132B0}" type="datetime1">
              <a:rPr lang="fr-CH" smtClean="0"/>
              <a:t>20.09.23</a:t>
            </a:fld>
            <a:endParaRPr lang="fr-CH" dirty="0"/>
          </a:p>
        </p:txBody>
      </p:sp>
      <p:sp>
        <p:nvSpPr>
          <p:cNvPr id="8" name="Espace réservé du pied de page 4"/>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
        <p:nvSpPr>
          <p:cNvPr id="11"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14" name="Image 13"/>
          <p:cNvPicPr>
            <a:picLocks noChangeAspect="1"/>
          </p:cNvPicPr>
          <p:nvPr userDrawn="1"/>
        </p:nvPicPr>
        <p:blipFill>
          <a:blip r:embed="rId2"/>
          <a:stretch>
            <a:fillRect/>
          </a:stretch>
        </p:blipFill>
        <p:spPr>
          <a:xfrm>
            <a:off x="546101" y="5917279"/>
            <a:ext cx="8064000" cy="515755"/>
          </a:xfrm>
          <a:prstGeom prst="rect">
            <a:avLst/>
          </a:prstGeom>
        </p:spPr>
      </p:pic>
    </p:spTree>
    <p:extLst>
      <p:ext uri="{BB962C8B-B14F-4D97-AF65-F5344CB8AC3E}">
        <p14:creationId xmlns:p14="http://schemas.microsoft.com/office/powerpoint/2010/main" val="140814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425429"/>
          </a:xfrm>
        </p:spPr>
        <p:txBody>
          <a:bodyPr anchor="t">
            <a:normAutofit/>
          </a:bodyPr>
          <a:lstStyle>
            <a:lvl1pPr algn="l">
              <a:defRPr sz="3600" b="1" cap="all"/>
            </a:lvl1pPr>
          </a:lstStyle>
          <a:p>
            <a:r>
              <a:rPr lang="fr-CH"/>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10"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73DF2412-F186-5E45-9C0A-D70B2183CF94}" type="datetime1">
              <a:rPr lang="fr-CH" smtClean="0"/>
              <a:t>20.09.23</a:t>
            </a:fld>
            <a:endParaRPr lang="fr-CH" dirty="0"/>
          </a:p>
        </p:txBody>
      </p:sp>
      <p:sp>
        <p:nvSpPr>
          <p:cNvPr id="12"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8" name="Image 7"/>
          <p:cNvPicPr>
            <a:picLocks noChangeAspect="1"/>
          </p:cNvPicPr>
          <p:nvPr userDrawn="1"/>
        </p:nvPicPr>
        <p:blipFill>
          <a:blip r:embed="rId2"/>
          <a:stretch>
            <a:fillRect/>
          </a:stretch>
        </p:blipFill>
        <p:spPr>
          <a:xfrm>
            <a:off x="546101" y="5917279"/>
            <a:ext cx="8064000" cy="515755"/>
          </a:xfrm>
          <a:prstGeom prst="rect">
            <a:avLst/>
          </a:prstGeom>
        </p:spPr>
      </p:pic>
      <p:sp>
        <p:nvSpPr>
          <p:cNvPr id="4" name="Espace réservé du pied de page 4">
            <a:extLst>
              <a:ext uri="{FF2B5EF4-FFF2-40B4-BE49-F238E27FC236}">
                <a16:creationId xmlns:a16="http://schemas.microsoft.com/office/drawing/2014/main" id="{B5C94196-1C4A-388C-014F-12351DC90915}"/>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357493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571500" indent="-571500" algn="l">
              <a:buFont typeface="Wingdings" pitchFamily="2" charset="2"/>
              <a:buChar char="§"/>
              <a:defRPr baseline="0">
                <a:latin typeface="Avenir" panose="02000503020000020003" pitchFamily="2" charset="0"/>
              </a:defRPr>
            </a:lvl1pPr>
          </a:lstStyle>
          <a:p>
            <a:r>
              <a:rPr lang="fr-CH"/>
              <a:t>Cliquez et modifiez le titre</a:t>
            </a:r>
            <a:endParaRPr lang="fr-FR" dirty="0"/>
          </a:p>
        </p:txBody>
      </p:sp>
      <p:sp>
        <p:nvSpPr>
          <p:cNvPr id="3" name="Espace réservé du contenu 2"/>
          <p:cNvSpPr>
            <a:spLocks noGrp="1"/>
          </p:cNvSpPr>
          <p:nvPr>
            <p:ph sz="half" idx="1"/>
          </p:nvPr>
        </p:nvSpPr>
        <p:spPr>
          <a:xfrm>
            <a:off x="457200" y="1600200"/>
            <a:ext cx="4038600" cy="4257197"/>
          </a:xfrm>
        </p:spPr>
        <p:txBody>
          <a:bodyPr/>
          <a:lstStyle>
            <a:lvl1pPr marL="342900" indent="-342900">
              <a:buFont typeface="Wingdings" pitchFamily="2" charset="2"/>
              <a:buChar char="§"/>
              <a:defRPr sz="2800" baseline="0">
                <a:latin typeface="Avenir" panose="02000503020000020003" pitchFamily="2" charset="0"/>
              </a:defRPr>
            </a:lvl1pPr>
            <a:lvl2pPr marL="742950" indent="-285750">
              <a:buFont typeface="Wingdings" pitchFamily="2" charset="2"/>
              <a:buChar char="§"/>
              <a:defRPr sz="2400" baseline="0">
                <a:latin typeface="Avenir" panose="02000503020000020003" pitchFamily="2" charset="0"/>
              </a:defRPr>
            </a:lvl2pPr>
            <a:lvl3pPr marL="1143000" indent="-228600">
              <a:buFont typeface="Wingdings" pitchFamily="2" charset="2"/>
              <a:buChar char="§"/>
              <a:defRPr sz="2000" baseline="0">
                <a:latin typeface="Avenir" panose="02000503020000020003" pitchFamily="2" charset="0"/>
              </a:defRPr>
            </a:lvl3pPr>
            <a:lvl4pPr marL="1600200" indent="-228600">
              <a:buFont typeface="Wingdings" pitchFamily="2" charset="2"/>
              <a:buChar char="§"/>
              <a:defRPr sz="1800" baseline="0">
                <a:latin typeface="Avenir" panose="02000503020000020003" pitchFamily="2" charset="0"/>
              </a:defRPr>
            </a:lvl4pPr>
            <a:lvl5pPr marL="2057400" indent="-228600">
              <a:buFont typeface="Wingdings" pitchFamily="2" charset="2"/>
              <a:buChar char="§"/>
              <a:defRPr sz="1800" baseline="0">
                <a:latin typeface="Avenir" panose="02000503020000020003" pitchFamily="2" charset="0"/>
              </a:defRPr>
            </a:lvl5pPr>
            <a:lvl6pPr>
              <a:defRPr sz="1800"/>
            </a:lvl6pPr>
            <a:lvl7pPr>
              <a:defRPr sz="1800"/>
            </a:lvl7pPr>
            <a:lvl8pPr>
              <a:defRPr sz="1800"/>
            </a:lvl8pPr>
            <a:lvl9pPr>
              <a:defRPr sz="18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contenu 3"/>
          <p:cNvSpPr>
            <a:spLocks noGrp="1"/>
          </p:cNvSpPr>
          <p:nvPr>
            <p:ph sz="half" idx="2"/>
          </p:nvPr>
        </p:nvSpPr>
        <p:spPr>
          <a:xfrm>
            <a:off x="4648200" y="1600202"/>
            <a:ext cx="4038600" cy="4257196"/>
          </a:xfrm>
        </p:spPr>
        <p:txBody>
          <a:bodyPr/>
          <a:lstStyle>
            <a:lvl1pPr marL="342900" indent="-342900">
              <a:buFont typeface="Wingdings" pitchFamily="2" charset="2"/>
              <a:buChar char="§"/>
              <a:defRPr sz="2800" baseline="0">
                <a:latin typeface="Avenir" panose="02000503020000020003" pitchFamily="2" charset="0"/>
              </a:defRPr>
            </a:lvl1pPr>
            <a:lvl2pPr marL="742950" indent="-285750">
              <a:buFont typeface="Wingdings" pitchFamily="2" charset="2"/>
              <a:buChar char="§"/>
              <a:defRPr sz="2400" baseline="0">
                <a:latin typeface="Avenir" panose="02000503020000020003" pitchFamily="2" charset="0"/>
              </a:defRPr>
            </a:lvl2pPr>
            <a:lvl3pPr marL="1143000" indent="-228600">
              <a:buFont typeface="Wingdings" pitchFamily="2" charset="2"/>
              <a:buChar char="§"/>
              <a:defRPr sz="2000" baseline="0">
                <a:latin typeface="Avenir" panose="02000503020000020003" pitchFamily="2" charset="0"/>
              </a:defRPr>
            </a:lvl3pPr>
            <a:lvl4pPr marL="1600200" indent="-228600">
              <a:buFont typeface="Wingdings" pitchFamily="2" charset="2"/>
              <a:buChar char="§"/>
              <a:defRPr sz="1800" baseline="0">
                <a:latin typeface="Avenir" panose="02000503020000020003" pitchFamily="2" charset="0"/>
              </a:defRPr>
            </a:lvl4pPr>
            <a:lvl5pPr marL="2057400" indent="-228600">
              <a:buFont typeface="Wingdings" pitchFamily="2" charset="2"/>
              <a:buChar char="§"/>
              <a:defRPr sz="1800" baseline="0">
                <a:latin typeface="Avenir" panose="02000503020000020003" pitchFamily="2" charset="0"/>
              </a:defRPr>
            </a:lvl5pPr>
            <a:lvl6pPr>
              <a:defRPr sz="1800"/>
            </a:lvl6pPr>
            <a:lvl7pPr>
              <a:defRPr sz="1800"/>
            </a:lvl7pPr>
            <a:lvl8pPr>
              <a:defRPr sz="1800"/>
            </a:lvl8pPr>
            <a:lvl9pPr>
              <a:defRPr sz="18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1" name="Espace réservé de la date 3"/>
          <p:cNvSpPr>
            <a:spLocks noGrp="1"/>
          </p:cNvSpPr>
          <p:nvPr>
            <p:ph type="dt" sz="half" idx="10"/>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2FFD9AC5-2FAA-7340-B6D0-BE2FE6F4E544}" type="datetime1">
              <a:rPr lang="fr-CH" smtClean="0"/>
              <a:t>20.09.23</a:t>
            </a:fld>
            <a:endParaRPr lang="fr-CH" dirty="0"/>
          </a:p>
        </p:txBody>
      </p:sp>
      <p:sp>
        <p:nvSpPr>
          <p:cNvPr id="13"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venir Book" panose="02000503020000020003" pitchFamily="2" charset="0"/>
              </a:rPr>
              <a:pPr algn="r"/>
              <a:t>‹N°›</a:t>
            </a:fld>
            <a:r>
              <a:rPr lang="fr-FR" dirty="0">
                <a:latin typeface="Arial"/>
              </a:rPr>
              <a:t> </a:t>
            </a:r>
          </a:p>
        </p:txBody>
      </p:sp>
      <p:pic>
        <p:nvPicPr>
          <p:cNvPr id="9" name="Image 8"/>
          <p:cNvPicPr>
            <a:picLocks noChangeAspect="1"/>
          </p:cNvPicPr>
          <p:nvPr userDrawn="1"/>
        </p:nvPicPr>
        <p:blipFill>
          <a:blip r:embed="rId2"/>
          <a:stretch>
            <a:fillRect/>
          </a:stretch>
        </p:blipFill>
        <p:spPr>
          <a:xfrm>
            <a:off x="546101" y="5917279"/>
            <a:ext cx="8064000" cy="515755"/>
          </a:xfrm>
          <a:prstGeom prst="rect">
            <a:avLst/>
          </a:prstGeom>
        </p:spPr>
      </p:pic>
      <p:sp>
        <p:nvSpPr>
          <p:cNvPr id="5" name="Espace réservé du pied de page 4">
            <a:extLst>
              <a:ext uri="{FF2B5EF4-FFF2-40B4-BE49-F238E27FC236}">
                <a16:creationId xmlns:a16="http://schemas.microsoft.com/office/drawing/2014/main" id="{205B9789-A1C5-9A8E-1F1E-C01C90D05245}"/>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134835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a:t>Cliquez et modifiez le titre</a:t>
            </a:r>
            <a:endParaRPr lang="fr-FR" dirty="0"/>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7"/>
            <a:ext cx="4040188"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7" y="2174877"/>
            <a:ext cx="4041775"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3" name="Espace réservé de la date 3"/>
          <p:cNvSpPr>
            <a:spLocks noGrp="1"/>
          </p:cNvSpPr>
          <p:nvPr>
            <p:ph type="dt" sz="half" idx="1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56EBCAC9-C852-144B-92CC-4E42F32C22B4}" type="datetime1">
              <a:rPr lang="fr-CH" smtClean="0"/>
              <a:t>20.09.23</a:t>
            </a:fld>
            <a:endParaRPr lang="fr-CH" dirty="0"/>
          </a:p>
        </p:txBody>
      </p:sp>
      <p:sp>
        <p:nvSpPr>
          <p:cNvPr id="15" name="Espace réservé du numéro de diapositive 5"/>
          <p:cNvSpPr>
            <a:spLocks noGrp="1"/>
          </p:cNvSpPr>
          <p:nvPr>
            <p:ph type="sldNum" sz="quarter" idx="1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11" name="Image 10"/>
          <p:cNvPicPr>
            <a:picLocks noChangeAspect="1"/>
          </p:cNvPicPr>
          <p:nvPr userDrawn="1"/>
        </p:nvPicPr>
        <p:blipFill>
          <a:blip r:embed="rId2"/>
          <a:stretch>
            <a:fillRect/>
          </a:stretch>
        </p:blipFill>
        <p:spPr>
          <a:xfrm>
            <a:off x="546101" y="5917279"/>
            <a:ext cx="8064000" cy="515755"/>
          </a:xfrm>
          <a:prstGeom prst="rect">
            <a:avLst/>
          </a:prstGeom>
        </p:spPr>
      </p:pic>
      <p:sp>
        <p:nvSpPr>
          <p:cNvPr id="7" name="Espace réservé du pied de page 4">
            <a:extLst>
              <a:ext uri="{FF2B5EF4-FFF2-40B4-BE49-F238E27FC236}">
                <a16:creationId xmlns:a16="http://schemas.microsoft.com/office/drawing/2014/main" id="{CF844E68-9A95-8061-47E5-75A1FB9F3C97}"/>
              </a:ext>
            </a:extLst>
          </p:cNvPr>
          <p:cNvSpPr>
            <a:spLocks noGrp="1"/>
          </p:cNvSpPr>
          <p:nvPr>
            <p:ph type="ftr" sz="quarter" idx="15"/>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23836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9"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64F98FB6-BCF6-3B4D-A1BE-96D86D249302}" type="datetime1">
              <a:rPr lang="fr-CH" smtClean="0"/>
              <a:t>20.09.23</a:t>
            </a:fld>
            <a:endParaRPr lang="fr-CH" dirty="0"/>
          </a:p>
        </p:txBody>
      </p:sp>
      <p:sp>
        <p:nvSpPr>
          <p:cNvPr id="11"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7" name="Image 6"/>
          <p:cNvPicPr>
            <a:picLocks noChangeAspect="1"/>
          </p:cNvPicPr>
          <p:nvPr userDrawn="1"/>
        </p:nvPicPr>
        <p:blipFill>
          <a:blip r:embed="rId2"/>
          <a:stretch>
            <a:fillRect/>
          </a:stretch>
        </p:blipFill>
        <p:spPr>
          <a:xfrm>
            <a:off x="546101" y="5917279"/>
            <a:ext cx="8064000" cy="515755"/>
          </a:xfrm>
          <a:prstGeom prst="rect">
            <a:avLst/>
          </a:prstGeom>
        </p:spPr>
      </p:pic>
      <p:sp>
        <p:nvSpPr>
          <p:cNvPr id="3" name="Espace réservé du pied de page 4">
            <a:extLst>
              <a:ext uri="{FF2B5EF4-FFF2-40B4-BE49-F238E27FC236}">
                <a16:creationId xmlns:a16="http://schemas.microsoft.com/office/drawing/2014/main" id="{6553373B-FB05-2E47-95E2-7C76E61842E8}"/>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300926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B5A6BCD1-A03E-F048-8A38-C3F0D24229CA}" type="datetime1">
              <a:rPr lang="fr-CH" smtClean="0"/>
              <a:t>20.09.23</a:t>
            </a:fld>
            <a:endParaRPr lang="fr-CH" dirty="0"/>
          </a:p>
        </p:txBody>
      </p:sp>
      <p:sp>
        <p:nvSpPr>
          <p:cNvPr id="10"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6" name="Image 5"/>
          <p:cNvPicPr>
            <a:picLocks noChangeAspect="1"/>
          </p:cNvPicPr>
          <p:nvPr userDrawn="1"/>
        </p:nvPicPr>
        <p:blipFill>
          <a:blip r:embed="rId2"/>
          <a:stretch>
            <a:fillRect/>
          </a:stretch>
        </p:blipFill>
        <p:spPr>
          <a:xfrm>
            <a:off x="546101" y="5917279"/>
            <a:ext cx="8064000" cy="515755"/>
          </a:xfrm>
          <a:prstGeom prst="rect">
            <a:avLst/>
          </a:prstGeom>
        </p:spPr>
      </p:pic>
      <p:sp>
        <p:nvSpPr>
          <p:cNvPr id="2" name="Espace réservé du pied de page 4">
            <a:extLst>
              <a:ext uri="{FF2B5EF4-FFF2-40B4-BE49-F238E27FC236}">
                <a16:creationId xmlns:a16="http://schemas.microsoft.com/office/drawing/2014/main" id="{D0CD7FA7-2092-7D0B-AE2E-CE4911592F7D}"/>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226668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1"/>
            <a:ext cx="5111750" cy="5559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2" y="1435100"/>
            <a:ext cx="3008313" cy="43972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D3CA5C2D-12B3-B447-A7D1-9456B2FC45E1}" type="datetime1">
              <a:rPr lang="fr-CH" smtClean="0"/>
              <a:t>20.09.23</a:t>
            </a:fld>
            <a:endParaRPr lang="fr-CH" dirty="0"/>
          </a:p>
        </p:txBody>
      </p:sp>
      <p:sp>
        <p:nvSpPr>
          <p:cNvPr id="13"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9" name="Image 8"/>
          <p:cNvPicPr>
            <a:picLocks noChangeAspect="1"/>
          </p:cNvPicPr>
          <p:nvPr userDrawn="1"/>
        </p:nvPicPr>
        <p:blipFill>
          <a:blip r:embed="rId2"/>
          <a:stretch>
            <a:fillRect/>
          </a:stretch>
        </p:blipFill>
        <p:spPr>
          <a:xfrm>
            <a:off x="546101" y="5917279"/>
            <a:ext cx="8064000" cy="515755"/>
          </a:xfrm>
          <a:prstGeom prst="rect">
            <a:avLst/>
          </a:prstGeom>
        </p:spPr>
      </p:pic>
      <p:sp>
        <p:nvSpPr>
          <p:cNvPr id="5" name="Espace réservé du pied de page 4">
            <a:extLst>
              <a:ext uri="{FF2B5EF4-FFF2-40B4-BE49-F238E27FC236}">
                <a16:creationId xmlns:a16="http://schemas.microsoft.com/office/drawing/2014/main" id="{DB57A4ED-F042-5A24-F7AA-8425D7D30AA7}"/>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339868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12611"/>
            <a:ext cx="8229600" cy="4294651"/>
          </a:xfrm>
        </p:spPr>
        <p:txBody>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9"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ctr">
              <a:defRPr cap="none"/>
            </a:lvl1pPr>
          </a:lstStyle>
          <a:p>
            <a:r>
              <a:rPr lang="fr-CH"/>
              <a:t>Cliquez et modifiez le titre</a:t>
            </a:r>
            <a:endParaRPr lang="fr-FR" dirty="0"/>
          </a:p>
        </p:txBody>
      </p:sp>
      <p:sp>
        <p:nvSpPr>
          <p:cNvPr id="16"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2" name="Image 11"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8"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19441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ctr">
              <a:defRPr sz="2000" b="1"/>
            </a:lvl1pPr>
          </a:lstStyle>
          <a:p>
            <a:r>
              <a:rPr lang="fr-CH"/>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CF18A556-D6B7-C641-B85A-E87A0FFE54DD}" type="datetime1">
              <a:rPr lang="fr-CH" smtClean="0"/>
              <a:t>20.09.23</a:t>
            </a:fld>
            <a:endParaRPr lang="fr-CH" dirty="0"/>
          </a:p>
        </p:txBody>
      </p:sp>
      <p:sp>
        <p:nvSpPr>
          <p:cNvPr id="13"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9" name="Image 8"/>
          <p:cNvPicPr>
            <a:picLocks noChangeAspect="1"/>
          </p:cNvPicPr>
          <p:nvPr userDrawn="1"/>
        </p:nvPicPr>
        <p:blipFill>
          <a:blip r:embed="rId2"/>
          <a:stretch>
            <a:fillRect/>
          </a:stretch>
        </p:blipFill>
        <p:spPr>
          <a:xfrm>
            <a:off x="546101" y="5917279"/>
            <a:ext cx="8064000" cy="515755"/>
          </a:xfrm>
          <a:prstGeom prst="rect">
            <a:avLst/>
          </a:prstGeom>
        </p:spPr>
      </p:pic>
      <p:sp>
        <p:nvSpPr>
          <p:cNvPr id="5" name="Espace réservé du pied de page 4">
            <a:extLst>
              <a:ext uri="{FF2B5EF4-FFF2-40B4-BE49-F238E27FC236}">
                <a16:creationId xmlns:a16="http://schemas.microsoft.com/office/drawing/2014/main" id="{22001038-BC70-0D0D-F17C-6BD1DF599224}"/>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347820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4"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35A3C8AB-5193-3546-969D-D4D6FA50CBDF}" type="datetime1">
              <a:rPr lang="fr-CH" smtClean="0"/>
              <a:t>20.09.23</a:t>
            </a:fld>
            <a:endParaRPr lang="fr-CH" dirty="0"/>
          </a:p>
        </p:txBody>
      </p:sp>
      <p:sp>
        <p:nvSpPr>
          <p:cNvPr id="11"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pic>
        <p:nvPicPr>
          <p:cNvPr id="8" name="Image 7"/>
          <p:cNvPicPr>
            <a:picLocks noChangeAspect="1"/>
          </p:cNvPicPr>
          <p:nvPr userDrawn="1"/>
        </p:nvPicPr>
        <p:blipFill>
          <a:blip r:embed="rId2"/>
          <a:stretch>
            <a:fillRect/>
          </a:stretch>
        </p:blipFill>
        <p:spPr>
          <a:xfrm>
            <a:off x="546101" y="5917279"/>
            <a:ext cx="8064000" cy="515755"/>
          </a:xfrm>
          <a:prstGeom prst="rect">
            <a:avLst/>
          </a:prstGeom>
        </p:spPr>
      </p:pic>
      <p:sp>
        <p:nvSpPr>
          <p:cNvPr id="4" name="Espace réservé du pied de page 4">
            <a:extLst>
              <a:ext uri="{FF2B5EF4-FFF2-40B4-BE49-F238E27FC236}">
                <a16:creationId xmlns:a16="http://schemas.microsoft.com/office/drawing/2014/main" id="{A8C91DC1-E722-B4E7-BD66-021C4AA1CF0F}"/>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277545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12" name="Espace réservé de la date 3"/>
          <p:cNvSpPr>
            <a:spLocks noGrp="1"/>
          </p:cNvSpPr>
          <p:nvPr>
            <p:ph type="dt" sz="half" idx="2"/>
          </p:nvPr>
        </p:nvSpPr>
        <p:spPr>
          <a:xfrm>
            <a:off x="3323086" y="6442966"/>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26C84500-B58C-3243-A75C-569721496280}" type="datetime1">
              <a:rPr lang="fr-CH" smtClean="0"/>
              <a:t>20.09.23</a:t>
            </a:fld>
            <a:endParaRPr lang="fr-CH" dirty="0"/>
          </a:p>
        </p:txBody>
      </p:sp>
      <p:sp>
        <p:nvSpPr>
          <p:cNvPr id="9" name="Espace réservé du numéro de diapositive 5"/>
          <p:cNvSpPr>
            <a:spLocks noGrp="1"/>
          </p:cNvSpPr>
          <p:nvPr>
            <p:ph type="sldNum" sz="quarter" idx="4"/>
          </p:nvPr>
        </p:nvSpPr>
        <p:spPr>
          <a:xfrm>
            <a:off x="7519702" y="6442966"/>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
        <p:nvSpPr>
          <p:cNvPr id="4" name="Espace réservé du pied de page 4">
            <a:extLst>
              <a:ext uri="{FF2B5EF4-FFF2-40B4-BE49-F238E27FC236}">
                <a16:creationId xmlns:a16="http://schemas.microsoft.com/office/drawing/2014/main" id="{ED3AEB05-1ECB-475D-C54D-1846775C75C7}"/>
              </a:ext>
            </a:extLst>
          </p:cNvPr>
          <p:cNvSpPr>
            <a:spLocks noGrp="1"/>
          </p:cNvSpPr>
          <p:nvPr>
            <p:ph type="ftr" sz="quarter" idx="3"/>
          </p:nvPr>
        </p:nvSpPr>
        <p:spPr>
          <a:xfrm>
            <a:off x="457201" y="6442966"/>
            <a:ext cx="2939142"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Institut de Psychologie, Faculté des SSP</a:t>
            </a:r>
          </a:p>
        </p:txBody>
      </p:sp>
    </p:spTree>
    <p:extLst>
      <p:ext uri="{BB962C8B-B14F-4D97-AF65-F5344CB8AC3E}">
        <p14:creationId xmlns:p14="http://schemas.microsoft.com/office/powerpoint/2010/main" val="90941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425429"/>
          </a:xfrm>
        </p:spPr>
        <p:txBody>
          <a:bodyPr anchor="t">
            <a:normAutofit/>
          </a:bodyPr>
          <a:lstStyle>
            <a:lvl1pPr algn="l">
              <a:defRPr sz="3600" b="1" cap="all"/>
            </a:lvl1pPr>
          </a:lstStyle>
          <a:p>
            <a:r>
              <a:rPr lang="fr-CH"/>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10"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5" name="Image 14"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1"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2"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862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a:t>Cliquez et modifiez le titre</a:t>
            </a:r>
            <a:endParaRPr lang="fr-FR" dirty="0"/>
          </a:p>
        </p:txBody>
      </p:sp>
      <p:sp>
        <p:nvSpPr>
          <p:cNvPr id="3" name="Espace réservé du contenu 2"/>
          <p:cNvSpPr>
            <a:spLocks noGrp="1"/>
          </p:cNvSpPr>
          <p:nvPr>
            <p:ph sz="half" idx="1"/>
          </p:nvPr>
        </p:nvSpPr>
        <p:spPr>
          <a:xfrm>
            <a:off x="457200" y="1600200"/>
            <a:ext cx="4038600" cy="4257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4" name="Espace réservé du contenu 3"/>
          <p:cNvSpPr>
            <a:spLocks noGrp="1"/>
          </p:cNvSpPr>
          <p:nvPr>
            <p:ph sz="half" idx="2"/>
          </p:nvPr>
        </p:nvSpPr>
        <p:spPr>
          <a:xfrm>
            <a:off x="4648200" y="1600201"/>
            <a:ext cx="4038600" cy="4257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132453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3" name="Espace réservé de la date 3"/>
          <p:cNvSpPr>
            <a:spLocks noGrp="1"/>
          </p:cNvSpPr>
          <p:nvPr>
            <p:ph type="dt" sz="half" idx="1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8" name="Image 17"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4" name="Espace réservé du pied de page 4"/>
          <p:cNvSpPr>
            <a:spLocks noGrp="1"/>
          </p:cNvSpPr>
          <p:nvPr>
            <p:ph type="ftr" sz="quarter" idx="1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5" name="Espace réservé du numéro de diapositive 5"/>
          <p:cNvSpPr>
            <a:spLocks noGrp="1"/>
          </p:cNvSpPr>
          <p:nvPr>
            <p:ph type="sldNum" sz="quarter" idx="1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887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9"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4" name="Image 13"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0"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90873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3" name="Image 12"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9"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0"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30955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559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3972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358494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ctr">
              <a:defRPr sz="2000" b="1"/>
            </a:lvl1pPr>
          </a:lstStyle>
          <a:p>
            <a:r>
              <a:rPr lang="fr-CH"/>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r>
              <a:rPr lang="fr-CH"/>
              <a:t>Le 11 septembre 2017</a:t>
            </a:r>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endParaRPr lang="fr-FR" dirty="0"/>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284608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512610"/>
            <a:ext cx="8229600" cy="4319719"/>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p:txBody>
      </p:sp>
    </p:spTree>
    <p:extLst>
      <p:ext uri="{BB962C8B-B14F-4D97-AF65-F5344CB8AC3E}">
        <p14:creationId xmlns:p14="http://schemas.microsoft.com/office/powerpoint/2010/main" val="338901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kern="1200" cap="all">
          <a:solidFill>
            <a:schemeClr val="tx2"/>
          </a:solidFill>
          <a:latin typeface="Times New Roman"/>
          <a:ea typeface="+mj-ea"/>
          <a:cs typeface="Times New Roman"/>
        </a:defRPr>
      </a:lvl1pPr>
    </p:titleStyle>
    <p:bodyStyle>
      <a:lvl1pPr marL="342900" indent="-342900" algn="l" defTabSz="457200" rtl="0" eaLnBrk="1" latinLnBrk="0" hangingPunct="1">
        <a:spcBef>
          <a:spcPct val="20000"/>
        </a:spcBef>
        <a:buClr>
          <a:schemeClr val="bg2"/>
        </a:buClr>
        <a:buFont typeface="Arial"/>
        <a:buChar char="•"/>
        <a:defRPr sz="3000" kern="1200">
          <a:solidFill>
            <a:schemeClr val="tx1"/>
          </a:solidFill>
          <a:latin typeface="Times New Roman"/>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Times New Roman"/>
          <a:ea typeface="+mn-ea"/>
          <a:cs typeface="+mn-cs"/>
        </a:defRPr>
      </a:lvl2pPr>
      <a:lvl3pPr marL="1143000" indent="-228600" algn="l" defTabSz="457200" rtl="0" eaLnBrk="1" latinLnBrk="0" hangingPunct="1">
        <a:spcBef>
          <a:spcPct val="20000"/>
        </a:spcBef>
        <a:buClr>
          <a:schemeClr val="bg2"/>
        </a:buClr>
        <a:buSzPct val="90000"/>
        <a:buFont typeface="Arial"/>
        <a:buChar char="•"/>
        <a:defRPr sz="1800" kern="1200">
          <a:solidFill>
            <a:schemeClr val="tx1"/>
          </a:solidFill>
          <a:latin typeface="Times New Roman"/>
          <a:ea typeface="+mn-ea"/>
          <a:cs typeface="+mn-cs"/>
        </a:defRPr>
      </a:lvl3pPr>
      <a:lvl4pPr marL="1600200" indent="-228600" algn="l" defTabSz="457200" rtl="0" eaLnBrk="1" latinLnBrk="0" hangingPunct="1">
        <a:spcBef>
          <a:spcPct val="20000"/>
        </a:spcBef>
        <a:buClr>
          <a:schemeClr val="bg2"/>
        </a:buClr>
        <a:buFont typeface="Arial"/>
        <a:buChar char="•"/>
        <a:defRPr sz="1400" kern="1200">
          <a:solidFill>
            <a:schemeClr val="tx1"/>
          </a:solidFill>
          <a:latin typeface="Times New Roman"/>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512611"/>
            <a:ext cx="8229600" cy="4319719"/>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Tree>
    <p:extLst>
      <p:ext uri="{BB962C8B-B14F-4D97-AF65-F5344CB8AC3E}">
        <p14:creationId xmlns:p14="http://schemas.microsoft.com/office/powerpoint/2010/main" val="901760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3600" b="1" kern="1200" cap="all">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bg2"/>
        </a:buClr>
        <a:buFont typeface="Arial"/>
        <a:buChar char="•"/>
        <a:defRPr sz="3000" kern="1200">
          <a:solidFill>
            <a:schemeClr val="tx1"/>
          </a:solidFill>
          <a:latin typeface="Arial"/>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Clr>
          <a:schemeClr val="bg2"/>
        </a:buClr>
        <a:buSzPct val="90000"/>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chemeClr val="bg2"/>
        </a:buClr>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irection.ip@unil.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nil.ch/ssp/formation-doctorale" TargetMode="External"/><Relationship Id="rId7" Type="http://schemas.openxmlformats.org/officeDocument/2006/relationships/hyperlink" Target="https://www.unil.ch/graduatecampus/fr/home/menuinst/doctorantes/avant-le-doctorat/charte-du-doctora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raduatecampus.ch/accueil/" TargetMode="External"/><Relationship Id="rId5" Type="http://schemas.openxmlformats.org/officeDocument/2006/relationships/hyperlink" Target="mailto:Ellina.Mourtazina@unil.ch" TargetMode="External"/><Relationship Id="rId4" Type="http://schemas.openxmlformats.org/officeDocument/2006/relationships/hyperlink" Target="mailto:Marianne.Vonkanel@unil.ch"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uisa.MeglioVallat@unil.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nil.ch/ip/home/menuinst/linstitut/organisation.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Direction.ip@unil.c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il.ch/researcher/fr/hom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llina.Mourtazina@unil.ch"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nil.ch/c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secr&#233;tariatip@unil.c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unil.ch/ci" TargetMode="External"/><Relationship Id="rId2" Type="http://schemas.openxmlformats.org/officeDocument/2006/relationships/hyperlink" Target="https://www.unil.ch/files/live/sites/ssp/files/shared/procedures_internes/Informatique_cadre_SSP.pdf" TargetMode="External"/><Relationship Id="rId1" Type="http://schemas.openxmlformats.org/officeDocument/2006/relationships/slideLayout" Target="../slideLayouts/slideLayout2.xml"/><Relationship Id="rId4" Type="http://schemas.openxmlformats.org/officeDocument/2006/relationships/hyperlink" Target="mailto:helpdesk@unil.c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ecretariat.ip@unil.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aegs@unil.c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unil.c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nil.ch/i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nil.ch/ssp/collaborateu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unil.ch/ssp/files/live/sites/ssp/files/shared/procedures_internes/Guide_collaborateurs_2018_19_web2.pdf"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nil.ch/ssp/nouveau-en-ssp" TargetMode="External"/><Relationship Id="rId7" Type="http://schemas.openxmlformats.org/officeDocument/2006/relationships/hyperlink" Target="https://unil.ch/ip/home/menuinst/linstitut/organisation.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unil.ch/srh/fr/home/menuinst/infos-administratives/lois-reglements--directives.html" TargetMode="External"/><Relationship Id="rId5" Type="http://schemas.openxmlformats.org/officeDocument/2006/relationships/hyperlink" Target="https://www.unil.ch/srh/fr/home/menuinst/infos-" TargetMode="External"/><Relationship Id="rId4" Type="http://schemas.openxmlformats.org/officeDocument/2006/relationships/hyperlink" Target="https://www.unil.ch/ssp/fr/home/menuinst/faculte/infos-pratiques/reglementsdirectiv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ecretariatip@unil.ch" TargetMode="External"/><Relationship Id="rId7" Type="http://schemas.openxmlformats.org/officeDocument/2006/relationships/hyperlink" Target="mailto:luisa.megliovallat@unil.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event.ip@unil.ch" TargetMode="External"/><Relationship Id="rId5" Type="http://schemas.openxmlformats.org/officeDocument/2006/relationships/hyperlink" Target="mailto:direction-ip@unil.ch" TargetMode="External"/><Relationship Id="rId4" Type="http://schemas.openxmlformats.org/officeDocument/2006/relationships/hyperlink" Target="mailto:rhip@unil.c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direction.ip@unil.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nil.ch/files/live/sites/ssp/files/shared/calendrier-seances/VF_Seances_SSP_2021_2022-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BA50D4-AECC-254E-80AE-A5C53E4D0193}"/>
              </a:ext>
            </a:extLst>
          </p:cNvPr>
          <p:cNvSpPr>
            <a:spLocks noGrp="1"/>
          </p:cNvSpPr>
          <p:nvPr>
            <p:ph type="title"/>
          </p:nvPr>
        </p:nvSpPr>
        <p:spPr>
          <a:xfrm>
            <a:off x="457200" y="274638"/>
            <a:ext cx="8229600" cy="1725612"/>
          </a:xfrm>
        </p:spPr>
        <p:txBody>
          <a:bodyPr>
            <a:normAutofit/>
          </a:bodyPr>
          <a:lstStyle/>
          <a:p>
            <a:r>
              <a:rPr lang="fr-FR" sz="4400" dirty="0">
                <a:latin typeface="Avenir Book" panose="02000503020000020003" pitchFamily="2" charset="0"/>
              </a:rPr>
              <a:t>Bienvenue </a:t>
            </a:r>
            <a:br>
              <a:rPr lang="fr-FR" sz="4400" dirty="0">
                <a:latin typeface="Avenir Book" panose="02000503020000020003" pitchFamily="2" charset="0"/>
              </a:rPr>
            </a:br>
            <a:r>
              <a:rPr lang="fr-FR" sz="4400" dirty="0">
                <a:latin typeface="Avenir Book" panose="02000503020000020003" pitchFamily="2" charset="0"/>
              </a:rPr>
              <a:t>à l’Institut de Psychologie (IP)</a:t>
            </a:r>
          </a:p>
        </p:txBody>
      </p:sp>
      <p:sp>
        <p:nvSpPr>
          <p:cNvPr id="4" name="Espace réservé du numéro de diapositive 3">
            <a:extLst>
              <a:ext uri="{FF2B5EF4-FFF2-40B4-BE49-F238E27FC236}">
                <a16:creationId xmlns:a16="http://schemas.microsoft.com/office/drawing/2014/main" id="{A8303E51-2650-2B40-A08E-2E762BFE75A9}"/>
              </a:ext>
            </a:extLst>
          </p:cNvPr>
          <p:cNvSpPr>
            <a:spLocks noGrp="1"/>
          </p:cNvSpPr>
          <p:nvPr>
            <p:ph type="sldNum" sz="quarter" idx="4"/>
          </p:nvPr>
        </p:nvSpPr>
        <p:spPr/>
        <p:txBody>
          <a:bodyPr/>
          <a:lstStyle/>
          <a:p>
            <a:pPr algn="r"/>
            <a:fld id="{879F8CDA-3D76-8147-A783-F8EF6F842A04}" type="slidenum">
              <a:rPr lang="fr-FR" smtClean="0">
                <a:latin typeface="Arial"/>
              </a:rPr>
              <a:pPr algn="r"/>
              <a:t>1</a:t>
            </a:fld>
            <a:r>
              <a:rPr lang="fr-FR">
                <a:latin typeface="Arial"/>
              </a:rPr>
              <a:t> </a:t>
            </a:r>
            <a:endParaRPr lang="fr-FR" dirty="0">
              <a:latin typeface="Arial"/>
            </a:endParaRPr>
          </a:p>
        </p:txBody>
      </p:sp>
      <p:sp>
        <p:nvSpPr>
          <p:cNvPr id="2" name="ZoneTexte 1">
            <a:extLst>
              <a:ext uri="{FF2B5EF4-FFF2-40B4-BE49-F238E27FC236}">
                <a16:creationId xmlns:a16="http://schemas.microsoft.com/office/drawing/2014/main" id="{5086FEE7-A7A3-2D4B-8EDB-A051E6F78C63}"/>
              </a:ext>
            </a:extLst>
          </p:cNvPr>
          <p:cNvSpPr txBox="1"/>
          <p:nvPr/>
        </p:nvSpPr>
        <p:spPr>
          <a:xfrm>
            <a:off x="3798404" y="2198359"/>
            <a:ext cx="4512365" cy="369332"/>
          </a:xfrm>
          <a:prstGeom prst="rect">
            <a:avLst/>
          </a:prstGeom>
          <a:noFill/>
        </p:spPr>
        <p:txBody>
          <a:bodyPr wrap="square" rtlCol="0">
            <a:spAutoFit/>
          </a:bodyPr>
          <a:lstStyle/>
          <a:p>
            <a:r>
              <a:rPr lang="fr-FR" dirty="0">
                <a:latin typeface="Avenir Book" panose="02000503020000020003" pitchFamily="2" charset="0"/>
              </a:rPr>
              <a:t>Bâtiment </a:t>
            </a:r>
            <a:r>
              <a:rPr lang="fr-FR" dirty="0" err="1">
                <a:latin typeface="Avenir Book" panose="02000503020000020003" pitchFamily="2" charset="0"/>
              </a:rPr>
              <a:t>Géopolis</a:t>
            </a:r>
            <a:endParaRPr lang="fr-FR" dirty="0">
              <a:latin typeface="Avenir Book" panose="02000503020000020003" pitchFamily="2" charset="0"/>
            </a:endParaRPr>
          </a:p>
        </p:txBody>
      </p:sp>
      <p:pic>
        <p:nvPicPr>
          <p:cNvPr id="7" name="Picture 2" descr="Résultat de recherche d'images pour &quot;géopolis&quot;">
            <a:extLst>
              <a:ext uri="{FF2B5EF4-FFF2-40B4-BE49-F238E27FC236}">
                <a16:creationId xmlns:a16="http://schemas.microsoft.com/office/drawing/2014/main" id="{7A889E9C-3C80-AE45-9EE8-8311423403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3231" y="2139289"/>
            <a:ext cx="2884004" cy="19226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service de consultation universitaire&quot;">
            <a:extLst>
              <a:ext uri="{FF2B5EF4-FFF2-40B4-BE49-F238E27FC236}">
                <a16:creationId xmlns:a16="http://schemas.microsoft.com/office/drawing/2014/main" id="{4311E775-77FE-4C40-B1E7-74638F090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29" r="23536"/>
          <a:stretch/>
        </p:blipFill>
        <p:spPr bwMode="auto">
          <a:xfrm>
            <a:off x="4929809" y="3725862"/>
            <a:ext cx="3078847" cy="19515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544AE5-373E-7D44-848B-A1293A52F6A5}"/>
              </a:ext>
            </a:extLst>
          </p:cNvPr>
          <p:cNvSpPr txBox="1"/>
          <p:nvPr/>
        </p:nvSpPr>
        <p:spPr>
          <a:xfrm>
            <a:off x="1818861" y="5090693"/>
            <a:ext cx="3110948" cy="646331"/>
          </a:xfrm>
          <a:prstGeom prst="rect">
            <a:avLst/>
          </a:prstGeom>
          <a:noFill/>
        </p:spPr>
        <p:txBody>
          <a:bodyPr wrap="square" rtlCol="0">
            <a:spAutoFit/>
          </a:bodyPr>
          <a:lstStyle/>
          <a:p>
            <a:pPr algn="r"/>
            <a:r>
              <a:rPr lang="fr-FR" dirty="0">
                <a:latin typeface="Avenir Book" panose="02000503020000020003" pitchFamily="2" charset="0"/>
              </a:rPr>
              <a:t>Service de consultation</a:t>
            </a:r>
          </a:p>
          <a:p>
            <a:pPr algn="r"/>
            <a:r>
              <a:rPr lang="fr-FR" dirty="0">
                <a:latin typeface="Avenir Book" panose="02000503020000020003" pitchFamily="2" charset="0"/>
              </a:rPr>
              <a:t>Av. de la Gare, Lausanne</a:t>
            </a:r>
          </a:p>
        </p:txBody>
      </p:sp>
      <p:sp>
        <p:nvSpPr>
          <p:cNvPr id="5" name="ZoneTexte 4"/>
          <p:cNvSpPr txBox="1"/>
          <p:nvPr/>
        </p:nvSpPr>
        <p:spPr>
          <a:xfrm>
            <a:off x="721926" y="4147755"/>
            <a:ext cx="2193870" cy="646331"/>
          </a:xfrm>
          <a:prstGeom prst="rect">
            <a:avLst/>
          </a:prstGeom>
          <a:noFill/>
        </p:spPr>
        <p:txBody>
          <a:bodyPr wrap="none" rtlCol="0">
            <a:spAutoFit/>
          </a:bodyPr>
          <a:lstStyle/>
          <a:p>
            <a:r>
              <a:rPr lang="fr-FR" dirty="0">
                <a:latin typeface="Avenir Book" panose="02000503020000020003" pitchFamily="2" charset="0"/>
              </a:rPr>
              <a:t>21 septembre 2023</a:t>
            </a:r>
          </a:p>
          <a:p>
            <a:r>
              <a:rPr lang="fr-FR" dirty="0">
                <a:latin typeface="Avenir Book" panose="02000503020000020003" pitchFamily="2" charset="0"/>
              </a:rPr>
              <a:t>GEO-4314</a:t>
            </a:r>
          </a:p>
        </p:txBody>
      </p:sp>
    </p:spTree>
    <p:extLst>
      <p:ext uri="{BB962C8B-B14F-4D97-AF65-F5344CB8AC3E}">
        <p14:creationId xmlns:p14="http://schemas.microsoft.com/office/powerpoint/2010/main" val="240780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5283"/>
            <a:ext cx="8229600" cy="1143000"/>
          </a:xfrm>
        </p:spPr>
        <p:txBody>
          <a:bodyPr>
            <a:normAutofit/>
          </a:bodyPr>
          <a:lstStyle/>
          <a:p>
            <a:r>
              <a:rPr lang="fr-CH" dirty="0">
                <a:latin typeface="Avenir Book" panose="02000503020000020003" pitchFamily="2" charset="0"/>
              </a:rPr>
              <a:t>Fonctions</a:t>
            </a:r>
            <a:r>
              <a:rPr lang="en-US" dirty="0">
                <a:latin typeface="Avenir Book" panose="02000503020000020003" pitchFamily="2" charset="0"/>
              </a:rPr>
              <a:t> </a:t>
            </a:r>
            <a:r>
              <a:rPr lang="en-US" dirty="0" err="1">
                <a:latin typeface="Avenir Book" panose="02000503020000020003" pitchFamily="2" charset="0"/>
              </a:rPr>
              <a:t>d’assistanat</a:t>
            </a:r>
            <a:endParaRPr lang="en-US" dirty="0">
              <a:latin typeface="Avenir Book" panose="02000503020000020003" pitchFamily="2" charset="0"/>
            </a:endParaRPr>
          </a:p>
        </p:txBody>
      </p:sp>
      <p:sp>
        <p:nvSpPr>
          <p:cNvPr id="5" name="Espace réservé du numéro de diapositive 4"/>
          <p:cNvSpPr>
            <a:spLocks noGrp="1"/>
          </p:cNvSpPr>
          <p:nvPr>
            <p:ph type="sldNum" sz="quarter" idx="4"/>
          </p:nvPr>
        </p:nvSpPr>
        <p:spPr/>
        <p:txBody>
          <a:bodyPr/>
          <a:lstStyle/>
          <a:p>
            <a:pPr algn="r"/>
            <a:fld id="{879F8CDA-3D76-8147-A783-F8EF6F842A04}" type="slidenum">
              <a:rPr lang="fr-FR" smtClean="0">
                <a:latin typeface="Arial"/>
              </a:rPr>
              <a:pPr algn="r"/>
              <a:t>10</a:t>
            </a:fld>
            <a:r>
              <a:rPr lang="fr-FR">
                <a:latin typeface="Arial"/>
              </a:rPr>
              <a:t> </a:t>
            </a:r>
            <a:endParaRPr lang="fr-FR" dirty="0">
              <a:latin typeface="Arial"/>
            </a:endParaRPr>
          </a:p>
        </p:txBody>
      </p:sp>
      <p:graphicFrame>
        <p:nvGraphicFramePr>
          <p:cNvPr id="8" name="Espace réservé du contenu 7">
            <a:extLst>
              <a:ext uri="{FF2B5EF4-FFF2-40B4-BE49-F238E27FC236}">
                <a16:creationId xmlns:a16="http://schemas.microsoft.com/office/drawing/2014/main" id="{009A7206-5FE1-0B4D-A2A7-9DC1923A0534}"/>
              </a:ext>
            </a:extLst>
          </p:cNvPr>
          <p:cNvGraphicFramePr>
            <a:graphicFrameLocks noGrp="1"/>
          </p:cNvGraphicFramePr>
          <p:nvPr>
            <p:ph idx="1"/>
            <p:extLst>
              <p:ext uri="{D42A27DB-BD31-4B8C-83A1-F6EECF244321}">
                <p14:modId xmlns:p14="http://schemas.microsoft.com/office/powerpoint/2010/main" val="3769730873"/>
              </p:ext>
            </p:extLst>
          </p:nvPr>
        </p:nvGraphicFramePr>
        <p:xfrm>
          <a:off x="457200" y="1383676"/>
          <a:ext cx="8219319" cy="4262011"/>
        </p:xfrm>
        <a:graphic>
          <a:graphicData uri="http://schemas.openxmlformats.org/drawingml/2006/table">
            <a:tbl>
              <a:tblPr firstRow="1" bandRow="1">
                <a:tableStyleId>{5C22544A-7EE6-4342-B048-85BDC9FD1C3A}</a:tableStyleId>
              </a:tblPr>
              <a:tblGrid>
                <a:gridCol w="1474649">
                  <a:extLst>
                    <a:ext uri="{9D8B030D-6E8A-4147-A177-3AD203B41FA5}">
                      <a16:colId xmlns:a16="http://schemas.microsoft.com/office/drawing/2014/main" val="3138405366"/>
                    </a:ext>
                  </a:extLst>
                </a:gridCol>
                <a:gridCol w="2084535">
                  <a:extLst>
                    <a:ext uri="{9D8B030D-6E8A-4147-A177-3AD203B41FA5}">
                      <a16:colId xmlns:a16="http://schemas.microsoft.com/office/drawing/2014/main" val="1284588846"/>
                    </a:ext>
                  </a:extLst>
                </a:gridCol>
                <a:gridCol w="2122666">
                  <a:extLst>
                    <a:ext uri="{9D8B030D-6E8A-4147-A177-3AD203B41FA5}">
                      <a16:colId xmlns:a16="http://schemas.microsoft.com/office/drawing/2014/main" val="1097184333"/>
                    </a:ext>
                  </a:extLst>
                </a:gridCol>
                <a:gridCol w="2537469">
                  <a:extLst>
                    <a:ext uri="{9D8B030D-6E8A-4147-A177-3AD203B41FA5}">
                      <a16:colId xmlns:a16="http://schemas.microsoft.com/office/drawing/2014/main" val="1785477507"/>
                    </a:ext>
                  </a:extLst>
                </a:gridCol>
              </a:tblGrid>
              <a:tr h="756811">
                <a:tc>
                  <a:txBody>
                    <a:bodyPr/>
                    <a:lstStyle/>
                    <a:p>
                      <a:r>
                        <a:rPr lang="fr-FR" dirty="0">
                          <a:latin typeface="Avenir Book" panose="02000503020000020003" pitchFamily="2" charset="0"/>
                        </a:rPr>
                        <a:t>Fonction</a:t>
                      </a:r>
                    </a:p>
                  </a:txBody>
                  <a:tcPr/>
                </a:tc>
                <a:tc>
                  <a:txBody>
                    <a:bodyPr/>
                    <a:lstStyle/>
                    <a:p>
                      <a:r>
                        <a:rPr lang="fr-FR" dirty="0">
                          <a:latin typeface="Avenir Book" panose="02000503020000020003" pitchFamily="2" charset="0"/>
                        </a:rPr>
                        <a:t>Durée des contrats</a:t>
                      </a:r>
                    </a:p>
                  </a:txBody>
                  <a:tcPr/>
                </a:tc>
                <a:tc>
                  <a:txBody>
                    <a:bodyPr/>
                    <a:lstStyle/>
                    <a:p>
                      <a:r>
                        <a:rPr lang="fr-FR" dirty="0">
                          <a:latin typeface="Avenir Book" panose="02000503020000020003" pitchFamily="2" charset="0"/>
                        </a:rPr>
                        <a:t>Informations 1 </a:t>
                      </a:r>
                    </a:p>
                  </a:txBody>
                  <a:tcPr/>
                </a:tc>
                <a:tc>
                  <a:txBody>
                    <a:bodyPr/>
                    <a:lstStyle/>
                    <a:p>
                      <a:r>
                        <a:rPr lang="fr-FR" dirty="0">
                          <a:latin typeface="Avenir Book" panose="02000503020000020003" pitchFamily="2" charset="0"/>
                        </a:rPr>
                        <a:t>Informations 2 </a:t>
                      </a:r>
                    </a:p>
                  </a:txBody>
                  <a:tcPr/>
                </a:tc>
                <a:extLst>
                  <a:ext uri="{0D108BD9-81ED-4DB2-BD59-A6C34878D82A}">
                    <a16:rowId xmlns:a16="http://schemas.microsoft.com/office/drawing/2014/main" val="702606889"/>
                  </a:ext>
                </a:extLst>
              </a:tr>
              <a:tr h="7596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err="1">
                          <a:latin typeface="Avenir Book" panose="02000503020000020003" pitchFamily="2" charset="0"/>
                        </a:rPr>
                        <a:t>Assistant·e</a:t>
                      </a:r>
                      <a:r>
                        <a:rPr lang="fr-FR" sz="1600" dirty="0">
                          <a:latin typeface="Avenir Book" panose="02000503020000020003" pitchFamily="2" charset="0"/>
                        </a:rPr>
                        <a:t> </a:t>
                      </a:r>
                      <a:r>
                        <a:rPr lang="fr-FR" sz="1600" dirty="0" err="1">
                          <a:latin typeface="Avenir Book" panose="02000503020000020003" pitchFamily="2" charset="0"/>
                        </a:rPr>
                        <a:t>diplômé·e</a:t>
                      </a:r>
                      <a:endParaRPr lang="fr-FR" sz="1600" dirty="0">
                        <a:latin typeface="Avenir Book" panose="02000503020000020003" pitchFamily="2" charset="0"/>
                      </a:endParaRPr>
                    </a:p>
                  </a:txBody>
                  <a:tcPr/>
                </a:tc>
                <a:tc>
                  <a:txBody>
                    <a:bodyPr/>
                    <a:lstStyle/>
                    <a:p>
                      <a:r>
                        <a:rPr lang="fr-FR" sz="1400" kern="1200" dirty="0">
                          <a:solidFill>
                            <a:schemeClr val="dk1"/>
                          </a:solidFill>
                          <a:latin typeface="Avenir Book" panose="02000503020000020003" pitchFamily="2" charset="0"/>
                          <a:ea typeface="+mn-ea"/>
                          <a:cs typeface="+mn-cs"/>
                        </a:rPr>
                        <a:t>1 an, renouvelable 2x2 ans </a:t>
                      </a:r>
                    </a:p>
                    <a:p>
                      <a:r>
                        <a:rPr lang="fr-FR" sz="1400" kern="1200" dirty="0">
                          <a:solidFill>
                            <a:schemeClr val="dk1"/>
                          </a:solidFill>
                          <a:latin typeface="Avenir Book" panose="02000503020000020003" pitchFamily="2" charset="0"/>
                          <a:ea typeface="+mn-ea"/>
                          <a:cs typeface="+mn-cs"/>
                        </a:rPr>
                        <a:t>durée maximum 5 ans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a:latin typeface="Avenir Book" panose="02000503020000020003" pitchFamily="2" charset="0"/>
                        </a:rPr>
                        <a:t>Taux d’activité minimum 80%</a:t>
                      </a:r>
                    </a:p>
                  </a:txBody>
                  <a:tcPr/>
                </a:tc>
                <a:tc>
                  <a:txBody>
                    <a:bodyPr/>
                    <a:lstStyle/>
                    <a:p>
                      <a:r>
                        <a:rPr lang="fr-FR" sz="1400" kern="1200" dirty="0">
                          <a:solidFill>
                            <a:schemeClr val="dk1"/>
                          </a:solidFill>
                          <a:latin typeface="Avenir Book" panose="02000503020000020003" pitchFamily="2" charset="0"/>
                          <a:ea typeface="+mn-ea"/>
                          <a:cs typeface="+mn-cs"/>
                        </a:rPr>
                        <a:t>50% thèse</a:t>
                      </a:r>
                    </a:p>
                    <a:p>
                      <a:r>
                        <a:rPr lang="fr-FR" sz="1400" kern="1200" dirty="0">
                          <a:solidFill>
                            <a:schemeClr val="dk1"/>
                          </a:solidFill>
                          <a:latin typeface="Avenir Book" panose="02000503020000020003" pitchFamily="2" charset="0"/>
                          <a:ea typeface="+mn-ea"/>
                          <a:cs typeface="+mn-cs"/>
                        </a:rPr>
                        <a:t>50% activité institut </a:t>
                      </a:r>
                    </a:p>
                    <a:p>
                      <a:endParaRPr lang="fr-FR" dirty="0">
                        <a:latin typeface="Avenir Book" panose="02000503020000020003" pitchFamily="2" charset="0"/>
                      </a:endParaRPr>
                    </a:p>
                  </a:txBody>
                  <a:tcPr/>
                </a:tc>
                <a:extLst>
                  <a:ext uri="{0D108BD9-81ED-4DB2-BD59-A6C34878D82A}">
                    <a16:rowId xmlns:a16="http://schemas.microsoft.com/office/drawing/2014/main" val="1756683891"/>
                  </a:ext>
                </a:extLst>
              </a:tr>
              <a:tr h="818396">
                <a:tc>
                  <a:txBody>
                    <a:bodyPr/>
                    <a:lstStyle/>
                    <a:p>
                      <a:r>
                        <a:rPr lang="fr-FR" sz="1600" dirty="0" err="1">
                          <a:latin typeface="Avenir Book" panose="02000503020000020003" pitchFamily="2" charset="0"/>
                        </a:rPr>
                        <a:t>Doctorant·e</a:t>
                      </a:r>
                      <a:r>
                        <a:rPr lang="fr-FR" sz="1600" dirty="0">
                          <a:latin typeface="Avenir Book" panose="02000503020000020003" pitchFamily="2"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a:latin typeface="Avenir Book" panose="02000503020000020003" pitchFamily="2" charset="0"/>
                        </a:rPr>
                        <a:t>FNS</a:t>
                      </a:r>
                    </a:p>
                  </a:txBody>
                  <a:tcPr/>
                </a:tc>
                <a:tc>
                  <a:txBody>
                    <a:bodyPr/>
                    <a:lstStyle/>
                    <a:p>
                      <a:r>
                        <a:rPr lang="fr-FR" sz="1400" kern="1200" dirty="0">
                          <a:solidFill>
                            <a:schemeClr val="dk1"/>
                          </a:solidFill>
                          <a:latin typeface="Avenir Book" panose="02000503020000020003" pitchFamily="2" charset="0"/>
                          <a:ea typeface="+mn-ea"/>
                          <a:cs typeface="+mn-cs"/>
                        </a:rPr>
                        <a:t>Minimum 1 an, </a:t>
                      </a:r>
                    </a:p>
                    <a:p>
                      <a:r>
                        <a:rPr lang="fr-FR" sz="1400" kern="1200" dirty="0">
                          <a:solidFill>
                            <a:schemeClr val="dk1"/>
                          </a:solidFill>
                          <a:latin typeface="Avenir Book" panose="02000503020000020003" pitchFamily="2" charset="0"/>
                          <a:ea typeface="+mn-ea"/>
                          <a:cs typeface="+mn-cs"/>
                        </a:rPr>
                        <a:t>durée maximum 5 ans</a:t>
                      </a:r>
                    </a:p>
                  </a:txBody>
                  <a:tcPr/>
                </a:tc>
                <a:tc>
                  <a:txBody>
                    <a:bodyPr/>
                    <a:lstStyle/>
                    <a:p>
                      <a:r>
                        <a:rPr lang="fr-FR" sz="1400" dirty="0">
                          <a:latin typeface="Avenir Book" panose="02000503020000020003" pitchFamily="2" charset="0"/>
                        </a:rPr>
                        <a:t>3 renouvellements maximum</a:t>
                      </a:r>
                    </a:p>
                  </a:txBody>
                  <a:tcPr/>
                </a:tc>
                <a:tc>
                  <a:txBody>
                    <a:bodyPr/>
                    <a:lstStyle/>
                    <a:p>
                      <a:r>
                        <a:rPr lang="fr-FR" sz="1400" kern="1200" dirty="0">
                          <a:solidFill>
                            <a:schemeClr val="dk1"/>
                          </a:solidFill>
                          <a:latin typeface="Avenir Book" panose="02000503020000020003" pitchFamily="2" charset="0"/>
                          <a:ea typeface="+mn-ea"/>
                          <a:cs typeface="+mn-cs"/>
                        </a:rPr>
                        <a:t>100% du temps pour la thèse</a:t>
                      </a:r>
                    </a:p>
                    <a:p>
                      <a:r>
                        <a:rPr lang="fr-FR" sz="1400" kern="1200" dirty="0">
                          <a:solidFill>
                            <a:schemeClr val="dk1"/>
                          </a:solidFill>
                          <a:latin typeface="Avenir Book" panose="02000503020000020003" pitchFamily="2" charset="0"/>
                          <a:ea typeface="+mn-ea"/>
                          <a:cs typeface="+mn-cs"/>
                        </a:rPr>
                        <a:t>+indemnité 761.- </a:t>
                      </a:r>
                    </a:p>
                    <a:p>
                      <a:r>
                        <a:rPr lang="fr-FR" sz="1400" kern="1200" dirty="0">
                          <a:solidFill>
                            <a:schemeClr val="dk1"/>
                          </a:solidFill>
                          <a:latin typeface="Avenir Book" panose="02000503020000020003" pitchFamily="2" charset="0"/>
                          <a:ea typeface="+mn-ea"/>
                          <a:cs typeface="+mn-cs"/>
                        </a:rPr>
                        <a:t>+15% (10% </a:t>
                      </a:r>
                      <a:r>
                        <a:rPr lang="fr-FR" sz="1400" kern="1200" dirty="0" err="1">
                          <a:solidFill>
                            <a:schemeClr val="dk1"/>
                          </a:solidFill>
                          <a:latin typeface="Avenir Book" panose="02000503020000020003" pitchFamily="2" charset="0"/>
                          <a:ea typeface="+mn-ea"/>
                          <a:cs typeface="+mn-cs"/>
                        </a:rPr>
                        <a:t>enseign</a:t>
                      </a:r>
                      <a:r>
                        <a:rPr lang="fr-FR" sz="1400" kern="1200" dirty="0">
                          <a:solidFill>
                            <a:schemeClr val="dk1"/>
                          </a:solidFill>
                          <a:latin typeface="Avenir Book" panose="02000503020000020003" pitchFamily="2" charset="0"/>
                          <a:ea typeface="+mn-ea"/>
                          <a:cs typeface="+mn-cs"/>
                        </a:rPr>
                        <a:t>. et 5% </a:t>
                      </a:r>
                      <a:r>
                        <a:rPr lang="fr-FR" sz="1400" kern="1200" dirty="0" err="1">
                          <a:solidFill>
                            <a:schemeClr val="dk1"/>
                          </a:solidFill>
                          <a:latin typeface="Avenir Book" panose="02000503020000020003" pitchFamily="2" charset="0"/>
                          <a:ea typeface="+mn-ea"/>
                          <a:cs typeface="+mn-cs"/>
                        </a:rPr>
                        <a:t>exa</a:t>
                      </a:r>
                      <a:r>
                        <a:rPr lang="fr-FR" sz="1400" kern="1200" dirty="0">
                          <a:solidFill>
                            <a:schemeClr val="dk1"/>
                          </a:solidFill>
                          <a:latin typeface="Avenir Book" panose="02000503020000020003" pitchFamily="2" charset="0"/>
                          <a:ea typeface="+mn-ea"/>
                          <a:cs typeface="+mn-cs"/>
                        </a:rPr>
                        <a:t>)</a:t>
                      </a:r>
                    </a:p>
                  </a:txBody>
                  <a:tcPr/>
                </a:tc>
                <a:extLst>
                  <a:ext uri="{0D108BD9-81ED-4DB2-BD59-A6C34878D82A}">
                    <a16:rowId xmlns:a16="http://schemas.microsoft.com/office/drawing/2014/main" val="48616300"/>
                  </a:ext>
                </a:extLst>
              </a:tr>
              <a:tr h="759679">
                <a:tc>
                  <a:txBody>
                    <a:bodyPr/>
                    <a:lstStyle/>
                    <a:p>
                      <a:r>
                        <a:rPr lang="fr-FR" sz="1600" dirty="0" err="1">
                          <a:latin typeface="Avenir Book" panose="02000503020000020003" pitchFamily="2" charset="0"/>
                        </a:rPr>
                        <a:t>Doctorant·e</a:t>
                      </a:r>
                      <a:r>
                        <a:rPr lang="fr-FR" sz="1600" dirty="0">
                          <a:latin typeface="Avenir Book" panose="02000503020000020003" pitchFamily="2"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a:latin typeface="Avenir Book" panose="02000503020000020003" pitchFamily="2" charset="0"/>
                        </a:rPr>
                        <a:t>Fonds externe</a:t>
                      </a:r>
                    </a:p>
                  </a:txBody>
                  <a:tcPr/>
                </a:tc>
                <a:tc>
                  <a:txBody>
                    <a:bodyPr/>
                    <a:lstStyle/>
                    <a:p>
                      <a:r>
                        <a:rPr lang="fr-FR" sz="1400" kern="1200" dirty="0">
                          <a:solidFill>
                            <a:schemeClr val="dk1"/>
                          </a:solidFill>
                          <a:latin typeface="Avenir Book" panose="02000503020000020003" pitchFamily="2" charset="0"/>
                          <a:ea typeface="+mn-ea"/>
                          <a:cs typeface="+mn-cs"/>
                        </a:rPr>
                        <a:t>Minimum 1 an, </a:t>
                      </a:r>
                    </a:p>
                    <a:p>
                      <a:r>
                        <a:rPr lang="fr-FR" sz="1400" kern="1200" dirty="0">
                          <a:solidFill>
                            <a:schemeClr val="dk1"/>
                          </a:solidFill>
                          <a:latin typeface="Avenir Book" panose="02000503020000020003" pitchFamily="2" charset="0"/>
                          <a:ea typeface="+mn-ea"/>
                          <a:cs typeface="+mn-cs"/>
                        </a:rPr>
                        <a:t>durée maximum 5 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Avenir Book" panose="02000503020000020003" pitchFamily="2" charset="0"/>
                        </a:rPr>
                        <a:t>3 renouvellements maximum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Avenir Book" panose="02000503020000020003" pitchFamily="2" charset="0"/>
                          <a:ea typeface="+mn-ea"/>
                          <a:cs typeface="+mn-cs"/>
                        </a:rPr>
                        <a:t>100% du temps pour la thèse</a:t>
                      </a:r>
                    </a:p>
                    <a:p>
                      <a:endParaRPr lang="fr-FR" sz="1400" dirty="0">
                        <a:latin typeface="Avenir Book" panose="02000503020000020003"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Avenir Book" panose="02000503020000020003" pitchFamily="2" charset="0"/>
                          <a:ea typeface="+mn-ea"/>
                          <a:cs typeface="+mn-cs"/>
                        </a:rPr>
                        <a:t>+indemnité 761.- </a:t>
                      </a:r>
                    </a:p>
                  </a:txBody>
                  <a:tcPr/>
                </a:tc>
                <a:extLst>
                  <a:ext uri="{0D108BD9-81ED-4DB2-BD59-A6C34878D82A}">
                    <a16:rowId xmlns:a16="http://schemas.microsoft.com/office/drawing/2014/main" val="2091414766"/>
                  </a:ext>
                </a:extLst>
              </a:tr>
              <a:tr h="7596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err="1">
                          <a:latin typeface="Avenir Book" panose="02000503020000020003" pitchFamily="2" charset="0"/>
                        </a:rPr>
                        <a:t>Assistant·e</a:t>
                      </a:r>
                      <a:r>
                        <a:rPr lang="fr-FR" sz="1600" dirty="0">
                          <a:latin typeface="Avenir Book" panose="02000503020000020003" pitchFamily="2" charset="0"/>
                        </a:rPr>
                        <a:t> </a:t>
                      </a:r>
                      <a:r>
                        <a:rPr lang="fr-FR" sz="1600" dirty="0" err="1">
                          <a:latin typeface="Avenir Book" panose="02000503020000020003" pitchFamily="2" charset="0"/>
                        </a:rPr>
                        <a:t>étudiant·e</a:t>
                      </a:r>
                      <a:endParaRPr lang="fr-FR" sz="1600" dirty="0">
                        <a:latin typeface="Avenir Book" panose="02000503020000020003" pitchFamily="2"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Avenir Book" panose="02000503020000020003" pitchFamily="2" charset="0"/>
                          <a:ea typeface="+mn-ea"/>
                          <a:cs typeface="+mn-cs"/>
                        </a:rPr>
                        <a:t>CDD, pendant durée études BA et MA</a:t>
                      </a:r>
                    </a:p>
                    <a:p>
                      <a:endParaRPr lang="fr-FR" sz="1400" kern="1200" dirty="0">
                        <a:solidFill>
                          <a:schemeClr val="dk1"/>
                        </a:solidFill>
                        <a:latin typeface="Avenir Book" panose="02000503020000020003" pitchFamily="2" charset="0"/>
                        <a:ea typeface="+mn-ea"/>
                        <a:cs typeface="+mn-cs"/>
                      </a:endParaRPr>
                    </a:p>
                  </a:txBody>
                  <a:tcPr/>
                </a:tc>
                <a:tc>
                  <a:txBody>
                    <a:bodyPr/>
                    <a:lstStyle/>
                    <a:p>
                      <a:r>
                        <a:rPr lang="fr-FR" sz="1400" dirty="0">
                          <a:latin typeface="Avenir Book" panose="02000503020000020003" pitchFamily="2" charset="0"/>
                        </a:rPr>
                        <a:t>Taux maximum pendant cours : 40%</a:t>
                      </a:r>
                    </a:p>
                    <a:p>
                      <a:r>
                        <a:rPr lang="fr-FR" sz="1400" dirty="0">
                          <a:latin typeface="Avenir Book" panose="02000503020000020003" pitchFamily="2" charset="0"/>
                        </a:rPr>
                        <a:t>100% pendant les vacances</a:t>
                      </a:r>
                    </a:p>
                  </a:txBody>
                  <a:tcPr/>
                </a:tc>
                <a:tc>
                  <a:txBody>
                    <a:bodyPr/>
                    <a:lstStyle/>
                    <a:p>
                      <a:r>
                        <a:rPr lang="fr-FR" sz="1400" kern="1200" dirty="0" err="1">
                          <a:solidFill>
                            <a:schemeClr val="dk1"/>
                          </a:solidFill>
                          <a:latin typeface="Avenir Book" panose="02000503020000020003" pitchFamily="2" charset="0"/>
                          <a:ea typeface="+mn-ea"/>
                          <a:cs typeface="+mn-cs"/>
                        </a:rPr>
                        <a:t>Immatriculé·e</a:t>
                      </a:r>
                      <a:r>
                        <a:rPr lang="fr-FR" sz="1400" kern="1200" dirty="0">
                          <a:solidFill>
                            <a:schemeClr val="dk1"/>
                          </a:solidFill>
                          <a:latin typeface="Avenir Book" panose="02000503020000020003" pitchFamily="2" charset="0"/>
                          <a:ea typeface="+mn-ea"/>
                          <a:cs typeface="+mn-cs"/>
                        </a:rPr>
                        <a:t> à l’UNIL</a:t>
                      </a:r>
                    </a:p>
                  </a:txBody>
                  <a:tcPr/>
                </a:tc>
                <a:extLst>
                  <a:ext uri="{0D108BD9-81ED-4DB2-BD59-A6C34878D82A}">
                    <a16:rowId xmlns:a16="http://schemas.microsoft.com/office/drawing/2014/main" val="2597002590"/>
                  </a:ext>
                </a:extLst>
              </a:tr>
            </a:tbl>
          </a:graphicData>
        </a:graphic>
      </p:graphicFrame>
    </p:spTree>
    <p:extLst>
      <p:ext uri="{BB962C8B-B14F-4D97-AF65-F5344CB8AC3E}">
        <p14:creationId xmlns:p14="http://schemas.microsoft.com/office/powerpoint/2010/main" val="345336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just"/>
            <a:r>
              <a:rPr lang="fr-FR" dirty="0">
                <a:latin typeface="Avenir Book" panose="02000503020000020003" pitchFamily="2" charset="0"/>
              </a:rPr>
              <a:t>Vacances</a:t>
            </a:r>
          </a:p>
          <a:p>
            <a:pPr algn="just"/>
            <a:r>
              <a:rPr lang="fr-FR" dirty="0">
                <a:latin typeface="Avenir Book" panose="02000503020000020003" pitchFamily="2" charset="0"/>
              </a:rPr>
              <a:t>Arrêt maladie</a:t>
            </a:r>
          </a:p>
          <a:p>
            <a:pPr algn="just"/>
            <a:r>
              <a:rPr lang="fr-FR" dirty="0">
                <a:latin typeface="Avenir Book" panose="02000503020000020003" pitchFamily="2" charset="0"/>
              </a:rPr>
              <a:t>Autres absences </a:t>
            </a:r>
          </a:p>
          <a:p>
            <a:pPr marL="0" indent="0" algn="just">
              <a:buNone/>
            </a:pPr>
            <a:endParaRPr lang="fr-FR" altLang="fr-FR" dirty="0">
              <a:latin typeface="Avenir Book" panose="02000503020000020003" pitchFamily="2" charset="0"/>
            </a:endParaRPr>
          </a:p>
          <a:p>
            <a:pPr marL="0" indent="0" algn="just">
              <a:buNone/>
            </a:pPr>
            <a:r>
              <a:rPr lang="fr-FR" altLang="fr-FR" dirty="0">
                <a:latin typeface="Avenir Book" panose="02000503020000020003" pitchFamily="2" charset="0"/>
              </a:rPr>
              <a:t>Dès le 1</a:t>
            </a:r>
            <a:r>
              <a:rPr lang="fr-FR" altLang="fr-FR" baseline="30000" dirty="0">
                <a:latin typeface="Avenir Book" panose="02000503020000020003" pitchFamily="2" charset="0"/>
              </a:rPr>
              <a:t>er</a:t>
            </a:r>
            <a:r>
              <a:rPr lang="fr-FR" altLang="fr-FR" dirty="0">
                <a:latin typeface="Avenir Book" panose="02000503020000020003" pitchFamily="2" charset="0"/>
              </a:rPr>
              <a:t> jour et avant la prise de fonction </a:t>
            </a:r>
          </a:p>
          <a:p>
            <a:pPr lvl="1">
              <a:buFontTx/>
              <a:buNone/>
              <a:defRPr/>
            </a:pPr>
            <a:endParaRPr lang="fr-FR" altLang="fr-FR" dirty="0">
              <a:latin typeface="Avenir Book" panose="02000503020000020003" pitchFamily="2" charset="0"/>
            </a:endParaRPr>
          </a:p>
          <a:p>
            <a:endParaRPr lang="fr-FR" dirty="0">
              <a:latin typeface="Avenir Book" panose="02000503020000020003" pitchFamily="2" charset="0"/>
            </a:endParaRPr>
          </a:p>
        </p:txBody>
      </p:sp>
      <p:sp>
        <p:nvSpPr>
          <p:cNvPr id="3" name="Titre 2"/>
          <p:cNvSpPr>
            <a:spLocks noGrp="1"/>
          </p:cNvSpPr>
          <p:nvPr>
            <p:ph type="title"/>
          </p:nvPr>
        </p:nvSpPr>
        <p:spPr>
          <a:xfrm>
            <a:off x="0" y="274638"/>
            <a:ext cx="9144000" cy="1143000"/>
          </a:xfrm>
        </p:spPr>
        <p:txBody>
          <a:bodyPr>
            <a:normAutofit/>
          </a:bodyPr>
          <a:lstStyle/>
          <a:p>
            <a:r>
              <a:rPr lang="fr-FR" dirty="0">
                <a:latin typeface="Avenir Book" panose="02000503020000020003" pitchFamily="2" charset="0"/>
              </a:rPr>
              <a:t>Absence à communiquer au secrétariat IP</a:t>
            </a:r>
          </a:p>
        </p:txBody>
      </p:sp>
      <p:sp>
        <p:nvSpPr>
          <p:cNvPr id="6" name="Espace réservé du numéro de diapositive 5"/>
          <p:cNvSpPr>
            <a:spLocks noGrp="1"/>
          </p:cNvSpPr>
          <p:nvPr>
            <p:ph type="sldNum" sz="quarter" idx="4"/>
          </p:nvPr>
        </p:nvSpPr>
        <p:spPr/>
        <p:txBody>
          <a:bodyPr/>
          <a:lstStyle/>
          <a:p>
            <a:pPr algn="r"/>
            <a:fld id="{879F8CDA-3D76-8147-A783-F8EF6F842A04}" type="slidenum">
              <a:rPr lang="fr-FR" smtClean="0">
                <a:latin typeface="Arial"/>
              </a:rPr>
              <a:pPr algn="r"/>
              <a:t>11</a:t>
            </a:fld>
            <a:r>
              <a:rPr lang="fr-FR">
                <a:latin typeface="Arial"/>
              </a:rPr>
              <a:t> </a:t>
            </a:r>
            <a:endParaRPr lang="fr-FR" dirty="0">
              <a:latin typeface="Arial"/>
            </a:endParaRPr>
          </a:p>
        </p:txBody>
      </p:sp>
    </p:spTree>
    <p:extLst>
      <p:ext uri="{BB962C8B-B14F-4D97-AF65-F5344CB8AC3E}">
        <p14:creationId xmlns:p14="http://schemas.microsoft.com/office/powerpoint/2010/main" val="295530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8474"/>
            <a:ext cx="8229600" cy="5056908"/>
          </a:xfrm>
        </p:spPr>
        <p:txBody>
          <a:bodyPr>
            <a:normAutofit lnSpcReduction="10000"/>
          </a:bodyPr>
          <a:lstStyle/>
          <a:p>
            <a:pPr marL="457189" lvl="1" indent="-457189">
              <a:spcBef>
                <a:spcPct val="35000"/>
              </a:spcBef>
              <a:buFontTx/>
              <a:buChar char="•"/>
              <a:defRPr/>
            </a:pPr>
            <a:r>
              <a:rPr lang="fr-FR" altLang="fr-FR" sz="2000" dirty="0">
                <a:latin typeface="Avenir Book" panose="02000503020000020003" pitchFamily="2" charset="0"/>
              </a:rPr>
              <a:t>Aviser par téléphone (ou par mail si pas joignable) en indiquant le motif</a:t>
            </a:r>
          </a:p>
          <a:p>
            <a:pPr marL="1549361" lvl="3" indent="-457189">
              <a:spcBef>
                <a:spcPct val="35000"/>
              </a:spcBef>
              <a:defRPr/>
            </a:pPr>
            <a:r>
              <a:rPr lang="fr-FR" altLang="fr-FR" sz="2000" dirty="0" err="1">
                <a:latin typeface="Avenir Book" panose="02000503020000020003" pitchFamily="2" charset="0"/>
              </a:rPr>
              <a:t>le·la</a:t>
            </a:r>
            <a:r>
              <a:rPr lang="fr-FR" altLang="fr-FR" sz="2000" dirty="0">
                <a:latin typeface="Avenir Book" panose="02000503020000020003" pitchFamily="2" charset="0"/>
              </a:rPr>
              <a:t> </a:t>
            </a:r>
            <a:r>
              <a:rPr lang="fr-FR" altLang="fr-FR" sz="2000" dirty="0" err="1">
                <a:latin typeface="Avenir Book" panose="02000503020000020003" pitchFamily="2" charset="0"/>
              </a:rPr>
              <a:t>Professeur·e</a:t>
            </a:r>
            <a:r>
              <a:rPr lang="fr-FR" altLang="fr-FR" sz="2000" dirty="0">
                <a:latin typeface="Avenir Book" panose="02000503020000020003" pitchFamily="2" charset="0"/>
              </a:rPr>
              <a:t> responsable : </a:t>
            </a:r>
            <a:r>
              <a:rPr lang="fr-FR" altLang="fr-FR" sz="2000" dirty="0" err="1">
                <a:latin typeface="Avenir Book" panose="02000503020000020003" pitchFamily="2" charset="0"/>
              </a:rPr>
              <a:t>assistant·e·s</a:t>
            </a:r>
            <a:r>
              <a:rPr lang="fr-FR" altLang="fr-FR" sz="2000" dirty="0">
                <a:latin typeface="Avenir Book" panose="02000503020000020003" pitchFamily="2" charset="0"/>
              </a:rPr>
              <a:t> et </a:t>
            </a:r>
            <a:r>
              <a:rPr lang="fr-FR" altLang="fr-FR" sz="2000" dirty="0" err="1">
                <a:latin typeface="Avenir Book" panose="02000503020000020003" pitchFamily="2" charset="0"/>
              </a:rPr>
              <a:t>collaborateurs·trices</a:t>
            </a:r>
            <a:r>
              <a:rPr lang="fr-FR" altLang="fr-FR" sz="2000" dirty="0">
                <a:latin typeface="Avenir Book" panose="02000503020000020003" pitchFamily="2" charset="0"/>
              </a:rPr>
              <a:t> de recherche</a:t>
            </a:r>
          </a:p>
          <a:p>
            <a:pPr marL="1549361" lvl="3" indent="-457189">
              <a:spcBef>
                <a:spcPct val="35000"/>
              </a:spcBef>
              <a:defRPr/>
            </a:pPr>
            <a:r>
              <a:rPr lang="fr-FR" altLang="fr-FR" sz="2000" dirty="0">
                <a:latin typeface="Avenir Book" panose="02000503020000020003" pitchFamily="2" charset="0"/>
              </a:rPr>
              <a:t>le secrétariat d’Institut : </a:t>
            </a:r>
            <a:r>
              <a:rPr lang="fr-FR" altLang="fr-FR" sz="2000" dirty="0" err="1">
                <a:latin typeface="Avenir Book" panose="02000503020000020003" pitchFamily="2" charset="0"/>
              </a:rPr>
              <a:t>professeur·e·s</a:t>
            </a:r>
            <a:r>
              <a:rPr lang="fr-FR" altLang="fr-FR" sz="2000" dirty="0">
                <a:latin typeface="Avenir Book" panose="02000503020000020003" pitchFamily="2" charset="0"/>
              </a:rPr>
              <a:t>, </a:t>
            </a:r>
            <a:r>
              <a:rPr lang="fr-FR" altLang="fr-FR" sz="2000" dirty="0" err="1">
                <a:latin typeface="Avenir Book" panose="02000503020000020003" pitchFamily="2" charset="0"/>
              </a:rPr>
              <a:t>maître·s</a:t>
            </a:r>
            <a:r>
              <a:rPr lang="fr-FR" altLang="fr-FR" sz="2000" dirty="0">
                <a:latin typeface="Avenir Book" panose="02000503020000020003" pitchFamily="2" charset="0"/>
              </a:rPr>
              <a:t> d’enseignement et de recherche, MA</a:t>
            </a:r>
          </a:p>
          <a:p>
            <a:pPr marL="457189" lvl="1" indent="-457189" algn="just">
              <a:spcBef>
                <a:spcPct val="35000"/>
              </a:spcBef>
              <a:buFontTx/>
              <a:buChar char="•"/>
              <a:defRPr/>
            </a:pPr>
            <a:r>
              <a:rPr lang="fr-FR" altLang="fr-FR" sz="2000" dirty="0">
                <a:latin typeface="Avenir Book" panose="02000503020000020003" pitchFamily="2" charset="0"/>
              </a:rPr>
              <a:t>Aviser par mail en joignant les pièces le cas échéant (Ex. certificat de maladie). </a:t>
            </a:r>
            <a:r>
              <a:rPr lang="fr-FR" altLang="fr-FR" sz="2000" b="1" dirty="0">
                <a:latin typeface="Avenir Book" panose="02000503020000020003" pitchFamily="2" charset="0"/>
              </a:rPr>
              <a:t>L’original du certificat doit également être transmis au secrétariat</a:t>
            </a:r>
            <a:r>
              <a:rPr lang="fr-FR" altLang="fr-FR" sz="2000" dirty="0">
                <a:latin typeface="Avenir Book" panose="02000503020000020003" pitchFamily="2" charset="0"/>
              </a:rPr>
              <a:t>.</a:t>
            </a:r>
          </a:p>
          <a:p>
            <a:pPr marL="492125" lvl="2" indent="-11113">
              <a:spcBef>
                <a:spcPct val="35000"/>
              </a:spcBef>
              <a:buNone/>
              <a:defRPr/>
            </a:pPr>
            <a:r>
              <a:rPr lang="fr-FR" altLang="fr-FR" sz="2000" dirty="0">
                <a:latin typeface="Avenir Book" panose="02000503020000020003" pitchFamily="2" charset="0"/>
              </a:rPr>
              <a:t>La Direction d’institut (</a:t>
            </a:r>
            <a:r>
              <a:rPr lang="fr-FR" altLang="fr-FR" sz="2000" u="sng" dirty="0">
                <a:latin typeface="Avenir Book" panose="02000503020000020003" pitchFamily="2" charset="0"/>
                <a:hlinkClick r:id="rId3"/>
              </a:rPr>
              <a:t>Direction.ip@unil.ch</a:t>
            </a:r>
            <a:r>
              <a:rPr lang="fr-FR" altLang="fr-FR" sz="2000" dirty="0">
                <a:latin typeface="Avenir Book" panose="02000503020000020003" pitchFamily="2" charset="0"/>
              </a:rPr>
              <a:t>) le cas échéant avec copie au professeur responsable (CI et PAT)</a:t>
            </a:r>
          </a:p>
          <a:p>
            <a:pPr marL="457189" lvl="1" indent="-457189">
              <a:spcBef>
                <a:spcPct val="35000"/>
              </a:spcBef>
              <a:buFontTx/>
              <a:buChar char="•"/>
              <a:defRPr/>
            </a:pPr>
            <a:r>
              <a:rPr lang="fr-FR" altLang="fr-FR" sz="2000" dirty="0">
                <a:latin typeface="Avenir Book" panose="02000503020000020003" pitchFamily="2" charset="0"/>
              </a:rPr>
              <a:t>Indiquer les tâches à reprendre</a:t>
            </a:r>
          </a:p>
          <a:p>
            <a:pPr marL="457189" lvl="1" indent="-457189">
              <a:spcBef>
                <a:spcPct val="35000"/>
              </a:spcBef>
              <a:buFontTx/>
              <a:buChar char="•"/>
              <a:defRPr/>
            </a:pPr>
            <a:r>
              <a:rPr lang="fr-FR" altLang="fr-FR" sz="2000" dirty="0">
                <a:latin typeface="Avenir Book" panose="02000503020000020003" pitchFamily="2" charset="0"/>
              </a:rPr>
              <a:t>Si suppression d’un cours en cas de maladie/absence : informer les </a:t>
            </a:r>
            <a:r>
              <a:rPr lang="fr-FR" altLang="fr-FR" sz="2000" dirty="0" err="1">
                <a:latin typeface="Avenir Book" panose="02000503020000020003" pitchFamily="2" charset="0"/>
              </a:rPr>
              <a:t>étudiant·e·s</a:t>
            </a:r>
            <a:r>
              <a:rPr lang="fr-FR" altLang="fr-FR" sz="2000" dirty="0">
                <a:latin typeface="Avenir Book" panose="02000503020000020003" pitchFamily="2" charset="0"/>
              </a:rPr>
              <a:t> via Moodle ainsi que le secrétariat des </a:t>
            </a:r>
            <a:r>
              <a:rPr lang="fr-FR" altLang="fr-FR" sz="2000" dirty="0" err="1">
                <a:latin typeface="Avenir Book" panose="02000503020000020003" pitchFamily="2" charset="0"/>
              </a:rPr>
              <a:t>étudiant·e·s</a:t>
            </a:r>
            <a:r>
              <a:rPr lang="fr-FR" altLang="fr-FR" sz="2000" dirty="0">
                <a:latin typeface="Avenir Book" panose="02000503020000020003" pitchFamily="2" charset="0"/>
              </a:rPr>
              <a:t> par mail.</a:t>
            </a:r>
          </a:p>
          <a:p>
            <a:endParaRPr lang="fr-FR" sz="2000" dirty="0">
              <a:latin typeface="Avenir Book" panose="02000503020000020003" pitchFamily="2" charset="0"/>
            </a:endParaRPr>
          </a:p>
        </p:txBody>
      </p:sp>
      <p:sp>
        <p:nvSpPr>
          <p:cNvPr id="3" name="Titre 2"/>
          <p:cNvSpPr>
            <a:spLocks noGrp="1"/>
          </p:cNvSpPr>
          <p:nvPr>
            <p:ph type="title"/>
          </p:nvPr>
        </p:nvSpPr>
        <p:spPr>
          <a:xfrm>
            <a:off x="457200" y="145473"/>
            <a:ext cx="8229600" cy="1143000"/>
          </a:xfrm>
        </p:spPr>
        <p:txBody>
          <a:bodyPr>
            <a:normAutofit/>
          </a:bodyPr>
          <a:lstStyle/>
          <a:p>
            <a:r>
              <a:rPr lang="fr-FR" altLang="fr-FR" sz="4000" dirty="0">
                <a:latin typeface="Avenir Book" panose="02000503020000020003" pitchFamily="2" charset="0"/>
              </a:rPr>
              <a:t>Comment ? </a:t>
            </a:r>
            <a:endParaRPr lang="fr-FR" sz="4000" dirty="0">
              <a:latin typeface="Avenir Book" panose="02000503020000020003" pitchFamily="2" charset="0"/>
            </a:endParaRPr>
          </a:p>
        </p:txBody>
      </p:sp>
      <p:sp>
        <p:nvSpPr>
          <p:cNvPr id="6" name="Espace réservé du numéro de diapositive 5"/>
          <p:cNvSpPr>
            <a:spLocks noGrp="1"/>
          </p:cNvSpPr>
          <p:nvPr>
            <p:ph type="sldNum" sz="quarter" idx="4"/>
          </p:nvPr>
        </p:nvSpPr>
        <p:spPr/>
        <p:txBody>
          <a:bodyPr/>
          <a:lstStyle/>
          <a:p>
            <a:pPr algn="r"/>
            <a:fld id="{879F8CDA-3D76-8147-A783-F8EF6F842A04}" type="slidenum">
              <a:rPr lang="fr-FR" smtClean="0">
                <a:latin typeface="Arial"/>
              </a:rPr>
              <a:pPr algn="r"/>
              <a:t>12</a:t>
            </a:fld>
            <a:r>
              <a:rPr lang="fr-FR">
                <a:latin typeface="Arial"/>
              </a:rPr>
              <a:t> </a:t>
            </a:r>
            <a:endParaRPr lang="fr-FR" dirty="0">
              <a:latin typeface="Arial"/>
            </a:endParaRPr>
          </a:p>
        </p:txBody>
      </p:sp>
    </p:spTree>
    <p:extLst>
      <p:ext uri="{BB962C8B-B14F-4D97-AF65-F5344CB8AC3E}">
        <p14:creationId xmlns:p14="http://schemas.microsoft.com/office/powerpoint/2010/main" val="342865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260F4BC-1298-314A-92A5-FCBD3AAA56AB}"/>
              </a:ext>
            </a:extLst>
          </p:cNvPr>
          <p:cNvSpPr>
            <a:spLocks noGrp="1"/>
          </p:cNvSpPr>
          <p:nvPr>
            <p:ph idx="1"/>
          </p:nvPr>
        </p:nvSpPr>
        <p:spPr>
          <a:xfrm>
            <a:off x="432352" y="1597955"/>
            <a:ext cx="8299174" cy="4294651"/>
          </a:xfrm>
        </p:spPr>
        <p:txBody>
          <a:bodyPr>
            <a:normAutofit fontScale="77500" lnSpcReduction="20000"/>
          </a:bodyPr>
          <a:lstStyle/>
          <a:p>
            <a:pPr marL="344488" indent="-344488" algn="just">
              <a:buFont typeface=".Apple Color Emoji UI"/>
              <a:buChar char="⚠️"/>
            </a:pPr>
            <a:endParaRPr lang="fr-CH" dirty="0">
              <a:solidFill>
                <a:srgbClr val="FF0000"/>
              </a:solidFill>
              <a:latin typeface="Avenir Book" panose="02000503020000020003" pitchFamily="2" charset="0"/>
            </a:endParaRPr>
          </a:p>
          <a:p>
            <a:pPr marL="344488" indent="-344488" algn="just">
              <a:buFont typeface=".Apple Color Emoji UI"/>
              <a:buChar char="⚠️"/>
              <a:tabLst>
                <a:tab pos="481013" algn="l"/>
              </a:tabLst>
            </a:pPr>
            <a:r>
              <a:rPr lang="fr-CH" dirty="0">
                <a:solidFill>
                  <a:srgbClr val="FF0000"/>
                </a:solidFill>
                <a:latin typeface="Avenir Book" panose="02000503020000020003" pitchFamily="2" charset="0"/>
              </a:rPr>
              <a:t> </a:t>
            </a:r>
            <a:r>
              <a:rPr lang="fr-CH" sz="2600" dirty="0">
                <a:latin typeface="Avenir Book" panose="02000503020000020003" pitchFamily="2" charset="0"/>
              </a:rPr>
              <a:t>Tâche assumée par les assistant</a:t>
            </a:r>
            <a:r>
              <a:rPr lang="fr-FR" sz="2800" dirty="0">
                <a:latin typeface="Avenir Book" panose="02000503020000020003" pitchFamily="2" charset="0"/>
                <a:ea typeface="ヒラギノ角ゴ Pro W3" charset="0"/>
                <a:cs typeface="Times New Roman"/>
              </a:rPr>
              <a:t>·e·</a:t>
            </a:r>
            <a:r>
              <a:rPr lang="fr-CH" sz="2600" dirty="0">
                <a:latin typeface="Avenir Book" panose="02000503020000020003" pitchFamily="2" charset="0"/>
              </a:rPr>
              <a:t>s, 1</a:t>
            </a:r>
            <a:r>
              <a:rPr lang="fr-CH" sz="2600" baseline="30000" dirty="0">
                <a:latin typeface="Avenir Book" panose="02000503020000020003" pitchFamily="2" charset="0"/>
              </a:rPr>
              <a:t>er</a:t>
            </a:r>
            <a:r>
              <a:rPr lang="fr-CH" sz="2600" dirty="0">
                <a:latin typeface="Avenir Book" panose="02000503020000020003" pitchFamily="2" charset="0"/>
              </a:rPr>
              <a:t> assistant</a:t>
            </a:r>
            <a:r>
              <a:rPr lang="fr-FR" sz="2400" dirty="0">
                <a:latin typeface="Avenir Book" panose="02000503020000020003" pitchFamily="2" charset="0"/>
                <a:ea typeface="ヒラギノ角ゴ Pro W3" charset="0"/>
                <a:cs typeface="Times New Roman"/>
              </a:rPr>
              <a:t>·e·</a:t>
            </a:r>
            <a:r>
              <a:rPr lang="fr-CH" sz="2400" dirty="0">
                <a:latin typeface="Avenir Book" panose="02000503020000020003" pitchFamily="2" charset="0"/>
              </a:rPr>
              <a:t>s</a:t>
            </a:r>
            <a:r>
              <a:rPr lang="fr-CH" sz="2600" dirty="0">
                <a:latin typeface="Avenir Book" panose="02000503020000020003" pitchFamily="2" charset="0"/>
              </a:rPr>
              <a:t> et doctorant</a:t>
            </a:r>
            <a:r>
              <a:rPr lang="fr-FR" sz="2400" dirty="0">
                <a:latin typeface="Avenir Book" panose="02000503020000020003" pitchFamily="2" charset="0"/>
                <a:ea typeface="ヒラギノ角ゴ Pro W3" charset="0"/>
                <a:cs typeface="Times New Roman"/>
              </a:rPr>
              <a:t>·e·</a:t>
            </a:r>
            <a:r>
              <a:rPr lang="fr-CH" sz="2400" dirty="0">
                <a:latin typeface="Avenir Book" panose="02000503020000020003" pitchFamily="2" charset="0"/>
              </a:rPr>
              <a:t>s 	(FNS inclus)</a:t>
            </a:r>
            <a:r>
              <a:rPr lang="fr-CH" sz="2600" dirty="0">
                <a:latin typeface="Avenir Book" panose="02000503020000020003" pitchFamily="2" charset="0"/>
              </a:rPr>
              <a:t> qui représente ~ 5% (=12,6 jours par an) du cahier des	charges.</a:t>
            </a:r>
          </a:p>
          <a:p>
            <a:pPr marL="344488" indent="-344488" algn="just">
              <a:buFont typeface=".Apple Color Emoji UI"/>
              <a:buChar char="⚠️"/>
              <a:tabLst>
                <a:tab pos="442913" algn="l"/>
              </a:tabLst>
            </a:pPr>
            <a:endParaRPr lang="fr-CH" sz="2600" dirty="0">
              <a:solidFill>
                <a:srgbClr val="FF0000"/>
              </a:solidFill>
              <a:latin typeface="Avenir Book" panose="02000503020000020003" pitchFamily="2" charset="0"/>
            </a:endParaRPr>
          </a:p>
          <a:p>
            <a:pPr marL="344488" indent="-344488" algn="just">
              <a:buFont typeface=".Apple Color Emoji UI"/>
              <a:buChar char="⚠️"/>
              <a:tabLst>
                <a:tab pos="442913" algn="l"/>
              </a:tabLst>
            </a:pPr>
            <a:r>
              <a:rPr lang="fr-CH" sz="2600" dirty="0">
                <a:solidFill>
                  <a:srgbClr val="FF0000"/>
                </a:solidFill>
                <a:latin typeface="Avenir Book" panose="02000503020000020003" pitchFamily="2" charset="0"/>
              </a:rPr>
              <a:t> </a:t>
            </a:r>
            <a:r>
              <a:rPr lang="fr-CH" sz="2600" dirty="0">
                <a:latin typeface="Avenir Book" panose="02000503020000020003" pitchFamily="2" charset="0"/>
              </a:rPr>
              <a:t>Chacun prendra soin de se libérer pendant les 3 sessions 	d’examens, à savoir janvier (hiver), juin (été) et août (automne) et 	de </a:t>
            </a:r>
            <a:r>
              <a:rPr lang="fr-CH" sz="2600" b="1" dirty="0">
                <a:latin typeface="Avenir Book" panose="02000503020000020003" pitchFamily="2" charset="0"/>
              </a:rPr>
              <a:t>limiter au maximum ses absences</a:t>
            </a:r>
            <a:r>
              <a:rPr lang="fr-CH" sz="2600" dirty="0">
                <a:latin typeface="Avenir Book" panose="02000503020000020003" pitchFamily="2" charset="0"/>
              </a:rPr>
              <a:t>.</a:t>
            </a:r>
          </a:p>
          <a:p>
            <a:pPr marL="344488" indent="-344488" algn="just">
              <a:buFont typeface=".Apple Color Emoji UI"/>
              <a:buChar char="⚠️"/>
              <a:tabLst>
                <a:tab pos="442913" algn="l"/>
              </a:tabLst>
            </a:pPr>
            <a:endParaRPr lang="fr-CH" sz="2600" dirty="0">
              <a:latin typeface="Avenir Book" panose="02000503020000020003" pitchFamily="2" charset="0"/>
            </a:endParaRPr>
          </a:p>
          <a:p>
            <a:pPr marL="344488" indent="-344488" algn="just">
              <a:buFont typeface=".Apple Color Emoji UI"/>
              <a:buChar char="⚠️"/>
              <a:tabLst>
                <a:tab pos="442913" algn="l"/>
              </a:tabLst>
            </a:pPr>
            <a:r>
              <a:rPr lang="fr-CH" sz="2600" dirty="0">
                <a:latin typeface="Avenir Book" panose="02000503020000020003" pitchFamily="2" charset="0"/>
              </a:rPr>
              <a:t> Il sera demandé aux assistant</a:t>
            </a:r>
            <a:r>
              <a:rPr lang="fr-FR" altLang="fr-FR" sz="2600" dirty="0">
                <a:latin typeface="Avenir Book" panose="02000503020000020003" pitchFamily="2" charset="0"/>
              </a:rPr>
              <a:t>·</a:t>
            </a:r>
            <a:r>
              <a:rPr lang="fr-FR" altLang="fr-FR" sz="2600" dirty="0" err="1">
                <a:latin typeface="Avenir Book" panose="02000503020000020003" pitchFamily="2" charset="0"/>
              </a:rPr>
              <a:t>e·s</a:t>
            </a:r>
            <a:r>
              <a:rPr lang="fr-FR" altLang="fr-FR" sz="2600" dirty="0">
                <a:latin typeface="Avenir Book" panose="02000503020000020003" pitchFamily="2" charset="0"/>
              </a:rPr>
              <a:t> d’assumer plusieurs surveillances (écrits + oraux) par session </a:t>
            </a:r>
            <a:r>
              <a:rPr lang="fr-CH" altLang="fr-FR" sz="2600" dirty="0">
                <a:latin typeface="Avenir Book" panose="02000503020000020003" pitchFamily="2" charset="0"/>
              </a:rPr>
              <a:t>selon les examens de </a:t>
            </a:r>
            <a:r>
              <a:rPr lang="fr-CH" sz="2600" dirty="0">
                <a:latin typeface="Avenir Book" panose="02000503020000020003" pitchFamily="2" charset="0"/>
              </a:rPr>
              <a:t>leurs </a:t>
            </a:r>
            <a:r>
              <a:rPr lang="fr-CH" sz="2600" dirty="0" err="1">
                <a:latin typeface="Avenir Book" panose="02000503020000020003" pitchFamily="2" charset="0"/>
              </a:rPr>
              <a:t>professeur·e·s</a:t>
            </a:r>
            <a:r>
              <a:rPr lang="fr-CH" sz="2600" dirty="0">
                <a:latin typeface="Avenir Book" panose="02000503020000020003" pitchFamily="2" charset="0"/>
              </a:rPr>
              <a:t> </a:t>
            </a:r>
            <a:r>
              <a:rPr lang="fr-CH" sz="2600" dirty="0" err="1">
                <a:latin typeface="Avenir Book" panose="02000503020000020003" pitchFamily="2" charset="0"/>
              </a:rPr>
              <a:t>respectifs·ves</a:t>
            </a:r>
            <a:r>
              <a:rPr lang="fr-CH" sz="2600" dirty="0">
                <a:latin typeface="Avenir Book" panose="02000503020000020003" pitchFamily="2" charset="0"/>
              </a:rPr>
              <a:t> et de leurs disponibilités. En cas de changement, merci de vous organiser avec l’</a:t>
            </a:r>
            <a:r>
              <a:rPr lang="fr-CH" sz="2600" dirty="0" err="1">
                <a:latin typeface="Avenir Book" panose="02000503020000020003" pitchFamily="2" charset="0"/>
              </a:rPr>
              <a:t>un·e</a:t>
            </a:r>
            <a:r>
              <a:rPr lang="fr-CH" sz="2600" dirty="0">
                <a:latin typeface="Avenir Book" panose="02000503020000020003" pitchFamily="2" charset="0"/>
              </a:rPr>
              <a:t> de vos collègues et d’en informer le secrétariat IP ainsi que le Décanat.</a:t>
            </a:r>
          </a:p>
        </p:txBody>
      </p:sp>
      <p:sp>
        <p:nvSpPr>
          <p:cNvPr id="3" name="Titre 2">
            <a:extLst>
              <a:ext uri="{FF2B5EF4-FFF2-40B4-BE49-F238E27FC236}">
                <a16:creationId xmlns:a16="http://schemas.microsoft.com/office/drawing/2014/main" id="{465DC29A-C4B5-9B45-B6CC-D7753DDD60C5}"/>
              </a:ext>
            </a:extLst>
          </p:cNvPr>
          <p:cNvSpPr>
            <a:spLocks noGrp="1"/>
          </p:cNvSpPr>
          <p:nvPr>
            <p:ph type="title"/>
          </p:nvPr>
        </p:nvSpPr>
        <p:spPr>
          <a:xfrm>
            <a:off x="318052" y="246234"/>
            <a:ext cx="8527774" cy="1351721"/>
          </a:xfrm>
        </p:spPr>
        <p:txBody>
          <a:bodyPr>
            <a:normAutofit/>
          </a:bodyPr>
          <a:lstStyle/>
          <a:p>
            <a:r>
              <a:rPr lang="fr-CH" sz="4000" dirty="0">
                <a:latin typeface="Avenir Book" panose="02000503020000020003" pitchFamily="2" charset="0"/>
              </a:rPr>
              <a:t>Examens </a:t>
            </a:r>
            <a:br>
              <a:rPr lang="fr-CH" sz="4000" dirty="0">
                <a:latin typeface="Avenir Book" panose="02000503020000020003" pitchFamily="2" charset="0"/>
              </a:rPr>
            </a:br>
            <a:r>
              <a:rPr lang="fr-CH" sz="4000" dirty="0">
                <a:latin typeface="Avenir Book" panose="02000503020000020003" pitchFamily="2" charset="0"/>
              </a:rPr>
              <a:t>surveillances oraux et écrits </a:t>
            </a:r>
          </a:p>
        </p:txBody>
      </p:sp>
      <p:sp>
        <p:nvSpPr>
          <p:cNvPr id="4" name="Espace réservé du numéro de diapositive 3">
            <a:extLst>
              <a:ext uri="{FF2B5EF4-FFF2-40B4-BE49-F238E27FC236}">
                <a16:creationId xmlns:a16="http://schemas.microsoft.com/office/drawing/2014/main" id="{1276A11A-532F-5944-A283-B56AEAD499E1}"/>
              </a:ext>
            </a:extLst>
          </p:cNvPr>
          <p:cNvSpPr>
            <a:spLocks noGrp="1"/>
          </p:cNvSpPr>
          <p:nvPr>
            <p:ph type="sldNum" sz="quarter" idx="4"/>
          </p:nvPr>
        </p:nvSpPr>
        <p:spPr/>
        <p:txBody>
          <a:bodyPr/>
          <a:lstStyle/>
          <a:p>
            <a:pPr algn="r"/>
            <a:fld id="{879F8CDA-3D76-8147-A783-F8EF6F842A04}" type="slidenum">
              <a:rPr lang="fr-FR" smtClean="0">
                <a:latin typeface="Arial"/>
              </a:rPr>
              <a:pPr algn="r"/>
              <a:t>13</a:t>
            </a:fld>
            <a:r>
              <a:rPr lang="fr-FR">
                <a:latin typeface="Arial"/>
              </a:rPr>
              <a:t> </a:t>
            </a:r>
            <a:endParaRPr lang="fr-FR" dirty="0">
              <a:latin typeface="Arial"/>
            </a:endParaRPr>
          </a:p>
        </p:txBody>
      </p:sp>
    </p:spTree>
    <p:extLst>
      <p:ext uri="{BB962C8B-B14F-4D97-AF65-F5344CB8AC3E}">
        <p14:creationId xmlns:p14="http://schemas.microsoft.com/office/powerpoint/2010/main" val="7861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4297"/>
            <a:ext cx="8229600" cy="5052069"/>
          </a:xfrm>
        </p:spPr>
        <p:txBody>
          <a:bodyPr>
            <a:normAutofit lnSpcReduction="10000"/>
          </a:bodyPr>
          <a:lstStyle/>
          <a:p>
            <a:r>
              <a:rPr lang="fr-FR" sz="2600" b="1" dirty="0">
                <a:latin typeface="Avenir Book" panose="02000503020000020003" pitchFamily="2" charset="0"/>
                <a:ea typeface="ヒラギノ角ゴ Pro W3" charset="0"/>
                <a:cs typeface="Times New Roman"/>
              </a:rPr>
              <a:t>Inscription en thèse dès l’engagement</a:t>
            </a:r>
          </a:p>
          <a:p>
            <a:r>
              <a:rPr lang="fr-FR" sz="2600" b="1" dirty="0">
                <a:latin typeface="Avenir Book" panose="02000503020000020003" pitchFamily="2" charset="0"/>
                <a:ea typeface="ヒラギノ角ゴ Pro W3" charset="0"/>
                <a:cs typeface="Times New Roman"/>
              </a:rPr>
              <a:t>Choix du sujet</a:t>
            </a:r>
          </a:p>
          <a:p>
            <a:pPr lvl="1" algn="just"/>
            <a:r>
              <a:rPr lang="fr-FR" dirty="0">
                <a:latin typeface="Avenir Book" panose="02000503020000020003" pitchFamily="2" charset="0"/>
                <a:ea typeface="ヒラギノ角ゴ Pro W3" charset="0"/>
                <a:cs typeface="Times New Roman"/>
              </a:rPr>
              <a:t>Intérêt de la future doctorante / du futur doctorant</a:t>
            </a:r>
          </a:p>
          <a:p>
            <a:pPr lvl="1" algn="just"/>
            <a:r>
              <a:rPr lang="fr-FR" dirty="0">
                <a:solidFill>
                  <a:srgbClr val="000000"/>
                </a:solidFill>
                <a:latin typeface="Avenir Book" panose="02000503020000020003" pitchFamily="2" charset="0"/>
                <a:ea typeface="ヒラギノ角ゴ Pro W3" charset="0"/>
                <a:cs typeface="Times New Roman"/>
              </a:rPr>
              <a:t>Inscrit </a:t>
            </a:r>
            <a:r>
              <a:rPr lang="fr-FR" dirty="0">
                <a:latin typeface="Avenir Book" panose="02000503020000020003" pitchFamily="2" charset="0"/>
                <a:ea typeface="ヒラギノ角ゴ Pro W3" charset="0"/>
                <a:cs typeface="Times New Roman"/>
              </a:rPr>
              <a:t>dans le domaine de spécialisation, travaux de l’UR et dans le cadre de l’expertise du directeur / de la directrice de thèse</a:t>
            </a:r>
          </a:p>
          <a:p>
            <a:pPr algn="just"/>
            <a:r>
              <a:rPr lang="fr-FR" sz="2600" b="1" dirty="0">
                <a:latin typeface="Avenir Book" panose="02000503020000020003" pitchFamily="2" charset="0"/>
                <a:ea typeface="ヒラギノ角ゴ Pro W3" charset="0"/>
                <a:cs typeface="Times New Roman"/>
              </a:rPr>
              <a:t>Dépôt du projet de thèse</a:t>
            </a:r>
            <a:r>
              <a:rPr lang="fr-FR" sz="2600" dirty="0">
                <a:latin typeface="Avenir Book" panose="02000503020000020003" pitchFamily="2" charset="0"/>
                <a:ea typeface="ヒラギノ角ゴ Pro W3" charset="0"/>
                <a:cs typeface="Times New Roman"/>
              </a:rPr>
              <a:t> </a:t>
            </a:r>
            <a:r>
              <a:rPr lang="fr-FR" sz="2400" dirty="0">
                <a:latin typeface="Avenir Book" panose="02000503020000020003" pitchFamily="2" charset="0"/>
                <a:ea typeface="ヒラギノ角ゴ Pro W3" charset="0"/>
                <a:cs typeface="Times New Roman"/>
              </a:rPr>
              <a:t>auprès de la commission de la recherche (Mme </a:t>
            </a:r>
            <a:r>
              <a:rPr lang="fr-FR" sz="2400" dirty="0" err="1">
                <a:latin typeface="Avenir Book" panose="02000503020000020003" pitchFamily="2" charset="0"/>
                <a:ea typeface="ヒラギノ角ゴ Pro W3" charset="0"/>
                <a:cs typeface="Times New Roman"/>
              </a:rPr>
              <a:t>Ramseier</a:t>
            </a:r>
            <a:r>
              <a:rPr lang="fr-FR" sz="2400" dirty="0">
                <a:latin typeface="Avenir Book" panose="02000503020000020003" pitchFamily="2" charset="0"/>
                <a:ea typeface="ヒラギノ角ゴ Pro W3" charset="0"/>
                <a:cs typeface="Times New Roman"/>
              </a:rPr>
              <a:t> : secrétariat du 3ème cycle) dans les 8 mois après l’engagement </a:t>
            </a:r>
          </a:p>
          <a:p>
            <a:r>
              <a:rPr lang="fr-FR" sz="2600" b="1" dirty="0">
                <a:latin typeface="Avenir Book" panose="02000503020000020003" pitchFamily="2" charset="0"/>
                <a:ea typeface="ヒラギノ角ゴ Pro W3" charset="0"/>
                <a:cs typeface="Times New Roman"/>
              </a:rPr>
              <a:t>Planning et suivi du travail de thèse : </a:t>
            </a:r>
            <a:r>
              <a:rPr lang="fr-FR" sz="2600" dirty="0">
                <a:latin typeface="Avenir Book" panose="02000503020000020003" pitchFamily="2" charset="0"/>
                <a:ea typeface="ヒラギノ角ゴ Pro W3" charset="0"/>
                <a:cs typeface="Times New Roman"/>
              </a:rPr>
              <a:t>directeur / directrice de thèse</a:t>
            </a:r>
          </a:p>
          <a:p>
            <a:r>
              <a:rPr lang="fr-FR" sz="2600" b="1" dirty="0">
                <a:latin typeface="Avenir Book" panose="02000503020000020003" pitchFamily="2" charset="0"/>
                <a:ea typeface="ヒラギノ角ゴ Pro W3" charset="0"/>
                <a:cs typeface="Times New Roman"/>
              </a:rPr>
              <a:t>Formation doctorale</a:t>
            </a:r>
            <a:endParaRPr lang="fr-FR" dirty="0">
              <a:latin typeface="Avenir Book" panose="02000503020000020003" pitchFamily="2" charset="0"/>
              <a:ea typeface="ヒラギノ角ゴ Pro W3" charset="0"/>
              <a:cs typeface="Times New Roman"/>
            </a:endParaRPr>
          </a:p>
          <a:p>
            <a:pPr lvl="1"/>
            <a:endParaRPr lang="fr-FR" dirty="0">
              <a:latin typeface="Avenir Book" panose="02000503020000020003" pitchFamily="2" charset="0"/>
              <a:ea typeface="ヒラギノ角ゴ Pro W3" charset="0"/>
              <a:cs typeface="Times New Roman"/>
            </a:endParaRPr>
          </a:p>
          <a:p>
            <a:pPr marL="0" indent="0">
              <a:buNone/>
            </a:pPr>
            <a:endParaRPr lang="en-US" dirty="0">
              <a:latin typeface="Avenir Book" panose="02000503020000020003" pitchFamily="2" charset="0"/>
              <a:cs typeface="Times New Roman"/>
            </a:endParaRPr>
          </a:p>
        </p:txBody>
      </p:sp>
      <p:sp>
        <p:nvSpPr>
          <p:cNvPr id="3" name="Titre 2"/>
          <p:cNvSpPr>
            <a:spLocks noGrp="1"/>
          </p:cNvSpPr>
          <p:nvPr>
            <p:ph type="title"/>
          </p:nvPr>
        </p:nvSpPr>
        <p:spPr>
          <a:xfrm>
            <a:off x="457200" y="87048"/>
            <a:ext cx="8229600" cy="1143000"/>
          </a:xfrm>
        </p:spPr>
        <p:txBody>
          <a:bodyPr>
            <a:normAutofit fontScale="90000"/>
          </a:bodyPr>
          <a:lstStyle/>
          <a:p>
            <a:r>
              <a:rPr lang="en-US">
                <a:latin typeface="Avenir Book" panose="02000503020000020003" pitchFamily="2" charset="0"/>
              </a:rPr>
              <a:t>Thèse : de l’inscription à la soutenance</a:t>
            </a:r>
          </a:p>
        </p:txBody>
      </p:sp>
      <p:sp>
        <p:nvSpPr>
          <p:cNvPr id="5" name="Espace réservé du numéro de diapositive 4"/>
          <p:cNvSpPr>
            <a:spLocks noGrp="1"/>
          </p:cNvSpPr>
          <p:nvPr>
            <p:ph type="sldNum" sz="quarter" idx="4"/>
          </p:nvPr>
        </p:nvSpPr>
        <p:spPr/>
        <p:txBody>
          <a:bodyPr/>
          <a:lstStyle/>
          <a:p>
            <a:pPr algn="r"/>
            <a:fld id="{879F8CDA-3D76-8147-A783-F8EF6F842A04}" type="slidenum">
              <a:rPr lang="fr-FR" smtClean="0">
                <a:latin typeface="Arial"/>
              </a:rPr>
              <a:pPr algn="r"/>
              <a:t>14</a:t>
            </a:fld>
            <a:r>
              <a:rPr lang="fr-FR">
                <a:latin typeface="Arial"/>
              </a:rPr>
              <a:t> </a:t>
            </a:r>
            <a:endParaRPr lang="fr-FR" dirty="0">
              <a:latin typeface="Arial"/>
            </a:endParaRPr>
          </a:p>
        </p:txBody>
      </p:sp>
    </p:spTree>
    <p:extLst>
      <p:ext uri="{BB962C8B-B14F-4D97-AF65-F5344CB8AC3E}">
        <p14:creationId xmlns:p14="http://schemas.microsoft.com/office/powerpoint/2010/main" val="306235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6919" y="1577572"/>
            <a:ext cx="8229600" cy="4579845"/>
          </a:xfrm>
        </p:spPr>
        <p:txBody>
          <a:bodyPr>
            <a:normAutofit fontScale="25000" lnSpcReduction="20000"/>
          </a:bodyPr>
          <a:lstStyle/>
          <a:p>
            <a:r>
              <a:rPr lang="fr-FR" sz="8000" b="1" dirty="0">
                <a:solidFill>
                  <a:srgbClr val="4A7EBB"/>
                </a:solidFill>
                <a:latin typeface="Avenir Book" panose="02000503020000020003" pitchFamily="2" charset="0"/>
                <a:ea typeface="ヒラギノ角ゴ Pro W3" charset="0"/>
                <a:cs typeface="Times New Roman"/>
              </a:rPr>
              <a:t>Règlements UNIL + Fonds national</a:t>
            </a:r>
          </a:p>
          <a:p>
            <a:pPr marL="0" indent="0">
              <a:buNone/>
            </a:pPr>
            <a:endParaRPr lang="fr-FR" sz="8000" b="1" dirty="0">
              <a:solidFill>
                <a:srgbClr val="4A7EBB"/>
              </a:solidFill>
              <a:latin typeface="Avenir Book" panose="02000503020000020003" pitchFamily="2" charset="0"/>
              <a:ea typeface="ヒラギノ角ゴ Pro W3" charset="0"/>
              <a:cs typeface="Times New Roman"/>
            </a:endParaRPr>
          </a:p>
          <a:p>
            <a:pPr algn="just"/>
            <a:r>
              <a:rPr lang="fr-FR" sz="8000" b="1" dirty="0">
                <a:solidFill>
                  <a:srgbClr val="4A7EBB"/>
                </a:solidFill>
                <a:latin typeface="Avenir Book" panose="02000503020000020003" pitchFamily="2" charset="0"/>
                <a:ea typeface="ヒラギノ角ゴ Pro W3" charset="0"/>
                <a:cs typeface="Times New Roman"/>
              </a:rPr>
              <a:t>Directives du décanat </a:t>
            </a:r>
            <a:r>
              <a:rPr lang="fr-FR" sz="8000" dirty="0">
                <a:latin typeface="Avenir Book" panose="02000503020000020003" pitchFamily="2" charset="0"/>
                <a:ea typeface="ヒラギノ角ゴ Pro W3" charset="0"/>
                <a:cs typeface="Times New Roman"/>
              </a:rPr>
              <a:t>: admission, direction, </a:t>
            </a:r>
            <a:r>
              <a:rPr lang="fr-FR" sz="8000" dirty="0" err="1">
                <a:latin typeface="Avenir Book" panose="02000503020000020003" pitchFamily="2" charset="0"/>
                <a:ea typeface="ヒラギノ角ゴ Pro W3" charset="0"/>
                <a:cs typeface="Times New Roman"/>
              </a:rPr>
              <a:t>co-direction</a:t>
            </a:r>
            <a:r>
              <a:rPr lang="fr-FR" sz="8000" dirty="0">
                <a:latin typeface="Avenir Book" panose="02000503020000020003" pitchFamily="2" charset="0"/>
                <a:ea typeface="ヒラギノ角ゴ Pro W3" charset="0"/>
                <a:cs typeface="Times New Roman"/>
              </a:rPr>
              <a:t>, </a:t>
            </a:r>
            <a:r>
              <a:rPr lang="fr-FR" sz="8000" dirty="0" err="1">
                <a:latin typeface="Avenir Book" panose="02000503020000020003" pitchFamily="2" charset="0"/>
                <a:ea typeface="ヒラギノ角ゴ Pro W3" charset="0"/>
                <a:cs typeface="Times New Roman"/>
              </a:rPr>
              <a:t>co-tutelle</a:t>
            </a:r>
            <a:r>
              <a:rPr lang="fr-FR" sz="8000" dirty="0">
                <a:latin typeface="Avenir Book" panose="02000503020000020003" pitchFamily="2" charset="0"/>
                <a:ea typeface="ヒラギノ角ゴ Pro W3" charset="0"/>
                <a:cs typeface="Times New Roman"/>
              </a:rPr>
              <a:t>, déroulement, dépôt du projet de thèse, formulaire jury de thèse, etc.</a:t>
            </a:r>
          </a:p>
          <a:p>
            <a:pPr algn="just">
              <a:buFontTx/>
              <a:buNone/>
              <a:tabLst>
                <a:tab pos="354013" algn="l"/>
              </a:tabLst>
            </a:pPr>
            <a:r>
              <a:rPr lang="fr-FR" sz="7200" dirty="0">
                <a:solidFill>
                  <a:schemeClr val="bg1"/>
                </a:solidFill>
                <a:latin typeface="Avenir Book" panose="02000503020000020003" pitchFamily="2" charset="0"/>
                <a:ea typeface="ヒラギノ角ゴ Pro W3" charset="0"/>
                <a:cs typeface="Times New Roman"/>
                <a:hlinkClick r:id="rId3">
                  <a:extLst>
                    <a:ext uri="{A12FA001-AC4F-418D-AE19-62706E023703}">
                      <ahyp:hlinkClr xmlns:ahyp="http://schemas.microsoft.com/office/drawing/2018/hyperlinkcolor" val="tx"/>
                    </a:ext>
                  </a:extLst>
                </a:hlinkClick>
              </a:rPr>
              <a:t>	</a:t>
            </a:r>
            <a:r>
              <a:rPr lang="fr-FR" sz="7200" dirty="0">
                <a:latin typeface="Avenir Book" panose="02000503020000020003" pitchFamily="2" charset="0"/>
                <a:ea typeface="ヒラギノ角ゴ Pro W3" charset="0"/>
                <a:cs typeface="Times New Roman"/>
                <a:hlinkClick r:id="rId3">
                  <a:extLst>
                    <a:ext uri="{A12FA001-AC4F-418D-AE19-62706E023703}">
                      <ahyp:hlinkClr xmlns:ahyp="http://schemas.microsoft.com/office/drawing/2018/hyperlinkcolor" val="tx"/>
                    </a:ext>
                  </a:extLst>
                </a:hlinkClick>
              </a:rPr>
              <a:t>http://www.unil.ch/ssp/formation-doctorale</a:t>
            </a:r>
            <a:r>
              <a:rPr lang="fr-FR" sz="7200" dirty="0">
                <a:latin typeface="Avenir Book" panose="02000503020000020003" pitchFamily="2" charset="0"/>
                <a:ea typeface="ヒラギノ角ゴ Pro W3" charset="0"/>
                <a:cs typeface="Times New Roman"/>
              </a:rPr>
              <a:t> </a:t>
            </a:r>
          </a:p>
          <a:p>
            <a:pPr algn="just">
              <a:buFontTx/>
              <a:buNone/>
            </a:pPr>
            <a:endParaRPr lang="fr-FR" sz="6000" dirty="0">
              <a:latin typeface="Avenir Book" panose="02000503020000020003" pitchFamily="2" charset="0"/>
              <a:ea typeface="ヒラギノ角ゴ Pro W3" charset="0"/>
              <a:cs typeface="Times New Roman"/>
            </a:endParaRPr>
          </a:p>
          <a:p>
            <a:pPr algn="just"/>
            <a:r>
              <a:rPr lang="fr-FR" sz="8000" b="1" dirty="0">
                <a:solidFill>
                  <a:srgbClr val="4A7EBB"/>
                </a:solidFill>
                <a:latin typeface="Avenir Book" panose="02000503020000020003" pitchFamily="2" charset="0"/>
                <a:ea typeface="ヒラギノ角ゴ Pro W3" charset="0"/>
                <a:cs typeface="Times New Roman"/>
              </a:rPr>
              <a:t>Personnes de contact :</a:t>
            </a:r>
          </a:p>
          <a:p>
            <a:pPr lvl="1" algn="just"/>
            <a:r>
              <a:rPr lang="fr-FR" sz="8000" b="1" dirty="0">
                <a:latin typeface="Avenir Book" panose="02000503020000020003" pitchFamily="2" charset="0"/>
                <a:ea typeface="ヒラギノ角ゴ Pro W3" charset="0"/>
                <a:cs typeface="Times New Roman"/>
              </a:rPr>
              <a:t>Thèse</a:t>
            </a:r>
            <a:r>
              <a:rPr lang="fr-FR" sz="8000" dirty="0">
                <a:latin typeface="Avenir Book" panose="02000503020000020003" pitchFamily="2" charset="0"/>
                <a:ea typeface="ヒラギノ角ゴ Pro W3" charset="0"/>
                <a:cs typeface="Times New Roman"/>
              </a:rPr>
              <a:t> : Ariane </a:t>
            </a:r>
            <a:r>
              <a:rPr lang="fr-FR" sz="8000" dirty="0" err="1">
                <a:latin typeface="Avenir Book" panose="02000503020000020003" pitchFamily="2" charset="0"/>
                <a:ea typeface="ヒラギノ角ゴ Pro W3" charset="0"/>
                <a:cs typeface="Times New Roman"/>
              </a:rPr>
              <a:t>Ramseier</a:t>
            </a:r>
            <a:r>
              <a:rPr lang="fr-FR" sz="8000" dirty="0">
                <a:latin typeface="Avenir Book" panose="02000503020000020003" pitchFamily="2" charset="0"/>
                <a:ea typeface="ヒラギノ角ゴ Pro W3" charset="0"/>
                <a:cs typeface="Times New Roman"/>
              </a:rPr>
              <a:t> </a:t>
            </a:r>
            <a:r>
              <a:rPr lang="fr-FR" sz="7200" dirty="0">
                <a:latin typeface="Avenir Book" panose="02000503020000020003" pitchFamily="2" charset="0"/>
                <a:ea typeface="ヒラギノ角ゴ Pro W3" charset="0"/>
                <a:cs typeface="Times New Roman"/>
              </a:rPr>
              <a:t>(</a:t>
            </a:r>
            <a:r>
              <a:rPr lang="fr-FR" sz="7200" dirty="0" err="1">
                <a:latin typeface="Avenir Book" panose="02000503020000020003" pitchFamily="2" charset="0"/>
                <a:ea typeface="ヒラギノ角ゴ Pro W3" charset="0"/>
                <a:cs typeface="Times New Roman"/>
              </a:rPr>
              <a:t>Ariane.Ramseier</a:t>
            </a:r>
            <a:r>
              <a:rPr lang="fr-FR" sz="7200" dirty="0" err="1">
                <a:latin typeface="Avenir Book" panose="02000503020000020003" pitchFamily="2" charset="0"/>
                <a:ea typeface="ヒラギノ角ゴ Pro W3" charset="0"/>
                <a:cs typeface="Times New Roman"/>
                <a:hlinkClick r:id="rId4"/>
              </a:rPr>
              <a:t>@unil.c</a:t>
            </a:r>
            <a:r>
              <a:rPr lang="fr-FR" sz="7200" dirty="0" err="1">
                <a:latin typeface="Avenir Book" panose="02000503020000020003" pitchFamily="2" charset="0"/>
                <a:ea typeface="ヒラギノ角ゴ Pro W3" charset="0"/>
                <a:cs typeface="Times New Roman"/>
              </a:rPr>
              <a:t>h</a:t>
            </a:r>
            <a:r>
              <a:rPr lang="fr-FR" sz="7200" dirty="0">
                <a:latin typeface="Avenir Book" panose="02000503020000020003" pitchFamily="2" charset="0"/>
                <a:ea typeface="ヒラギノ角ゴ Pro W3" charset="0"/>
                <a:cs typeface="Times New Roman"/>
              </a:rPr>
              <a:t>)</a:t>
            </a:r>
          </a:p>
          <a:p>
            <a:pPr lvl="1"/>
            <a:r>
              <a:rPr lang="fr-FR" sz="8000" b="1" dirty="0">
                <a:latin typeface="Avenir Book" panose="02000503020000020003" pitchFamily="2" charset="0"/>
                <a:ea typeface="ヒラギノ角ゴ Pro W3" charset="0"/>
                <a:cs typeface="Times New Roman"/>
              </a:rPr>
              <a:t>Subsides de recherche </a:t>
            </a:r>
            <a:r>
              <a:rPr lang="fr-FR" sz="8000" dirty="0">
                <a:latin typeface="Avenir Book" panose="02000503020000020003" pitchFamily="2" charset="0"/>
                <a:ea typeface="ヒラギノ角ゴ Pro W3" charset="0"/>
                <a:cs typeface="Times New Roman"/>
              </a:rPr>
              <a:t>: </a:t>
            </a:r>
            <a:r>
              <a:rPr lang="fr-FR" sz="8000" dirty="0" err="1">
                <a:latin typeface="Avenir Book" panose="02000503020000020003" pitchFamily="2" charset="0"/>
                <a:ea typeface="ヒラギノ角ゴ Pro W3" charset="0"/>
                <a:cs typeface="Times New Roman"/>
              </a:rPr>
              <a:t>Ellina</a:t>
            </a:r>
            <a:r>
              <a:rPr lang="fr-FR" sz="8000" dirty="0">
                <a:latin typeface="Avenir Book" panose="02000503020000020003" pitchFamily="2" charset="0"/>
                <a:ea typeface="ヒラギノ角ゴ Pro W3" charset="0"/>
                <a:cs typeface="Times New Roman"/>
              </a:rPr>
              <a:t> </a:t>
            </a:r>
            <a:r>
              <a:rPr lang="fr-FR" sz="8000" dirty="0" err="1">
                <a:latin typeface="Avenir Book" panose="02000503020000020003" pitchFamily="2" charset="0"/>
                <a:ea typeface="ヒラギノ角ゴ Pro W3" charset="0"/>
                <a:cs typeface="Times New Roman"/>
              </a:rPr>
              <a:t>Mourtazina</a:t>
            </a:r>
            <a:r>
              <a:rPr lang="fr-FR" sz="6000" dirty="0">
                <a:latin typeface="Avenir Book" panose="02000503020000020003" pitchFamily="2" charset="0"/>
                <a:ea typeface="ヒラギノ角ゴ Pro W3" charset="0"/>
                <a:cs typeface="Times New Roman"/>
              </a:rPr>
              <a:t>, </a:t>
            </a:r>
            <a:r>
              <a:rPr lang="fr-FR" sz="7200" dirty="0">
                <a:latin typeface="Avenir Book" panose="02000503020000020003" pitchFamily="2" charset="0"/>
                <a:ea typeface="ヒラギノ角ゴ Pro W3" charset="0"/>
                <a:cs typeface="Times New Roman"/>
              </a:rPr>
              <a:t>(</a:t>
            </a:r>
            <a:r>
              <a:rPr lang="fr-FR" sz="7200" dirty="0">
                <a:latin typeface="Avenir Book" panose="02000503020000020003" pitchFamily="2" charset="0"/>
                <a:ea typeface="ヒラギノ角ゴ Pro W3" charset="0"/>
                <a:cs typeface="Times New Roman"/>
                <a:hlinkClick r:id="rId5"/>
              </a:rPr>
              <a:t>Ellina.Mourtazina@unil.ch</a:t>
            </a:r>
            <a:r>
              <a:rPr lang="fr-FR" sz="7200" dirty="0">
                <a:latin typeface="Avenir Book" panose="02000503020000020003" pitchFamily="2" charset="0"/>
                <a:ea typeface="ヒラギノ角ゴ Pro W3" charset="0"/>
                <a:cs typeface="Times New Roman"/>
              </a:rPr>
              <a:t>)</a:t>
            </a:r>
          </a:p>
          <a:p>
            <a:pPr marL="457200" lvl="1" indent="0">
              <a:buNone/>
            </a:pPr>
            <a:endParaRPr lang="fr-FR" sz="7200" dirty="0">
              <a:latin typeface="Avenir Book" panose="02000503020000020003" pitchFamily="2" charset="0"/>
              <a:ea typeface="ヒラギノ角ゴ Pro W3" charset="0"/>
              <a:cs typeface="Times New Roman"/>
            </a:endParaRPr>
          </a:p>
          <a:p>
            <a:pPr algn="just"/>
            <a:r>
              <a:rPr lang="fr-FR" sz="8000" b="1" dirty="0" err="1">
                <a:solidFill>
                  <a:srgbClr val="4A7EBB"/>
                </a:solidFill>
                <a:latin typeface="Avenir Book" panose="02000503020000020003" pitchFamily="2" charset="0"/>
                <a:ea typeface="ヒラギノ角ゴ Pro W3" charset="0"/>
                <a:cs typeface="Times New Roman"/>
              </a:rPr>
              <a:t>Graduate</a:t>
            </a:r>
            <a:r>
              <a:rPr lang="fr-FR" sz="8000" b="1" dirty="0">
                <a:solidFill>
                  <a:srgbClr val="4A7EBB"/>
                </a:solidFill>
                <a:latin typeface="Avenir Book" panose="02000503020000020003" pitchFamily="2" charset="0"/>
                <a:ea typeface="ヒラギノ角ゴ Pro W3" charset="0"/>
                <a:cs typeface="Times New Roman"/>
              </a:rPr>
              <a:t> campus et charte du doctorat :</a:t>
            </a:r>
          </a:p>
          <a:p>
            <a:pPr marL="0" indent="0" algn="just">
              <a:buNone/>
              <a:tabLst>
                <a:tab pos="354013" algn="l"/>
              </a:tabLst>
            </a:pPr>
            <a:r>
              <a:rPr lang="fr-FR" sz="8000" dirty="0">
                <a:solidFill>
                  <a:schemeClr val="bg1"/>
                </a:solidFill>
                <a:latin typeface="Avenir Book" panose="02000503020000020003" pitchFamily="2" charset="0"/>
                <a:ea typeface="ヒラギノ角ゴ Pro W3" charset="0"/>
                <a:cs typeface="Times New Roman"/>
                <a:hlinkClick r:id="rId6">
                  <a:extLst>
                    <a:ext uri="{A12FA001-AC4F-418D-AE19-62706E023703}">
                      <ahyp:hlinkClr xmlns:ahyp="http://schemas.microsoft.com/office/drawing/2018/hyperlinkcolor" val="tx"/>
                    </a:ext>
                  </a:extLst>
                </a:hlinkClick>
              </a:rPr>
              <a:t>	</a:t>
            </a:r>
            <a:r>
              <a:rPr lang="fr-FR" sz="8000" dirty="0">
                <a:latin typeface="Avenir Book" panose="02000503020000020003" pitchFamily="2" charset="0"/>
                <a:ea typeface="ヒラギノ角ゴ Pro W3" charset="0"/>
                <a:cs typeface="Times New Roman"/>
                <a:hlinkClick r:id="rId6">
                  <a:extLst>
                    <a:ext uri="{A12FA001-AC4F-418D-AE19-62706E023703}">
                      <ahyp:hlinkClr xmlns:ahyp="http://schemas.microsoft.com/office/drawing/2018/hyperlinkcolor" val="tx"/>
                    </a:ext>
                  </a:extLst>
                </a:hlinkClick>
              </a:rPr>
              <a:t>https://www.graduatecampus.ch/accueil/</a:t>
            </a:r>
            <a:r>
              <a:rPr lang="fr-FR" sz="8000" dirty="0">
                <a:latin typeface="Avenir Book" panose="02000503020000020003" pitchFamily="2" charset="0"/>
                <a:ea typeface="ヒラギノ角ゴ Pro W3" charset="0"/>
                <a:cs typeface="Times New Roman"/>
              </a:rPr>
              <a:t> </a:t>
            </a:r>
            <a:endParaRPr lang="fr-FR" sz="8000" b="1" dirty="0">
              <a:solidFill>
                <a:srgbClr val="4A7EBB"/>
              </a:solidFill>
              <a:latin typeface="Avenir Book" panose="02000503020000020003" pitchFamily="2" charset="0"/>
              <a:ea typeface="ヒラギノ角ゴ Pro W3" charset="0"/>
              <a:cs typeface="Times New Roman"/>
            </a:endParaRPr>
          </a:p>
          <a:p>
            <a:pPr marL="342900" lvl="1" indent="-342900" algn="just">
              <a:buNone/>
            </a:pPr>
            <a:r>
              <a:rPr lang="fr-FR" sz="7200" dirty="0">
                <a:solidFill>
                  <a:schemeClr val="bg1"/>
                </a:solidFill>
                <a:latin typeface="Avenir Book" panose="02000503020000020003" pitchFamily="2" charset="0"/>
                <a:ea typeface="ヒラギノ角ゴ Pro W3" charset="0"/>
                <a:cs typeface="Times New Roman"/>
                <a:hlinkClick r:id="rId7">
                  <a:extLst>
                    <a:ext uri="{A12FA001-AC4F-418D-AE19-62706E023703}">
                      <ahyp:hlinkClr xmlns:ahyp="http://schemas.microsoft.com/office/drawing/2018/hyperlinkcolor" val="tx"/>
                    </a:ext>
                  </a:extLst>
                </a:hlinkClick>
              </a:rPr>
              <a:t>	</a:t>
            </a:r>
            <a:r>
              <a:rPr lang="fr-FR" sz="7200" dirty="0">
                <a:latin typeface="Avenir Book" panose="02000503020000020003" pitchFamily="2" charset="0"/>
                <a:ea typeface="ヒラギノ角ゴ Pro W3" charset="0"/>
                <a:cs typeface="Times New Roman"/>
                <a:hlinkClick r:id="rId7">
                  <a:extLst>
                    <a:ext uri="{A12FA001-AC4F-418D-AE19-62706E023703}">
                      <ahyp:hlinkClr xmlns:ahyp="http://schemas.microsoft.com/office/drawing/2018/hyperlinkcolor" val="tx"/>
                    </a:ext>
                  </a:extLst>
                </a:hlinkClick>
              </a:rPr>
              <a:t>https://www.unil.ch/graduatecampus/fr/home/menuinst/doctorantes/avant-le-doctorat/charte-du-doctorat.html</a:t>
            </a:r>
            <a:r>
              <a:rPr lang="fr-FR" sz="7200" dirty="0">
                <a:latin typeface="Avenir Book" panose="02000503020000020003" pitchFamily="2" charset="0"/>
                <a:ea typeface="ヒラギノ角ゴ Pro W3" charset="0"/>
                <a:cs typeface="Times New Roman"/>
              </a:rPr>
              <a:t> </a:t>
            </a:r>
          </a:p>
          <a:p>
            <a:pPr marL="342900" lvl="1" indent="-342900">
              <a:buNone/>
            </a:pPr>
            <a:endParaRPr lang="fr-FR" sz="7200" dirty="0">
              <a:latin typeface="Avenir Book" panose="02000503020000020003" pitchFamily="2" charset="0"/>
              <a:ea typeface="ヒラギノ角ゴ Pro W3" charset="0"/>
              <a:cs typeface="Times New Roman"/>
            </a:endParaRPr>
          </a:p>
          <a:p>
            <a:pPr marL="342900" lvl="1" indent="-342900">
              <a:buNone/>
            </a:pPr>
            <a:endParaRPr lang="fr-FR" sz="6000" dirty="0">
              <a:latin typeface="Avenir Book" panose="02000503020000020003" pitchFamily="2" charset="0"/>
              <a:ea typeface="ヒラギノ角ゴ Pro W3" charset="0"/>
              <a:cs typeface="Times New Roman"/>
            </a:endParaRPr>
          </a:p>
          <a:p>
            <a:pPr marL="0" indent="0">
              <a:buNone/>
            </a:pPr>
            <a:endParaRPr lang="en-US" sz="2800" dirty="0">
              <a:latin typeface="Avenir Book" panose="02000503020000020003" pitchFamily="2" charset="0"/>
              <a:cs typeface="Times New Roman"/>
            </a:endParaRPr>
          </a:p>
        </p:txBody>
      </p:sp>
      <p:sp>
        <p:nvSpPr>
          <p:cNvPr id="3" name="Titre 2"/>
          <p:cNvSpPr>
            <a:spLocks noGrp="1"/>
          </p:cNvSpPr>
          <p:nvPr>
            <p:ph type="title"/>
          </p:nvPr>
        </p:nvSpPr>
        <p:spPr>
          <a:xfrm>
            <a:off x="457200" y="149025"/>
            <a:ext cx="8229600" cy="1143000"/>
          </a:xfrm>
        </p:spPr>
        <p:txBody>
          <a:bodyPr>
            <a:normAutofit fontScale="90000"/>
          </a:bodyPr>
          <a:lstStyle/>
          <a:p>
            <a:r>
              <a:rPr lang="en-US" dirty="0" err="1">
                <a:latin typeface="Avenir Book" panose="02000503020000020003" pitchFamily="2" charset="0"/>
              </a:rPr>
              <a:t>Doctorat</a:t>
            </a:r>
            <a:r>
              <a:rPr lang="en-US" dirty="0">
                <a:latin typeface="Avenir Book" panose="02000503020000020003" pitchFamily="2" charset="0"/>
              </a:rPr>
              <a:t> : bases </a:t>
            </a:r>
            <a:r>
              <a:rPr lang="en-US" dirty="0" err="1">
                <a:latin typeface="Avenir Book" panose="02000503020000020003" pitchFamily="2" charset="0"/>
              </a:rPr>
              <a:t>légales</a:t>
            </a:r>
            <a:r>
              <a:rPr lang="en-US" dirty="0">
                <a:latin typeface="Avenir Book" panose="02000503020000020003" pitchFamily="2" charset="0"/>
              </a:rPr>
              <a:t> </a:t>
            </a:r>
            <a:br>
              <a:rPr lang="en-US" dirty="0">
                <a:latin typeface="Avenir Book" panose="02000503020000020003" pitchFamily="2" charset="0"/>
              </a:rPr>
            </a:br>
            <a:r>
              <a:rPr lang="en-US" dirty="0">
                <a:latin typeface="Avenir Book" panose="02000503020000020003" pitchFamily="2" charset="0"/>
              </a:rPr>
              <a:t>et </a:t>
            </a:r>
            <a:r>
              <a:rPr lang="en-US" dirty="0" err="1">
                <a:latin typeface="Avenir Book" panose="02000503020000020003" pitchFamily="2" charset="0"/>
              </a:rPr>
              <a:t>personnes</a:t>
            </a:r>
            <a:r>
              <a:rPr lang="en-US" dirty="0">
                <a:latin typeface="Avenir Book" panose="02000503020000020003" pitchFamily="2" charset="0"/>
              </a:rPr>
              <a:t> de contact</a:t>
            </a:r>
          </a:p>
        </p:txBody>
      </p:sp>
      <p:sp>
        <p:nvSpPr>
          <p:cNvPr id="5" name="Espace réservé du numéro de diapositive 4"/>
          <p:cNvSpPr>
            <a:spLocks noGrp="1"/>
          </p:cNvSpPr>
          <p:nvPr>
            <p:ph type="sldNum" sz="quarter" idx="4"/>
          </p:nvPr>
        </p:nvSpPr>
        <p:spPr/>
        <p:txBody>
          <a:bodyPr/>
          <a:lstStyle/>
          <a:p>
            <a:pPr algn="r"/>
            <a:fld id="{879F8CDA-3D76-8147-A783-F8EF6F842A04}" type="slidenum">
              <a:rPr lang="fr-FR" smtClean="0">
                <a:latin typeface="Arial"/>
              </a:rPr>
              <a:pPr algn="r"/>
              <a:t>15</a:t>
            </a:fld>
            <a:r>
              <a:rPr lang="fr-FR">
                <a:latin typeface="Arial"/>
              </a:rPr>
              <a:t> </a:t>
            </a:r>
            <a:endParaRPr lang="fr-FR" dirty="0">
              <a:latin typeface="Arial"/>
            </a:endParaRPr>
          </a:p>
        </p:txBody>
      </p:sp>
    </p:spTree>
    <p:extLst>
      <p:ext uri="{BB962C8B-B14F-4D97-AF65-F5344CB8AC3E}">
        <p14:creationId xmlns:p14="http://schemas.microsoft.com/office/powerpoint/2010/main" val="275092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noFill/>
        </p:spPr>
        <p:txBody>
          <a:bodyPr>
            <a:normAutofit/>
          </a:bodyPr>
          <a:lstStyle/>
          <a:p>
            <a:r>
              <a:rPr lang="fr-FR" dirty="0">
                <a:latin typeface="Avenir Book" panose="02000503020000020003" pitchFamily="2" charset="0"/>
                <a:ea typeface="ヒラギノ角ゴ Pro W3" charset="0"/>
              </a:rPr>
              <a:t>Respect de la voie hiérarchique</a:t>
            </a:r>
          </a:p>
        </p:txBody>
      </p:sp>
      <p:graphicFrame>
        <p:nvGraphicFramePr>
          <p:cNvPr id="4" name="Diagramme 3">
            <a:extLst>
              <a:ext uri="{FF2B5EF4-FFF2-40B4-BE49-F238E27FC236}">
                <a16:creationId xmlns:a16="http://schemas.microsoft.com/office/drawing/2014/main" id="{E8EE51CB-49FF-E34F-AE18-049F3C7432BB}"/>
              </a:ext>
            </a:extLst>
          </p:cNvPr>
          <p:cNvGraphicFramePr/>
          <p:nvPr>
            <p:extLst>
              <p:ext uri="{D42A27DB-BD31-4B8C-83A1-F6EECF244321}">
                <p14:modId xmlns:p14="http://schemas.microsoft.com/office/powerpoint/2010/main" val="592305741"/>
              </p:ext>
            </p:extLst>
          </p:nvPr>
        </p:nvGraphicFramePr>
        <p:xfrm>
          <a:off x="479425" y="2355574"/>
          <a:ext cx="8356462" cy="2932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4"/>
          </p:nvPr>
        </p:nvSpPr>
        <p:spPr/>
        <p:txBody>
          <a:bodyPr/>
          <a:lstStyle/>
          <a:p>
            <a:pPr algn="r"/>
            <a:fld id="{879F8CDA-3D76-8147-A783-F8EF6F842A04}" type="slidenum">
              <a:rPr lang="fr-FR" smtClean="0">
                <a:latin typeface="Arial"/>
              </a:rPr>
              <a:pPr algn="r"/>
              <a:t>16</a:t>
            </a:fld>
            <a:r>
              <a:rPr lang="fr-FR">
                <a:latin typeface="Arial"/>
              </a:rPr>
              <a:t> </a:t>
            </a:r>
            <a:endParaRPr lang="fr-FR" dirty="0">
              <a:latin typeface="Arial"/>
            </a:endParaRPr>
          </a:p>
        </p:txBody>
      </p:sp>
      <p:sp>
        <p:nvSpPr>
          <p:cNvPr id="5" name="ZoneTexte 4">
            <a:extLst>
              <a:ext uri="{FF2B5EF4-FFF2-40B4-BE49-F238E27FC236}">
                <a16:creationId xmlns:a16="http://schemas.microsoft.com/office/drawing/2014/main" id="{27C4C2D7-532E-2E4E-A828-097B259A73DA}"/>
              </a:ext>
            </a:extLst>
          </p:cNvPr>
          <p:cNvSpPr txBox="1"/>
          <p:nvPr/>
        </p:nvSpPr>
        <p:spPr>
          <a:xfrm>
            <a:off x="457200" y="1417638"/>
            <a:ext cx="8229600" cy="830997"/>
          </a:xfrm>
          <a:prstGeom prst="rect">
            <a:avLst/>
          </a:prstGeom>
          <a:noFill/>
        </p:spPr>
        <p:txBody>
          <a:bodyPr wrap="square" rtlCol="0">
            <a:spAutoFit/>
          </a:bodyPr>
          <a:lstStyle/>
          <a:p>
            <a:pPr algn="ctr"/>
            <a:r>
              <a:rPr lang="fr-CH" sz="2400" dirty="0">
                <a:latin typeface="Avenir Book" panose="02000503020000020003" pitchFamily="2" charset="0"/>
              </a:rPr>
              <a:t>Requêtes, documents et dossiers à faire suivre </a:t>
            </a:r>
          </a:p>
          <a:p>
            <a:pPr algn="ctr"/>
            <a:r>
              <a:rPr lang="fr-CH" sz="2400" dirty="0">
                <a:latin typeface="Avenir Book" panose="02000503020000020003" pitchFamily="2" charset="0"/>
              </a:rPr>
              <a:t>par voie hiérarchique (via le secrétariat de l’IP)</a:t>
            </a:r>
          </a:p>
        </p:txBody>
      </p:sp>
    </p:spTree>
    <p:extLst>
      <p:ext uri="{BB962C8B-B14F-4D97-AF65-F5344CB8AC3E}">
        <p14:creationId xmlns:p14="http://schemas.microsoft.com/office/powerpoint/2010/main" val="97126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457200" y="137243"/>
            <a:ext cx="8229600" cy="620868"/>
          </a:xfrm>
        </p:spPr>
        <p:txBody>
          <a:bodyPr>
            <a:noAutofit/>
          </a:bodyPr>
          <a:lstStyle/>
          <a:p>
            <a:br>
              <a:rPr lang="fr-FR" dirty="0">
                <a:solidFill>
                  <a:srgbClr val="4A7EBB"/>
                </a:solidFill>
                <a:latin typeface="Avenir Book" panose="02000503020000020003" pitchFamily="2" charset="0"/>
                <a:ea typeface="ヒラギノ角ゴ Pro W3" charset="0"/>
              </a:rPr>
            </a:br>
            <a:r>
              <a:rPr lang="fr-FR" dirty="0">
                <a:solidFill>
                  <a:srgbClr val="4A7EBB"/>
                </a:solidFill>
                <a:latin typeface="Avenir Book" panose="02000503020000020003" pitchFamily="2" charset="0"/>
                <a:ea typeface="ヒラギノ角ゴ Pro W3" charset="0"/>
              </a:rPr>
              <a:t>Ressources financières IP</a:t>
            </a:r>
            <a:br>
              <a:rPr lang="fr-FR" dirty="0">
                <a:solidFill>
                  <a:srgbClr val="4A7EBB"/>
                </a:solidFill>
                <a:latin typeface="Avenir Book" panose="02000503020000020003" pitchFamily="2" charset="0"/>
                <a:ea typeface="ヒラギノ角ゴ Pro W3" charset="0"/>
              </a:rPr>
            </a:br>
            <a:endParaRPr lang="fr-FR" dirty="0">
              <a:solidFill>
                <a:schemeClr val="tx1"/>
              </a:solidFill>
              <a:latin typeface="Avenir Book" panose="02000503020000020003" pitchFamily="2" charset="0"/>
              <a:ea typeface="ヒラギノ角ゴ Pro W3" charset="0"/>
            </a:endParaRPr>
          </a:p>
        </p:txBody>
      </p:sp>
      <p:sp>
        <p:nvSpPr>
          <p:cNvPr id="54276" name="Rectangle 4"/>
          <p:cNvSpPr>
            <a:spLocks noChangeArrowheads="1"/>
          </p:cNvSpPr>
          <p:nvPr/>
        </p:nvSpPr>
        <p:spPr bwMode="auto">
          <a:xfrm>
            <a:off x="2286000" y="-817563"/>
            <a:ext cx="4572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spcAft>
                <a:spcPts val="1200"/>
              </a:spcAft>
            </a:pPr>
            <a:r>
              <a:rPr lang="fr-FR" sz="1800">
                <a:solidFill>
                  <a:srgbClr val="FF0000"/>
                </a:solidFill>
              </a:rPr>
              <a:t> </a:t>
            </a:r>
            <a:r>
              <a:rPr lang="fr-FR" sz="1800"/>
              <a:t> </a:t>
            </a:r>
          </a:p>
        </p:txBody>
      </p:sp>
      <p:sp>
        <p:nvSpPr>
          <p:cNvPr id="2" name="Espace réservé du numéro de diapositive 1"/>
          <p:cNvSpPr>
            <a:spLocks noGrp="1"/>
          </p:cNvSpPr>
          <p:nvPr>
            <p:ph type="sldNum" sz="quarter" idx="4"/>
          </p:nvPr>
        </p:nvSpPr>
        <p:spPr>
          <a:xfrm>
            <a:off x="130524" y="5766817"/>
            <a:ext cx="8862390" cy="1041274"/>
          </a:xfrm>
          <a:solidFill>
            <a:schemeClr val="bg1"/>
          </a:solidFill>
        </p:spPr>
        <p:txBody>
          <a:bodyPr/>
          <a:lstStyle/>
          <a:p>
            <a:pPr algn="r"/>
            <a:fld id="{879F8CDA-3D76-8147-A783-F8EF6F842A04}" type="slidenum">
              <a:rPr lang="fr-FR" smtClean="0">
                <a:latin typeface="Arial"/>
              </a:rPr>
              <a:pPr algn="r"/>
              <a:t>17</a:t>
            </a:fld>
            <a:r>
              <a:rPr lang="fr-FR" dirty="0">
                <a:latin typeface="Arial"/>
              </a:rPr>
              <a:t> </a:t>
            </a:r>
          </a:p>
        </p:txBody>
      </p:sp>
      <p:sp>
        <p:nvSpPr>
          <p:cNvPr id="54274" name="Espace réservé du contenu 2"/>
          <p:cNvSpPr>
            <a:spLocks noGrp="1"/>
          </p:cNvSpPr>
          <p:nvPr>
            <p:ph idx="1"/>
          </p:nvPr>
        </p:nvSpPr>
        <p:spPr>
          <a:xfrm>
            <a:off x="130523" y="860312"/>
            <a:ext cx="8862391" cy="4702102"/>
          </a:xfrm>
          <a:noFill/>
        </p:spPr>
        <p:txBody>
          <a:bodyPr>
            <a:noAutofit/>
          </a:bodyPr>
          <a:lstStyle/>
          <a:p>
            <a:pPr marL="0" indent="0" algn="just">
              <a:spcBef>
                <a:spcPts val="0"/>
              </a:spcBef>
              <a:buNone/>
            </a:pPr>
            <a:r>
              <a:rPr lang="fr-FR" altLang="ja-JP" sz="1600" b="1" dirty="0">
                <a:solidFill>
                  <a:srgbClr val="4A7EBB"/>
                </a:solidFill>
                <a:latin typeface="Avenir Book" panose="02000503020000020003" pitchFamily="2" charset="0"/>
                <a:ea typeface="ヒラギノ角ゴ Pro W3" charset="0"/>
                <a:cs typeface="Times New Roman"/>
              </a:rPr>
              <a:t>Budget de fonctionnement annuel IP</a:t>
            </a:r>
          </a:p>
          <a:p>
            <a:pPr marL="0" indent="0" algn="just">
              <a:spcBef>
                <a:spcPts val="0"/>
              </a:spcBef>
              <a:buNone/>
            </a:pPr>
            <a:r>
              <a:rPr lang="fr-CH" sz="1600" b="1" dirty="0">
                <a:latin typeface="Avenir Book" panose="02000503020000020003" pitchFamily="2" charset="0"/>
              </a:rPr>
              <a:t>Le budget de fonctionnement annuel de l’Institut est réparti </a:t>
            </a:r>
            <a:r>
              <a:rPr lang="fr-CH" sz="1600" dirty="0">
                <a:latin typeface="Avenir Book" panose="02000503020000020003" pitchFamily="2" charset="0"/>
              </a:rPr>
              <a:t>par </a:t>
            </a:r>
            <a:r>
              <a:rPr lang="fr-CH" sz="1600" dirty="0" err="1">
                <a:latin typeface="Avenir Book" panose="02000503020000020003" pitchFamily="2" charset="0"/>
              </a:rPr>
              <a:t>collaborateur·trice</a:t>
            </a:r>
            <a:r>
              <a:rPr lang="fr-CH" sz="1600" dirty="0">
                <a:latin typeface="Avenir Book" panose="02000503020000020003" pitchFamily="2" charset="0"/>
              </a:rPr>
              <a:t> et par nature de dépense, </a:t>
            </a:r>
            <a:r>
              <a:rPr lang="fr-CH" sz="1600" b="1" dirty="0">
                <a:latin typeface="Avenir Book" panose="02000503020000020003" pitchFamily="2" charset="0"/>
              </a:rPr>
              <a:t>en début d’année civile</a:t>
            </a:r>
            <a:r>
              <a:rPr lang="fr-CH" sz="1600" dirty="0">
                <a:latin typeface="Avenir Book" panose="02000503020000020003" pitchFamily="2" charset="0"/>
              </a:rPr>
              <a:t>. </a:t>
            </a:r>
            <a:r>
              <a:rPr lang="fr-CH" sz="1600" b="1" dirty="0">
                <a:latin typeface="Avenir Book" panose="02000503020000020003" pitchFamily="2" charset="0"/>
              </a:rPr>
              <a:t>Demandes de financements ultérieures, </a:t>
            </a:r>
            <a:r>
              <a:rPr lang="fr-CH" sz="1600" dirty="0">
                <a:latin typeface="Avenir Book" panose="02000503020000020003" pitchFamily="2" charset="0"/>
              </a:rPr>
              <a:t>motivées et chiffrées, à soumettre par voie hiérarchique à </a:t>
            </a:r>
            <a:r>
              <a:rPr lang="fr-FR" altLang="ja-JP" sz="1600" b="1" dirty="0" err="1">
                <a:solidFill>
                  <a:srgbClr val="4A7EBB"/>
                </a:solidFill>
                <a:latin typeface="Avenir Book" panose="02000503020000020003" pitchFamily="2" charset="0"/>
                <a:ea typeface="ヒラギノ角ゴ Pro W3" charset="0"/>
                <a:cs typeface="Times New Roman"/>
              </a:rPr>
              <a:t>Direction.ip@unil.ch</a:t>
            </a:r>
            <a:r>
              <a:rPr lang="fr-FR" altLang="ja-JP" sz="1600" b="1" dirty="0">
                <a:solidFill>
                  <a:srgbClr val="4A7EBB"/>
                </a:solidFill>
                <a:latin typeface="Avenir Book" panose="02000503020000020003" pitchFamily="2" charset="0"/>
                <a:ea typeface="ヒラギノ角ゴ Pro W3" charset="0"/>
                <a:cs typeface="Times New Roman"/>
              </a:rPr>
              <a:t> </a:t>
            </a:r>
          </a:p>
          <a:p>
            <a:pPr marL="0" indent="0">
              <a:spcAft>
                <a:spcPts val="1200"/>
              </a:spcAft>
              <a:buNone/>
            </a:pPr>
            <a:br>
              <a:rPr lang="fr-FR" altLang="ja-JP" sz="1600" b="1" dirty="0">
                <a:solidFill>
                  <a:srgbClr val="4A7EBB"/>
                </a:solidFill>
                <a:latin typeface="Avenir Book" panose="02000503020000020003" pitchFamily="2" charset="0"/>
                <a:ea typeface="ヒラギノ角ゴ Pro W3" charset="0"/>
                <a:cs typeface="Times New Roman"/>
              </a:rPr>
            </a:br>
            <a:r>
              <a:rPr lang="fr-FR" altLang="ja-JP" sz="1600" b="1" dirty="0">
                <a:solidFill>
                  <a:srgbClr val="4A7EBB"/>
                </a:solidFill>
                <a:latin typeface="Avenir Book" panose="02000503020000020003" pitchFamily="2" charset="0"/>
                <a:ea typeface="ヒラギノ角ゴ Pro W3" charset="0"/>
                <a:cs typeface="Times New Roman"/>
              </a:rPr>
              <a:t>Dépenses de service</a:t>
            </a:r>
            <a:br>
              <a:rPr lang="fr-FR" altLang="ja-JP" sz="1600" b="1" dirty="0">
                <a:solidFill>
                  <a:srgbClr val="4A7EBB"/>
                </a:solidFill>
                <a:latin typeface="Avenir Book" panose="02000503020000020003" pitchFamily="2" charset="0"/>
                <a:ea typeface="ヒラギノ角ゴ Pro W3" charset="0"/>
                <a:cs typeface="Times New Roman"/>
              </a:rPr>
            </a:br>
            <a:r>
              <a:rPr lang="fr-FR" sz="1600" dirty="0">
                <a:latin typeface="Avenir Book" panose="02000503020000020003" pitchFamily="2" charset="0"/>
              </a:rPr>
              <a:t>Les dépenses de service sont régies par les </a:t>
            </a:r>
            <a:r>
              <a:rPr lang="fr-FR" sz="1600" b="1" dirty="0">
                <a:latin typeface="Avenir Book" panose="02000503020000020003" pitchFamily="2" charset="0"/>
              </a:rPr>
              <a:t>directives de la Direction UNIL 1.26 « Dépenses de service », 0.8 « Organisation des voyages professionnels » et </a:t>
            </a:r>
            <a:r>
              <a:rPr lang="fr-FR" sz="1600" dirty="0">
                <a:latin typeface="Avenir Book" panose="02000503020000020003" pitchFamily="2" charset="0"/>
              </a:rPr>
              <a:t>par les </a:t>
            </a:r>
            <a:r>
              <a:rPr lang="fr-FR" sz="1600" b="1" dirty="0">
                <a:latin typeface="Avenir Book" panose="02000503020000020003" pitchFamily="2" charset="0"/>
              </a:rPr>
              <a:t>directives particulières de l’Institut de Psychologie, </a:t>
            </a:r>
            <a:r>
              <a:rPr lang="fr-FR" sz="1600" dirty="0">
                <a:latin typeface="Avenir Book" panose="02000503020000020003" pitchFamily="2" charset="0"/>
              </a:rPr>
              <a:t>qu’elles soient financées par le budget étatique de l’IP ou par des fonds tiers.</a:t>
            </a:r>
          </a:p>
          <a:p>
            <a:pPr marL="0" indent="0">
              <a:spcAft>
                <a:spcPts val="1200"/>
              </a:spcAft>
              <a:buNone/>
            </a:pPr>
            <a:r>
              <a:rPr lang="fr-FR" altLang="ja-JP" sz="1600" b="1" dirty="0">
                <a:solidFill>
                  <a:srgbClr val="4A7EBB"/>
                </a:solidFill>
                <a:latin typeface="Avenir Book" panose="02000503020000020003" pitchFamily="2" charset="0"/>
                <a:ea typeface="ヒラギノ角ゴ Pro W3" charset="0"/>
                <a:cs typeface="Times New Roman"/>
              </a:rPr>
              <a:t>Remboursement de frais</a:t>
            </a:r>
            <a:br>
              <a:rPr lang="fr-FR" altLang="ja-JP" sz="1600" b="1" dirty="0">
                <a:solidFill>
                  <a:srgbClr val="4A7EBB"/>
                </a:solidFill>
                <a:latin typeface="Avenir Book" panose="02000503020000020003" pitchFamily="2" charset="0"/>
                <a:ea typeface="ヒラギノ角ゴ Pro W3" charset="0"/>
                <a:cs typeface="Times New Roman"/>
              </a:rPr>
            </a:br>
            <a:r>
              <a:rPr lang="fr-FR" sz="1600" dirty="0">
                <a:latin typeface="Avenir Book" panose="02000503020000020003" pitchFamily="2" charset="0"/>
              </a:rPr>
              <a:t>Les </a:t>
            </a:r>
            <a:r>
              <a:rPr lang="fr-FR" sz="1600" dirty="0" err="1">
                <a:latin typeface="Avenir Book" panose="02000503020000020003" pitchFamily="2" charset="0"/>
              </a:rPr>
              <a:t>collaborateurs·trices</a:t>
            </a:r>
            <a:r>
              <a:rPr lang="fr-FR" sz="1600" dirty="0">
                <a:latin typeface="Avenir Book" panose="02000503020000020003" pitchFamily="2" charset="0"/>
              </a:rPr>
              <a:t> peuvent se faire rembourser les dépenses professionnelles encourues dans le respect des directives, </a:t>
            </a:r>
            <a:r>
              <a:rPr lang="fr-FR" sz="1600" b="1" dirty="0">
                <a:latin typeface="Avenir Book" panose="02000503020000020003" pitchFamily="2" charset="0"/>
              </a:rPr>
              <a:t>sous réserve de l’accord préalable du gestionnaire du fonds </a:t>
            </a:r>
            <a:r>
              <a:rPr lang="fr-FR" sz="1600" dirty="0">
                <a:latin typeface="Avenir Book" panose="02000503020000020003" pitchFamily="2" charset="0"/>
              </a:rPr>
              <a:t>qui les finance </a:t>
            </a:r>
            <a:r>
              <a:rPr lang="fr-FR" sz="1600" b="1" dirty="0">
                <a:latin typeface="Avenir Book" panose="02000503020000020003" pitchFamily="2" charset="0"/>
              </a:rPr>
              <a:t>et celui de la Direction d’Institut</a:t>
            </a:r>
            <a:r>
              <a:rPr lang="fr-FR" sz="1600" dirty="0">
                <a:latin typeface="Avenir Book" panose="02000503020000020003" pitchFamily="2" charset="0"/>
              </a:rPr>
              <a:t>, responsable de l’unité budgétaire.</a:t>
            </a:r>
          </a:p>
          <a:p>
            <a:pPr marL="0" indent="0" algn="just">
              <a:spcAft>
                <a:spcPts val="1200"/>
              </a:spcAft>
              <a:buNone/>
            </a:pPr>
            <a:r>
              <a:rPr lang="fr-FR" sz="1600" dirty="0">
                <a:latin typeface="Avenir Book" panose="02000503020000020003" pitchFamily="2" charset="0"/>
              </a:rPr>
              <a:t>La </a:t>
            </a:r>
            <a:r>
              <a:rPr lang="fr-FR" sz="1600" b="1" dirty="0">
                <a:latin typeface="Avenir Book" panose="02000503020000020003" pitchFamily="2" charset="0"/>
              </a:rPr>
              <a:t>note de frais</a:t>
            </a:r>
            <a:r>
              <a:rPr lang="fr-FR" sz="1600" dirty="0">
                <a:latin typeface="Avenir Book" panose="02000503020000020003" pitchFamily="2" charset="0"/>
              </a:rPr>
              <a:t>, signée par le bénéficiaire et son supérieur hiérarchique, est </a:t>
            </a:r>
            <a:r>
              <a:rPr lang="fr-FR" sz="1600" b="1" dirty="0">
                <a:latin typeface="Avenir Book" panose="02000503020000020003" pitchFamily="2" charset="0"/>
              </a:rPr>
              <a:t>à remettre au Secrétariat IP (GEO-4506)</a:t>
            </a:r>
            <a:r>
              <a:rPr lang="fr-FR" sz="1600" dirty="0">
                <a:latin typeface="Avenir Book" panose="02000503020000020003" pitchFamily="2" charset="0"/>
              </a:rPr>
              <a:t> dûment complétée par ordinateur, munie des </a:t>
            </a:r>
            <a:r>
              <a:rPr lang="fr-FR" sz="1600" u="sng" dirty="0">
                <a:latin typeface="Avenir Book" panose="02000503020000020003" pitchFamily="2" charset="0"/>
              </a:rPr>
              <a:t>signatures manuscrites et originales</a:t>
            </a:r>
            <a:r>
              <a:rPr lang="fr-FR" sz="1600" dirty="0">
                <a:latin typeface="Avenir Book" panose="02000503020000020003" pitchFamily="2" charset="0"/>
              </a:rPr>
              <a:t> et des pièces justificatives originales et des copies de relevés bancaires/postaux comme preuves de paiements. </a:t>
            </a:r>
          </a:p>
          <a:p>
            <a:pPr marL="0" lvl="0" indent="0">
              <a:spcAft>
                <a:spcPts val="1200"/>
              </a:spcAft>
              <a:buClr>
                <a:srgbClr val="0076AF"/>
              </a:buClr>
              <a:buNone/>
            </a:pPr>
            <a:r>
              <a:rPr lang="fr-FR" sz="1600" b="1" dirty="0">
                <a:latin typeface="Avenir Book" panose="02000503020000020003" pitchFamily="2" charset="0"/>
              </a:rPr>
              <a:t>Renseignements: </a:t>
            </a:r>
            <a:r>
              <a:rPr lang="fr-FR" altLang="ja-JP" sz="1600" b="1" dirty="0">
                <a:solidFill>
                  <a:srgbClr val="4A7EBB"/>
                </a:solidFill>
                <a:latin typeface="Avenir Book" panose="02000503020000020003" pitchFamily="2" charset="0"/>
                <a:ea typeface="ヒラギノ角ゴ Pro W3" charset="0"/>
                <a:cs typeface="Times New Roman"/>
                <a:hlinkClick r:id="rId3"/>
              </a:rPr>
              <a:t>Luisa.MeglioVallat@unil.ch</a:t>
            </a:r>
            <a:br>
              <a:rPr lang="fr-FR" altLang="ja-JP" sz="1600" b="1" dirty="0">
                <a:solidFill>
                  <a:srgbClr val="4A7EBB"/>
                </a:solidFill>
                <a:latin typeface="Avenir Book" panose="02000503020000020003" pitchFamily="2" charset="0"/>
                <a:ea typeface="ヒラギノ角ゴ Pro W3" charset="0"/>
                <a:cs typeface="Times New Roman"/>
              </a:rPr>
            </a:br>
            <a:r>
              <a:rPr lang="fr-FR" altLang="ja-JP" sz="1600" b="1" dirty="0">
                <a:latin typeface="Avenir Book" panose="02000503020000020003" pitchFamily="2" charset="0"/>
                <a:ea typeface="ヒラギノ角ゴ Pro W3" charset="0"/>
                <a:cs typeface="Times New Roman"/>
              </a:rPr>
              <a:t>Directives et formulaires: </a:t>
            </a:r>
            <a:r>
              <a:rPr lang="fr-FR" altLang="ja-JP" sz="1600" b="1" dirty="0">
                <a:solidFill>
                  <a:srgbClr val="4A7EBB"/>
                </a:solidFill>
                <a:latin typeface="Avenir Book" panose="02000503020000020003" pitchFamily="2" charset="0"/>
                <a:ea typeface="ヒラギノ角ゴ Pro W3" charset="0"/>
                <a:cs typeface="Times New Roman"/>
                <a:hlinkClick r:id="rId4"/>
              </a:rPr>
              <a:t>https://www.unil.ch/ip/home/menuinst/linstitut/organisation.html</a:t>
            </a:r>
            <a:r>
              <a:rPr lang="fr-FR" altLang="ja-JP" sz="1600" b="1" dirty="0">
                <a:solidFill>
                  <a:srgbClr val="4A7EBB"/>
                </a:solidFill>
                <a:latin typeface="Avenir Book" panose="02000503020000020003" pitchFamily="2" charset="0"/>
                <a:ea typeface="ヒラギノ角ゴ Pro W3" charset="0"/>
                <a:cs typeface="Times New Roman"/>
              </a:rPr>
              <a:t> </a:t>
            </a:r>
          </a:p>
          <a:p>
            <a:pPr marL="0" indent="0">
              <a:spcBef>
                <a:spcPts val="0"/>
              </a:spcBef>
              <a:spcAft>
                <a:spcPts val="1200"/>
              </a:spcAft>
              <a:buNone/>
            </a:pPr>
            <a:br>
              <a:rPr lang="fr-FR" altLang="ja-JP" sz="2000" b="1" dirty="0">
                <a:solidFill>
                  <a:srgbClr val="4A7EBB"/>
                </a:solidFill>
                <a:latin typeface="Avenir Book" panose="02000503020000020003" pitchFamily="2" charset="0"/>
                <a:ea typeface="ヒラギノ角ゴ Pro W3" charset="0"/>
                <a:cs typeface="Times New Roman"/>
              </a:rPr>
            </a:br>
            <a:endParaRPr lang="fr-FR" altLang="ja-JP" sz="2000" b="1" dirty="0">
              <a:solidFill>
                <a:srgbClr val="4A7EBB"/>
              </a:solidFill>
              <a:latin typeface="Avenir Book" panose="02000503020000020003" pitchFamily="2" charset="0"/>
              <a:ea typeface="ヒラギノ角ゴ Pro W3" charset="0"/>
              <a:cs typeface="Times New Roman"/>
            </a:endParaRPr>
          </a:p>
          <a:p>
            <a:pPr algn="just">
              <a:spcAft>
                <a:spcPts val="1200"/>
              </a:spcAft>
            </a:pPr>
            <a:endParaRPr lang="fr-FR" sz="2000" dirty="0">
              <a:solidFill>
                <a:srgbClr val="5252BF"/>
              </a:solidFill>
              <a:latin typeface="Avenir Book" panose="02000503020000020003" pitchFamily="2" charset="0"/>
              <a:ea typeface="ヒラギノ角ゴ Pro W3" charset="0"/>
              <a:cs typeface="Times New Roman"/>
            </a:endParaRPr>
          </a:p>
        </p:txBody>
      </p:sp>
    </p:spTree>
    <p:extLst>
      <p:ext uri="{BB962C8B-B14F-4D97-AF65-F5344CB8AC3E}">
        <p14:creationId xmlns:p14="http://schemas.microsoft.com/office/powerpoint/2010/main" val="237795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xfrm>
            <a:off x="457200" y="120952"/>
            <a:ext cx="8229600" cy="961718"/>
          </a:xfrm>
        </p:spPr>
        <p:txBody>
          <a:bodyPr>
            <a:normAutofit/>
          </a:bodyPr>
          <a:lstStyle/>
          <a:p>
            <a:r>
              <a:rPr lang="fr-FR" dirty="0">
                <a:solidFill>
                  <a:srgbClr val="4A7EBB"/>
                </a:solidFill>
                <a:latin typeface="Avenir Book" panose="02000503020000020003" pitchFamily="2" charset="0"/>
                <a:ea typeface="ヒラギノ角ゴ Pro W3" charset="0"/>
              </a:rPr>
              <a:t>Soutien à la recherche IP</a:t>
            </a:r>
            <a:endParaRPr lang="fr-FR" u="sng" dirty="0">
              <a:solidFill>
                <a:srgbClr val="4A7EBB"/>
              </a:solidFill>
              <a:latin typeface="Avenir Book" panose="02000503020000020003" pitchFamily="2" charset="0"/>
              <a:ea typeface="ヒラギノ角ゴ Pro W3" charset="0"/>
            </a:endParaRPr>
          </a:p>
        </p:txBody>
      </p:sp>
      <p:sp>
        <p:nvSpPr>
          <p:cNvPr id="2" name="Espace réservé du numéro de diapositive 1"/>
          <p:cNvSpPr>
            <a:spLocks noGrp="1"/>
          </p:cNvSpPr>
          <p:nvPr>
            <p:ph type="sldNum" sz="quarter" idx="4"/>
          </p:nvPr>
        </p:nvSpPr>
        <p:spPr>
          <a:xfrm>
            <a:off x="0" y="5775331"/>
            <a:ext cx="8900160" cy="1032760"/>
          </a:xfrm>
          <a:solidFill>
            <a:schemeClr val="bg1"/>
          </a:solidFill>
        </p:spPr>
        <p:txBody>
          <a:bodyPr/>
          <a:lstStyle/>
          <a:p>
            <a:pPr algn="r"/>
            <a:fld id="{879F8CDA-3D76-8147-A783-F8EF6F842A04}" type="slidenum">
              <a:rPr lang="fr-FR" smtClean="0">
                <a:latin typeface="Arial"/>
              </a:rPr>
              <a:pPr algn="r"/>
              <a:t>18</a:t>
            </a:fld>
            <a:r>
              <a:rPr lang="fr-FR" dirty="0">
                <a:latin typeface="Arial"/>
              </a:rPr>
              <a:t> </a:t>
            </a:r>
          </a:p>
        </p:txBody>
      </p:sp>
      <p:sp>
        <p:nvSpPr>
          <p:cNvPr id="55298" name="Espace réservé du contenu 2"/>
          <p:cNvSpPr>
            <a:spLocks noGrp="1"/>
          </p:cNvSpPr>
          <p:nvPr>
            <p:ph idx="1"/>
          </p:nvPr>
        </p:nvSpPr>
        <p:spPr>
          <a:xfrm>
            <a:off x="76200" y="937538"/>
            <a:ext cx="8991600" cy="5002474"/>
          </a:xfrm>
        </p:spPr>
        <p:txBody>
          <a:bodyPr>
            <a:noAutofit/>
          </a:bodyPr>
          <a:lstStyle/>
          <a:p>
            <a:pPr marL="0" indent="0">
              <a:spcBef>
                <a:spcPts val="0"/>
              </a:spcBef>
              <a:buNone/>
            </a:pPr>
            <a:r>
              <a:rPr lang="fr-FR" altLang="ja-JP" sz="1600" b="1" dirty="0">
                <a:solidFill>
                  <a:srgbClr val="4A7EBB"/>
                </a:solidFill>
                <a:latin typeface="Avenir Book" panose="02000503020000020003" pitchFamily="2" charset="0"/>
                <a:ea typeface="ヒラギノ角ゴ Pro W3" charset="0"/>
                <a:cs typeface="Times New Roman"/>
              </a:rPr>
              <a:t>Frais de protocoles de la CER-VD</a:t>
            </a:r>
          </a:p>
          <a:p>
            <a:pPr marL="0" indent="0">
              <a:spcBef>
                <a:spcPts val="0"/>
              </a:spcBef>
              <a:buNone/>
            </a:pPr>
            <a:r>
              <a:rPr lang="fr-FR" altLang="ja-JP" sz="1600" dirty="0">
                <a:latin typeface="Avenir Book" panose="02000503020000020003" pitchFamily="2" charset="0"/>
                <a:ea typeface="ヒラギノ角ゴ Pro W3" charset="0"/>
                <a:cs typeface="Times New Roman"/>
              </a:rPr>
              <a:t>L’IP prend en charge les frais de protocoles de la Commission cantonale d’Ethique de la Recherche sur l’être humain.</a:t>
            </a:r>
          </a:p>
          <a:p>
            <a:pPr marL="0" indent="0">
              <a:spcBef>
                <a:spcPts val="0"/>
              </a:spcBef>
              <a:buNone/>
            </a:pPr>
            <a:endParaRPr lang="fr-FR" altLang="ja-JP" sz="1600" dirty="0">
              <a:latin typeface="Avenir Book" panose="02000503020000020003" pitchFamily="2" charset="0"/>
              <a:ea typeface="ヒラギノ角ゴ Pro W3" charset="0"/>
              <a:cs typeface="Times New Roman"/>
            </a:endParaRPr>
          </a:p>
          <a:p>
            <a:pPr marL="0" indent="0">
              <a:spcBef>
                <a:spcPts val="0"/>
              </a:spcBef>
              <a:buNone/>
            </a:pPr>
            <a:r>
              <a:rPr lang="fr-FR" altLang="ja-JP" sz="1600" b="1" dirty="0">
                <a:solidFill>
                  <a:srgbClr val="4A7EBB"/>
                </a:solidFill>
                <a:latin typeface="Avenir Book" panose="02000503020000020003" pitchFamily="2" charset="0"/>
                <a:ea typeface="ヒラギノ角ゴ Pro W3" charset="0"/>
                <a:cs typeface="Times New Roman"/>
              </a:rPr>
              <a:t>Formation doctorale</a:t>
            </a:r>
          </a:p>
          <a:p>
            <a:pPr marL="0" indent="0">
              <a:spcBef>
                <a:spcPts val="0"/>
              </a:spcBef>
              <a:buNone/>
            </a:pPr>
            <a:r>
              <a:rPr lang="fr-FR" altLang="ja-JP" sz="1600" dirty="0">
                <a:latin typeface="Avenir Book" panose="02000503020000020003" pitchFamily="2" charset="0"/>
                <a:ea typeface="ヒラギノ角ゴ Pro W3" charset="0"/>
                <a:cs typeface="Times New Roman"/>
              </a:rPr>
              <a:t>Dans la limite de son budget, l’IP rembourse les frais de participation aux écoles doctorales non financées par la CUSO, lorsque le FNS et le Décanat SSP n’entrent pas en matière. Remboursements soumis aux conditions de la directive IP « Remboursement des frais de congrès ».</a:t>
            </a:r>
          </a:p>
          <a:p>
            <a:pPr marL="0" indent="0">
              <a:spcBef>
                <a:spcPts val="0"/>
              </a:spcBef>
              <a:buNone/>
            </a:pPr>
            <a:endParaRPr lang="fr-FR" altLang="ja-JP" sz="1600" dirty="0">
              <a:latin typeface="Avenir Book" panose="02000503020000020003" pitchFamily="2" charset="0"/>
              <a:ea typeface="ヒラギノ角ゴ Pro W3" charset="0"/>
              <a:cs typeface="Times New Roman"/>
            </a:endParaRPr>
          </a:p>
          <a:p>
            <a:pPr marL="0" indent="0" algn="just">
              <a:spcBef>
                <a:spcPts val="0"/>
              </a:spcBef>
              <a:buNone/>
            </a:pPr>
            <a:r>
              <a:rPr lang="fr-FR" altLang="ja-JP" sz="1600" b="1" dirty="0">
                <a:solidFill>
                  <a:srgbClr val="4A7EBB"/>
                </a:solidFill>
                <a:latin typeface="Avenir Book" panose="02000503020000020003" pitchFamily="2" charset="0"/>
                <a:ea typeface="ヒラギノ角ゴ Pro W3" charset="0"/>
                <a:cs typeface="Times New Roman"/>
              </a:rPr>
              <a:t>Bourse doctorale IP</a:t>
            </a:r>
          </a:p>
          <a:p>
            <a:pPr marL="0" indent="0" algn="just">
              <a:spcBef>
                <a:spcPts val="0"/>
              </a:spcBef>
              <a:buNone/>
            </a:pPr>
            <a:r>
              <a:rPr lang="fr-FR" sz="1600" b="1" dirty="0">
                <a:latin typeface="Avenir Book" panose="02000503020000020003" pitchFamily="2" charset="0"/>
              </a:rPr>
              <a:t>Chaque année, l'Institut de Psychologie (IP) octroie une bourse doctorale</a:t>
            </a:r>
            <a:r>
              <a:rPr lang="fr-FR" sz="1600" dirty="0">
                <a:latin typeface="Avenir Book" panose="02000503020000020003" pitchFamily="2" charset="0"/>
              </a:rPr>
              <a:t> de CHF 2'000.00 à </a:t>
            </a:r>
          </a:p>
          <a:p>
            <a:pPr marL="0" indent="0" algn="just">
              <a:spcBef>
                <a:spcPts val="0"/>
              </a:spcBef>
              <a:buNone/>
            </a:pPr>
            <a:r>
              <a:rPr lang="fr-FR" sz="1600" dirty="0">
                <a:latin typeface="Avenir Book" panose="02000503020000020003" pitchFamily="2" charset="0"/>
              </a:rPr>
              <a:t>CHF 6'000.00, afin de favoriser le séjour à l'étranger de l’</a:t>
            </a:r>
            <a:r>
              <a:rPr lang="fr-FR" sz="1600" dirty="0" err="1">
                <a:latin typeface="Avenir Book" panose="02000503020000020003" pitchFamily="2" charset="0"/>
              </a:rPr>
              <a:t>un</a:t>
            </a:r>
            <a:r>
              <a:rPr lang="fr-FR" sz="1600" dirty="0" err="1">
                <a:latin typeface="Avenir Book" panose="02000503020000020003" pitchFamily="2" charset="0"/>
                <a:ea typeface="ヒラギノ角ゴ Pro W3" charset="0"/>
                <a:cs typeface="Times New Roman"/>
              </a:rPr>
              <a:t>·</a:t>
            </a:r>
            <a:r>
              <a:rPr lang="fr-FR" sz="1600" dirty="0" err="1">
                <a:latin typeface="Avenir Book" panose="02000503020000020003" pitchFamily="2" charset="0"/>
              </a:rPr>
              <a:t>e</a:t>
            </a:r>
            <a:r>
              <a:rPr lang="fr-FR" sz="1600" dirty="0">
                <a:latin typeface="Avenir Book" panose="02000503020000020003" pitchFamily="2" charset="0"/>
              </a:rPr>
              <a:t> de ses </a:t>
            </a:r>
            <a:r>
              <a:rPr lang="fr-FR" sz="1600" dirty="0" err="1">
                <a:latin typeface="Avenir Book" panose="02000503020000020003" pitchFamily="2" charset="0"/>
              </a:rPr>
              <a:t>doctorant</a:t>
            </a:r>
            <a:r>
              <a:rPr lang="fr-FR" sz="1600" dirty="0" err="1">
                <a:latin typeface="Avenir Book" panose="02000503020000020003" pitchFamily="2" charset="0"/>
                <a:ea typeface="ヒラギノ角ゴ Pro W3" charset="0"/>
                <a:cs typeface="Times New Roman"/>
              </a:rPr>
              <a:t>·</a:t>
            </a:r>
            <a:r>
              <a:rPr lang="fr-FR" sz="1600" dirty="0" err="1">
                <a:latin typeface="Avenir Book" panose="02000503020000020003" pitchFamily="2" charset="0"/>
              </a:rPr>
              <a:t>e</a:t>
            </a:r>
            <a:r>
              <a:rPr lang="fr-FR" sz="1600" dirty="0" err="1">
                <a:latin typeface="Avenir Book" panose="02000503020000020003" pitchFamily="2" charset="0"/>
                <a:ea typeface="ヒラギノ角ゴ Pro W3" charset="0"/>
                <a:cs typeface="Times New Roman"/>
              </a:rPr>
              <a:t>·</a:t>
            </a:r>
            <a:r>
              <a:rPr lang="fr-FR" sz="1600" dirty="0" err="1">
                <a:latin typeface="Avenir Book" panose="02000503020000020003" pitchFamily="2" charset="0"/>
              </a:rPr>
              <a:t>s</a:t>
            </a:r>
            <a:r>
              <a:rPr lang="fr-FR" sz="1600" dirty="0">
                <a:latin typeface="Avenir Book" panose="02000503020000020003" pitchFamily="2" charset="0"/>
              </a:rPr>
              <a:t> et de récompenser ainsi son projet de recherche scientifique de qualité. Dossiers de candidatures au format </a:t>
            </a:r>
            <a:r>
              <a:rPr lang="fr-FR" sz="1600" dirty="0" err="1">
                <a:latin typeface="Avenir Book" panose="02000503020000020003" pitchFamily="2" charset="0"/>
              </a:rPr>
              <a:t>pdf</a:t>
            </a:r>
            <a:r>
              <a:rPr lang="fr-FR" sz="1600" dirty="0">
                <a:latin typeface="Avenir Book" panose="02000503020000020003" pitchFamily="2" charset="0"/>
              </a:rPr>
              <a:t>, à </a:t>
            </a:r>
            <a:r>
              <a:rPr lang="fr-FR" sz="1600" b="1" dirty="0">
                <a:latin typeface="Avenir Book" panose="02000503020000020003" pitchFamily="2" charset="0"/>
              </a:rPr>
              <a:t>soumettre par courriel à </a:t>
            </a:r>
            <a:r>
              <a:rPr lang="fr-FR" altLang="ja-JP" sz="1600" b="1" dirty="0">
                <a:solidFill>
                  <a:srgbClr val="4A7EBB"/>
                </a:solidFill>
                <a:latin typeface="Avenir Book" panose="02000503020000020003" pitchFamily="2" charset="0"/>
                <a:ea typeface="ヒラギノ角ゴ Pro W3" charset="0"/>
                <a:cs typeface="Times New Roman"/>
                <a:hlinkClick r:id="rId2"/>
              </a:rPr>
              <a:t>Direction.ip@unil.ch</a:t>
            </a:r>
            <a:r>
              <a:rPr lang="fr-FR" altLang="ja-JP" sz="1600" b="1" dirty="0">
                <a:solidFill>
                  <a:srgbClr val="4A7EBB"/>
                </a:solidFill>
                <a:latin typeface="Avenir Book" panose="02000503020000020003" pitchFamily="2" charset="0"/>
                <a:ea typeface="ヒラギノ角ゴ Pro W3" charset="0"/>
                <a:cs typeface="Times New Roman"/>
              </a:rPr>
              <a:t> </a:t>
            </a:r>
            <a:r>
              <a:rPr lang="fr-FR" altLang="ja-JP" sz="1600" dirty="0">
                <a:solidFill>
                  <a:srgbClr val="000000"/>
                </a:solidFill>
                <a:latin typeface="Avenir Book" panose="02000503020000020003" pitchFamily="2" charset="0"/>
                <a:ea typeface="ヒラギノ角ゴ Pro W3" charset="0"/>
                <a:cs typeface="Times New Roman"/>
              </a:rPr>
              <a:t>jusqu’au 30 janvier de chaque année. </a:t>
            </a:r>
            <a:r>
              <a:rPr lang="fr-FR" altLang="ja-JP" sz="1600" dirty="0">
                <a:latin typeface="Avenir Book" panose="02000503020000020003" pitchFamily="2" charset="0"/>
                <a:ea typeface="ヒラギノ角ゴ Pro W3" charset="0"/>
                <a:cs typeface="Times New Roman"/>
              </a:rPr>
              <a:t>Conditions de participation, voir directive IP « Subside de recherche ».</a:t>
            </a:r>
          </a:p>
          <a:p>
            <a:pPr marL="0" indent="0">
              <a:spcBef>
                <a:spcPts val="0"/>
              </a:spcBef>
              <a:buNone/>
            </a:pPr>
            <a:endParaRPr lang="fr-FR" altLang="ja-JP" sz="1600" dirty="0">
              <a:latin typeface="Avenir Book" panose="02000503020000020003" pitchFamily="2" charset="0"/>
              <a:ea typeface="ヒラギノ角ゴ Pro W3" charset="0"/>
              <a:cs typeface="Times New Roman"/>
            </a:endParaRPr>
          </a:p>
          <a:p>
            <a:pPr marL="0" indent="0">
              <a:spcBef>
                <a:spcPts val="0"/>
              </a:spcBef>
              <a:buNone/>
            </a:pPr>
            <a:r>
              <a:rPr lang="fr-FR" altLang="ja-JP" sz="1600" b="1" dirty="0">
                <a:solidFill>
                  <a:srgbClr val="4A7EBB"/>
                </a:solidFill>
                <a:latin typeface="Avenir Book" panose="02000503020000020003" pitchFamily="2" charset="0"/>
                <a:ea typeface="ヒラギノ角ゴ Pro W3" charset="0"/>
                <a:cs typeface="Times New Roman"/>
              </a:rPr>
              <a:t>Frais d’impression de thèse</a:t>
            </a:r>
          </a:p>
          <a:p>
            <a:pPr marL="0" indent="0">
              <a:spcBef>
                <a:spcPts val="0"/>
              </a:spcBef>
              <a:buNone/>
            </a:pPr>
            <a:r>
              <a:rPr lang="fr-FR" sz="1600" dirty="0">
                <a:latin typeface="Avenir Book" panose="02000503020000020003" pitchFamily="2" charset="0"/>
              </a:rPr>
              <a:t>Durant son mandat de </a:t>
            </a:r>
            <a:r>
              <a:rPr lang="fr-FR" sz="1600" dirty="0" err="1">
                <a:latin typeface="Avenir Book" panose="02000503020000020003" pitchFamily="2" charset="0"/>
              </a:rPr>
              <a:t>doctorant.e</a:t>
            </a:r>
            <a:r>
              <a:rPr lang="fr-FR" sz="1600" dirty="0">
                <a:latin typeface="Avenir Book" panose="02000503020000020003" pitchFamily="2" charset="0"/>
              </a:rPr>
              <a:t>, possibilité de se faire rembourser les frais d’impression de sa thèse jusqu’à CHF 200.-, au moyen d’une note de frais dûment complétée et signée accompagnée du reçu original. Remboursement soumis à la directive IP « Remboursement des frais de thèse ».</a:t>
            </a:r>
          </a:p>
          <a:p>
            <a:pPr marL="0" indent="0">
              <a:buNone/>
              <a:defRPr/>
            </a:pPr>
            <a:endParaRPr lang="fr-FR" sz="2400" dirty="0">
              <a:latin typeface="Avenir Book" panose="02000503020000020003" pitchFamily="2" charset="0"/>
              <a:ea typeface="ヒラギノ角ゴ Pro W3" charset="0"/>
              <a:cs typeface="Times New Roman"/>
            </a:endParaRPr>
          </a:p>
          <a:p>
            <a:pPr>
              <a:defRPr/>
            </a:pPr>
            <a:endParaRPr lang="fr-FR" sz="2400" dirty="0">
              <a:latin typeface="Avenir Book" panose="02000503020000020003" pitchFamily="2" charset="0"/>
              <a:ea typeface="ヒラギノ角ゴ Pro W3" charset="0"/>
              <a:cs typeface="Times New Roman"/>
            </a:endParaRPr>
          </a:p>
        </p:txBody>
      </p:sp>
    </p:spTree>
    <p:extLst>
      <p:ext uri="{BB962C8B-B14F-4D97-AF65-F5344CB8AC3E}">
        <p14:creationId xmlns:p14="http://schemas.microsoft.com/office/powerpoint/2010/main" val="75333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323609-9FE1-8441-AB92-778B365FC641}"/>
              </a:ext>
            </a:extLst>
          </p:cNvPr>
          <p:cNvSpPr>
            <a:spLocks noGrp="1"/>
          </p:cNvSpPr>
          <p:nvPr>
            <p:ph idx="1"/>
          </p:nvPr>
        </p:nvSpPr>
        <p:spPr/>
        <p:txBody>
          <a:bodyPr>
            <a:normAutofit fontScale="55000" lnSpcReduction="20000"/>
          </a:bodyPr>
          <a:lstStyle/>
          <a:p>
            <a:pPr marL="0" indent="0" algn="just">
              <a:spcBef>
                <a:spcPts val="0"/>
              </a:spcBef>
              <a:buNone/>
              <a:defRPr/>
            </a:pPr>
            <a:endParaRPr lang="fr-FR" sz="3200" b="1" dirty="0">
              <a:latin typeface="Avenir Book" panose="02000503020000020003" pitchFamily="2" charset="0"/>
              <a:ea typeface="ヒラギノ角ゴ Pro W3" charset="0"/>
              <a:cs typeface="Times New Roman"/>
            </a:endParaRPr>
          </a:p>
          <a:p>
            <a:pPr marL="0" indent="0" algn="just">
              <a:spcBef>
                <a:spcPts val="0"/>
              </a:spcBef>
              <a:buNone/>
              <a:defRPr/>
            </a:pPr>
            <a:r>
              <a:rPr lang="fr-FR" sz="3200" b="1" dirty="0">
                <a:solidFill>
                  <a:srgbClr val="4A7EBB"/>
                </a:solidFill>
                <a:latin typeface="Avenir Book" panose="02000503020000020003" pitchFamily="2" charset="0"/>
                <a:ea typeface="ヒラギノ角ゴ Pro W3" charset="0"/>
                <a:cs typeface="Times New Roman"/>
              </a:rPr>
              <a:t>Recherche de financements extérieurs</a:t>
            </a:r>
            <a:endParaRPr lang="fr-FR" sz="3200" b="1" u="sng" dirty="0">
              <a:latin typeface="Avenir Book" panose="02000503020000020003" pitchFamily="2" charset="0"/>
              <a:ea typeface="ヒラギノ角ゴ Pro W3" charset="0"/>
              <a:cs typeface="Times New Roman"/>
            </a:endParaRPr>
          </a:p>
          <a:p>
            <a:pPr marL="0" indent="0" algn="just">
              <a:spcBef>
                <a:spcPts val="0"/>
              </a:spcBef>
              <a:buNone/>
              <a:defRPr/>
            </a:pPr>
            <a:r>
              <a:rPr lang="fr-FR" sz="3200" dirty="0">
                <a:latin typeface="Avenir Book" panose="02000503020000020003" pitchFamily="2" charset="0"/>
                <a:ea typeface="ヒラギノ角ゴ Pro W3" charset="0"/>
                <a:cs typeface="Times New Roman"/>
              </a:rPr>
              <a:t>Consulter en ligne: </a:t>
            </a:r>
            <a:r>
              <a:rPr lang="fr-FR" sz="3200" u="sng" dirty="0">
                <a:latin typeface="Avenir Book" panose="02000503020000020003" pitchFamily="2" charset="0"/>
                <a:ea typeface="ヒラギノ角ゴ Pro W3" charset="0"/>
                <a:cs typeface="Times New Roman"/>
                <a:hlinkClick r:id="rId3"/>
              </a:rPr>
              <a:t>https://www.unil.ch/researcher/fr/home.html</a:t>
            </a:r>
            <a:endParaRPr lang="fr-FR" sz="3200" u="sng" dirty="0">
              <a:latin typeface="Avenir Book" panose="02000503020000020003" pitchFamily="2" charset="0"/>
              <a:ea typeface="ヒラギノ角ゴ Pro W3" charset="0"/>
              <a:cs typeface="Times New Roman"/>
            </a:endParaRPr>
          </a:p>
          <a:p>
            <a:pPr marL="0" indent="0" algn="just">
              <a:spcBef>
                <a:spcPts val="0"/>
              </a:spcBef>
              <a:buNone/>
              <a:defRPr/>
            </a:pPr>
            <a:r>
              <a:rPr lang="fr-FR" sz="3200" dirty="0">
                <a:latin typeface="Avenir Book" panose="02000503020000020003" pitchFamily="2" charset="0"/>
                <a:ea typeface="ヒラギノ角ゴ Pro W3" charset="0"/>
                <a:cs typeface="Times New Roman"/>
              </a:rPr>
              <a:t>ou contacter la chargée de mission de recherche auprès du Décanat SSP, </a:t>
            </a:r>
            <a:r>
              <a:rPr lang="fr-FR" sz="3200" dirty="0">
                <a:latin typeface="Avenir Book" panose="02000503020000020003" pitchFamily="2" charset="0"/>
                <a:ea typeface="ヒラギノ角ゴ Pro W3" charset="0"/>
                <a:cs typeface="Times New Roman"/>
                <a:hlinkClick r:id="rId4"/>
              </a:rPr>
              <a:t>Ellina.Mourtazina@unil.ch</a:t>
            </a:r>
            <a:r>
              <a:rPr lang="fr-FR" sz="3200" dirty="0">
                <a:latin typeface="Avenir Book" panose="02000503020000020003" pitchFamily="2" charset="0"/>
                <a:ea typeface="ヒラギノ角ゴ Pro W3" charset="0"/>
                <a:cs typeface="Times New Roman"/>
              </a:rPr>
              <a:t> </a:t>
            </a:r>
          </a:p>
          <a:p>
            <a:pPr marL="0" indent="0" algn="just">
              <a:spcBef>
                <a:spcPts val="0"/>
              </a:spcBef>
              <a:buNone/>
              <a:defRPr/>
            </a:pPr>
            <a:endParaRPr lang="fr-CH" sz="3200" b="1" u="sng" dirty="0">
              <a:latin typeface="Avenir Book" panose="02000503020000020003" pitchFamily="2" charset="0"/>
              <a:ea typeface="ヒラギノ角ゴ Pro W3" charset="0"/>
              <a:cs typeface="Times New Roman"/>
            </a:endParaRPr>
          </a:p>
          <a:p>
            <a:pPr marL="0" indent="0" algn="just">
              <a:spcBef>
                <a:spcPts val="0"/>
              </a:spcBef>
              <a:buNone/>
              <a:defRPr/>
            </a:pPr>
            <a:endParaRPr lang="fr-CH" sz="3200" b="1" dirty="0">
              <a:solidFill>
                <a:srgbClr val="4A7EBB"/>
              </a:solidFill>
              <a:latin typeface="Avenir Book" panose="02000503020000020003" pitchFamily="2" charset="0"/>
              <a:ea typeface="ヒラギノ角ゴ Pro W3" charset="0"/>
              <a:cs typeface="Times New Roman"/>
            </a:endParaRPr>
          </a:p>
          <a:p>
            <a:pPr marL="0" indent="0" algn="just">
              <a:spcBef>
                <a:spcPts val="0"/>
              </a:spcBef>
              <a:buNone/>
              <a:defRPr/>
            </a:pPr>
            <a:r>
              <a:rPr lang="fr-CH" sz="3200" b="1" dirty="0">
                <a:solidFill>
                  <a:srgbClr val="4A7EBB"/>
                </a:solidFill>
                <a:latin typeface="Avenir Book" panose="02000503020000020003" pitchFamily="2" charset="0"/>
                <a:ea typeface="ヒラギノ角ゴ Pro W3" charset="0"/>
                <a:cs typeface="Times New Roman"/>
              </a:rPr>
              <a:t>Soutien ponctuel à la recherche de la Faculté SSP</a:t>
            </a:r>
          </a:p>
          <a:p>
            <a:pPr marL="0" indent="0" algn="just">
              <a:spcBef>
                <a:spcPts val="0"/>
              </a:spcBef>
              <a:buNone/>
              <a:defRPr/>
            </a:pPr>
            <a:r>
              <a:rPr lang="fr-CH" sz="3200" dirty="0">
                <a:latin typeface="Avenir Book" panose="02000503020000020003" pitchFamily="2" charset="0"/>
                <a:ea typeface="ヒラギノ角ゴ Pro W3" charset="0"/>
                <a:cs typeface="Times New Roman"/>
              </a:rPr>
              <a:t>Deux fois par an, appels d’offres envoyés par le Décanat SSP, sur préavis de la Commission de la recherche de la Faculté. Conditions de participation et modalités d’octrois décrites dans la directive SSP 4.3:</a:t>
            </a:r>
          </a:p>
          <a:p>
            <a:pPr marL="0" indent="0" algn="just">
              <a:spcBef>
                <a:spcPts val="0"/>
              </a:spcBef>
              <a:buNone/>
              <a:defRPr/>
            </a:pPr>
            <a:endParaRPr lang="fr-CH" sz="3200" dirty="0">
              <a:latin typeface="Avenir Book" panose="02000503020000020003" pitchFamily="2" charset="0"/>
              <a:ea typeface="ヒラギノ角ゴ Pro W3" charset="0"/>
              <a:cs typeface="Times New Roman"/>
            </a:endParaRPr>
          </a:p>
          <a:p>
            <a:pPr algn="just">
              <a:spcBef>
                <a:spcPts val="0"/>
              </a:spcBef>
              <a:defRPr/>
            </a:pPr>
            <a:r>
              <a:rPr lang="fr-FR" sz="3200" dirty="0">
                <a:latin typeface="Avenir Book" panose="02000503020000020003" pitchFamily="2" charset="0"/>
                <a:ea typeface="ヒラギノ角ゴ Pro W3" charset="0"/>
                <a:cs typeface="Times New Roman"/>
              </a:rPr>
              <a:t>Soutien à la préparation d’un projet de recherche / valorisation de la recherche (</a:t>
            </a:r>
            <a:r>
              <a:rPr lang="fr-CH" sz="3200" dirty="0">
                <a:latin typeface="Avenir Book" panose="02000503020000020003" pitchFamily="2" charset="0"/>
                <a:ea typeface="ヒラギノ角ゴ Pro W3" charset="0"/>
                <a:cs typeface="Times New Roman"/>
              </a:rPr>
              <a:t>engagement ponctuel d’</a:t>
            </a:r>
            <a:r>
              <a:rPr lang="fr-CH" sz="3200" dirty="0" err="1">
                <a:latin typeface="Avenir Book" panose="02000503020000020003" pitchFamily="2" charset="0"/>
                <a:ea typeface="ヒラギノ角ゴ Pro W3" charset="0"/>
                <a:cs typeface="Times New Roman"/>
              </a:rPr>
              <a:t>un·e</a:t>
            </a:r>
            <a:r>
              <a:rPr lang="fr-CH" sz="3200" dirty="0">
                <a:latin typeface="Avenir Book" panose="02000503020000020003" pitchFamily="2" charset="0"/>
                <a:ea typeface="ヒラギノ角ゴ Pro W3" charset="0"/>
                <a:cs typeface="Times New Roman"/>
              </a:rPr>
              <a:t> </a:t>
            </a:r>
            <a:r>
              <a:rPr lang="fr-CH" sz="3200" dirty="0" err="1">
                <a:latin typeface="Avenir Book" panose="02000503020000020003" pitchFamily="2" charset="0"/>
                <a:ea typeface="ヒラギノ角ゴ Pro W3" charset="0"/>
                <a:cs typeface="Times New Roman"/>
              </a:rPr>
              <a:t>assistant·e</a:t>
            </a:r>
            <a:r>
              <a:rPr lang="fr-CH" sz="3200" dirty="0">
                <a:latin typeface="Avenir Book" panose="02000503020000020003" pitchFamily="2" charset="0"/>
                <a:ea typeface="ヒラギノ角ゴ Pro W3" charset="0"/>
                <a:cs typeface="Times New Roman"/>
              </a:rPr>
              <a:t> </a:t>
            </a:r>
            <a:r>
              <a:rPr lang="fr-CH" sz="3200" dirty="0" err="1">
                <a:latin typeface="Avenir Book" panose="02000503020000020003" pitchFamily="2" charset="0"/>
                <a:ea typeface="ヒラギノ角ゴ Pro W3" charset="0"/>
                <a:cs typeface="Times New Roman"/>
              </a:rPr>
              <a:t>étudiant·e</a:t>
            </a:r>
            <a:r>
              <a:rPr lang="fr-CH" sz="3200" dirty="0">
                <a:latin typeface="Avenir Book" panose="02000503020000020003" pitchFamily="2" charset="0"/>
                <a:ea typeface="ヒラギノ角ゴ Pro W3" charset="0"/>
                <a:cs typeface="Times New Roman"/>
              </a:rPr>
              <a:t> ou d’</a:t>
            </a:r>
            <a:r>
              <a:rPr lang="fr-CH" sz="3200" dirty="0" err="1">
                <a:latin typeface="Avenir Book" panose="02000503020000020003" pitchFamily="2" charset="0"/>
                <a:ea typeface="ヒラギノ角ゴ Pro W3" charset="0"/>
                <a:cs typeface="Times New Roman"/>
              </a:rPr>
              <a:t>un.e</a:t>
            </a:r>
            <a:r>
              <a:rPr lang="fr-CH" sz="3200" dirty="0">
                <a:latin typeface="Avenir Book" panose="02000503020000020003" pitchFamily="2" charset="0"/>
                <a:ea typeface="ヒラギノ角ゴ Pro W3" charset="0"/>
                <a:cs typeface="Times New Roman"/>
              </a:rPr>
              <a:t> </a:t>
            </a:r>
            <a:r>
              <a:rPr lang="fr-CH" sz="3200" dirty="0" err="1">
                <a:latin typeface="Avenir Book" panose="02000503020000020003" pitchFamily="2" charset="0"/>
                <a:ea typeface="ヒラギノ角ゴ Pro W3" charset="0"/>
                <a:cs typeface="Times New Roman"/>
              </a:rPr>
              <a:t>chargé·e</a:t>
            </a:r>
            <a:r>
              <a:rPr lang="fr-CH" sz="3200" dirty="0">
                <a:latin typeface="Avenir Book" panose="02000503020000020003" pitchFamily="2" charset="0"/>
                <a:ea typeface="ヒラギノ角ゴ Pro W3" charset="0"/>
                <a:cs typeface="Times New Roman"/>
              </a:rPr>
              <a:t> de recherche).</a:t>
            </a:r>
          </a:p>
          <a:p>
            <a:pPr marL="0" indent="0" algn="just">
              <a:spcBef>
                <a:spcPts val="0"/>
              </a:spcBef>
              <a:buNone/>
              <a:defRPr/>
            </a:pPr>
            <a:endParaRPr lang="fr-CH" sz="3200" dirty="0">
              <a:latin typeface="Avenir Book" panose="02000503020000020003" pitchFamily="2" charset="0"/>
              <a:ea typeface="ヒラギノ角ゴ Pro W3" charset="0"/>
              <a:cs typeface="Times New Roman"/>
            </a:endParaRPr>
          </a:p>
          <a:p>
            <a:pPr algn="just">
              <a:spcBef>
                <a:spcPts val="0"/>
              </a:spcBef>
              <a:defRPr/>
            </a:pPr>
            <a:r>
              <a:rPr lang="fr-CH" sz="3200" dirty="0">
                <a:latin typeface="Avenir Book" panose="02000503020000020003" pitchFamily="2" charset="0"/>
                <a:ea typeface="ヒラギノ角ゴ Pro W3" charset="0"/>
                <a:cs typeface="Times New Roman"/>
              </a:rPr>
              <a:t>Soutien à l’organisation de colloques scientifiques de grande importance.</a:t>
            </a:r>
            <a:endParaRPr lang="fr-FR" sz="3200" dirty="0">
              <a:latin typeface="Avenir Book" panose="02000503020000020003" pitchFamily="2" charset="0"/>
              <a:ea typeface="ヒラギノ角ゴ Pro W3" charset="0"/>
              <a:cs typeface="Times New Roman"/>
            </a:endParaRPr>
          </a:p>
        </p:txBody>
      </p:sp>
      <p:sp>
        <p:nvSpPr>
          <p:cNvPr id="3" name="Titre 2">
            <a:extLst>
              <a:ext uri="{FF2B5EF4-FFF2-40B4-BE49-F238E27FC236}">
                <a16:creationId xmlns:a16="http://schemas.microsoft.com/office/drawing/2014/main" id="{B125358A-2F21-2441-A612-024839DB1FFA}"/>
              </a:ext>
            </a:extLst>
          </p:cNvPr>
          <p:cNvSpPr>
            <a:spLocks noGrp="1"/>
          </p:cNvSpPr>
          <p:nvPr>
            <p:ph type="title"/>
          </p:nvPr>
        </p:nvSpPr>
        <p:spPr/>
        <p:txBody>
          <a:bodyPr/>
          <a:lstStyle/>
          <a:p>
            <a:r>
              <a:rPr lang="fr-FR" dirty="0">
                <a:solidFill>
                  <a:srgbClr val="4A7EBB"/>
                </a:solidFill>
                <a:latin typeface="Avenir Book" panose="02000503020000020003" pitchFamily="2" charset="0"/>
                <a:ea typeface="ヒラギノ角ゴ Pro W3" charset="0"/>
              </a:rPr>
              <a:t>Soutien à la recherche UNIL-SSP</a:t>
            </a:r>
            <a:endParaRPr lang="fr-CH"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B344F24F-B2E7-9347-B3A8-111F20A9057A}"/>
              </a:ext>
            </a:extLst>
          </p:cNvPr>
          <p:cNvSpPr>
            <a:spLocks noGrp="1"/>
          </p:cNvSpPr>
          <p:nvPr>
            <p:ph type="sldNum" sz="quarter" idx="4"/>
          </p:nvPr>
        </p:nvSpPr>
        <p:spPr/>
        <p:txBody>
          <a:bodyPr/>
          <a:lstStyle/>
          <a:p>
            <a:pPr algn="r"/>
            <a:fld id="{879F8CDA-3D76-8147-A783-F8EF6F842A04}" type="slidenum">
              <a:rPr lang="fr-FR" smtClean="0">
                <a:latin typeface="Arial"/>
              </a:rPr>
              <a:pPr algn="r"/>
              <a:t>19</a:t>
            </a:fld>
            <a:r>
              <a:rPr lang="fr-FR">
                <a:latin typeface="Arial"/>
              </a:rPr>
              <a:t> </a:t>
            </a:r>
            <a:endParaRPr lang="fr-FR" dirty="0">
              <a:latin typeface="Arial"/>
            </a:endParaRPr>
          </a:p>
        </p:txBody>
      </p:sp>
    </p:spTree>
    <p:extLst>
      <p:ext uri="{BB962C8B-B14F-4D97-AF65-F5344CB8AC3E}">
        <p14:creationId xmlns:p14="http://schemas.microsoft.com/office/powerpoint/2010/main" val="24618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54514"/>
            <a:ext cx="8229600" cy="820870"/>
          </a:xfrm>
        </p:spPr>
        <p:txBody>
          <a:bodyPr>
            <a:normAutofit/>
          </a:bodyPr>
          <a:lstStyle/>
          <a:p>
            <a:r>
              <a:rPr lang="fr-FR" sz="2400" dirty="0">
                <a:latin typeface="Avenir Book" panose="02000503020000020003" pitchFamily="2" charset="0"/>
              </a:rPr>
              <a:t>Les instituts de la Faculté des SSP</a:t>
            </a:r>
          </a:p>
        </p:txBody>
      </p:sp>
      <p:sp>
        <p:nvSpPr>
          <p:cNvPr id="9" name="Rectangle 8"/>
          <p:cNvSpPr/>
          <p:nvPr/>
        </p:nvSpPr>
        <p:spPr>
          <a:xfrm>
            <a:off x="4428132" y="875385"/>
            <a:ext cx="2471041" cy="1513500"/>
          </a:xfrm>
          <a:prstGeom prst="rect">
            <a:avLst/>
          </a:prstGeom>
          <a:solidFill>
            <a:schemeClr val="bg2"/>
          </a:solidFill>
          <a:ln>
            <a:solidFill>
              <a:schemeClr val="tx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10795" tIns="10795" rIns="10795" bIns="10795" anchor="ctr"/>
          <a:lstStyle/>
          <a:p>
            <a:pPr algn="ctr" defTabSz="755650">
              <a:lnSpc>
                <a:spcPct val="90000"/>
              </a:lnSpc>
              <a:spcAft>
                <a:spcPct val="35000"/>
              </a:spcAft>
            </a:pPr>
            <a:r>
              <a:rPr lang="fr-FR" sz="1500" b="1" dirty="0">
                <a:latin typeface="Avenir Book" panose="02000503020000020003" pitchFamily="2" charset="0"/>
                <a:cs typeface="Times New Roman"/>
              </a:rPr>
              <a:t>Institut d’études politiques (IEP)</a:t>
            </a:r>
          </a:p>
        </p:txBody>
      </p:sp>
      <p:sp>
        <p:nvSpPr>
          <p:cNvPr id="12" name="Rectangle 11"/>
          <p:cNvSpPr/>
          <p:nvPr/>
        </p:nvSpPr>
        <p:spPr>
          <a:xfrm>
            <a:off x="212181" y="885447"/>
            <a:ext cx="1942939" cy="1503437"/>
          </a:xfrm>
          <a:prstGeom prst="rect">
            <a:avLst/>
          </a:prstGeom>
          <a:solidFill>
            <a:schemeClr val="bg2"/>
          </a:solidFill>
          <a:ln>
            <a:solidFill>
              <a:schemeClr val="tx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fr-FR" sz="1500" b="1" dirty="0">
                <a:latin typeface="Avenir Book" panose="02000503020000020003" pitchFamily="2" charset="0"/>
                <a:cs typeface="Times New Roman"/>
              </a:rPr>
              <a:t>Institut de Psychologie (IP)</a:t>
            </a:r>
          </a:p>
        </p:txBody>
      </p:sp>
      <p:grpSp>
        <p:nvGrpSpPr>
          <p:cNvPr id="13" name="Grouper 12"/>
          <p:cNvGrpSpPr/>
          <p:nvPr/>
        </p:nvGrpSpPr>
        <p:grpSpPr>
          <a:xfrm>
            <a:off x="2287867" y="885448"/>
            <a:ext cx="1988807" cy="1503437"/>
            <a:chOff x="4530115" y="2969551"/>
            <a:chExt cx="1988807" cy="1325869"/>
          </a:xfrm>
          <a:solidFill>
            <a:schemeClr val="bg2"/>
          </a:solidFill>
          <a:scene3d>
            <a:camera prst="orthographicFront">
              <a:rot lat="0" lon="0" rev="0"/>
            </a:camera>
            <a:lightRig rig="contrasting" dir="t">
              <a:rot lat="0" lon="0" rev="1200000"/>
            </a:lightRig>
          </a:scene3d>
        </p:grpSpPr>
        <p:sp>
          <p:nvSpPr>
            <p:cNvPr id="14" name="Rectangle 13"/>
            <p:cNvSpPr/>
            <p:nvPr/>
          </p:nvSpPr>
          <p:spPr>
            <a:xfrm>
              <a:off x="4530115" y="2969551"/>
              <a:ext cx="1988807" cy="1325869"/>
            </a:xfrm>
            <a:prstGeom prst="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5" name="Rectangle 14"/>
            <p:cNvSpPr/>
            <p:nvPr/>
          </p:nvSpPr>
          <p:spPr>
            <a:xfrm>
              <a:off x="4550871" y="2969551"/>
              <a:ext cx="1948337" cy="1325869"/>
            </a:xfrm>
            <a:prstGeom prst="rect">
              <a:avLst/>
            </a:prstGeom>
            <a:grpFill/>
            <a:sp3d/>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fr-FR" sz="1500" b="1" dirty="0">
                  <a:latin typeface="Avenir Book" panose="02000503020000020003" pitchFamily="2" charset="0"/>
                  <a:cs typeface="Times New Roman"/>
                </a:rPr>
                <a:t>Institut des Sciences sociales (ISS)</a:t>
              </a:r>
            </a:p>
          </p:txBody>
        </p:sp>
      </p:grpSp>
      <p:sp>
        <p:nvSpPr>
          <p:cNvPr id="17" name="Rectangle 16"/>
          <p:cNvSpPr/>
          <p:nvPr/>
        </p:nvSpPr>
        <p:spPr>
          <a:xfrm>
            <a:off x="7050631" y="875384"/>
            <a:ext cx="1944000" cy="1513500"/>
          </a:xfrm>
          <a:prstGeom prst="rect">
            <a:avLst/>
          </a:prstGeom>
          <a:solidFill>
            <a:schemeClr val="bg2"/>
          </a:solidFill>
          <a:ln>
            <a:solidFill>
              <a:schemeClr val="tx1"/>
            </a:solid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10795" tIns="10795" rIns="10795" bIns="10795" anchor="ctr"/>
          <a:lstStyle>
            <a:lvl1pPr defTabSz="755650">
              <a:defRPr sz="2400">
                <a:solidFill>
                  <a:schemeClr val="tx1"/>
                </a:solidFill>
                <a:latin typeface="Arial" charset="0"/>
                <a:ea typeface="ヒラギノ角ゴ Pro W3" charset="0"/>
                <a:cs typeface="ヒラギノ角ゴ Pro W3" charset="0"/>
              </a:defRPr>
            </a:lvl1pPr>
            <a:lvl2pPr marL="742950" indent="-285750" defTabSz="755650">
              <a:defRPr sz="2400">
                <a:solidFill>
                  <a:schemeClr val="tx1"/>
                </a:solidFill>
                <a:latin typeface="Arial" charset="0"/>
                <a:ea typeface="ヒラギノ角ゴ Pro W3" charset="0"/>
                <a:cs typeface="ヒラギノ角ゴ Pro W3" charset="0"/>
              </a:defRPr>
            </a:lvl2pPr>
            <a:lvl3pPr marL="1143000" indent="-228600" defTabSz="755650">
              <a:defRPr sz="2400">
                <a:solidFill>
                  <a:schemeClr val="tx1"/>
                </a:solidFill>
                <a:latin typeface="Arial" charset="0"/>
                <a:ea typeface="ヒラギノ角ゴ Pro W3" charset="0"/>
                <a:cs typeface="ヒラギノ角ゴ Pro W3" charset="0"/>
              </a:defRPr>
            </a:lvl3pPr>
            <a:lvl4pPr marL="1600200" indent="-228600" defTabSz="755650">
              <a:defRPr sz="2400">
                <a:solidFill>
                  <a:schemeClr val="tx1"/>
                </a:solidFill>
                <a:latin typeface="Arial" charset="0"/>
                <a:ea typeface="ヒラギノ角ゴ Pro W3" charset="0"/>
                <a:cs typeface="ヒラギノ角ゴ Pro W3" charset="0"/>
              </a:defRPr>
            </a:lvl4pPr>
            <a:lvl5pPr marL="2057400" indent="-228600" defTabSz="755650">
              <a:defRPr sz="2400">
                <a:solidFill>
                  <a:schemeClr val="tx1"/>
                </a:solidFill>
                <a:latin typeface="Arial" charset="0"/>
                <a:ea typeface="ヒラギノ角ゴ Pro W3" charset="0"/>
                <a:cs typeface="ヒラギノ角ゴ Pro W3" charset="0"/>
              </a:defRPr>
            </a:lvl5pPr>
            <a:lvl6pPr marL="2514600" indent="-228600" defTabSz="7556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7556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7556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7556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lnSpc>
                <a:spcPct val="90000"/>
              </a:lnSpc>
              <a:spcAft>
                <a:spcPct val="35000"/>
              </a:spcAft>
              <a:defRPr/>
            </a:pPr>
            <a:r>
              <a:rPr lang="fr-FR" sz="1500" b="1" dirty="0">
                <a:solidFill>
                  <a:schemeClr val="lt1"/>
                </a:solidFill>
                <a:latin typeface="Avenir Book" panose="02000503020000020003" pitchFamily="2" charset="0"/>
                <a:ea typeface="+mn-ea"/>
                <a:cs typeface="Times New Roman"/>
              </a:rPr>
              <a:t>Institut des Sciences du sport et de l’éducation physique (ISSUL)</a:t>
            </a:r>
          </a:p>
        </p:txBody>
      </p:sp>
      <p:sp>
        <p:nvSpPr>
          <p:cNvPr id="18" name="Titre 1"/>
          <p:cNvSpPr txBox="1">
            <a:spLocks/>
          </p:cNvSpPr>
          <p:nvPr/>
        </p:nvSpPr>
        <p:spPr>
          <a:xfrm>
            <a:off x="0" y="44449"/>
            <a:ext cx="9144000" cy="11232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cap="none">
                <a:solidFill>
                  <a:schemeClr val="tx2"/>
                </a:solidFill>
                <a:latin typeface="Times New Roman"/>
                <a:ea typeface="+mj-ea"/>
                <a:cs typeface="Times New Roman"/>
              </a:defRPr>
            </a:lvl1pPr>
          </a:lstStyle>
          <a:p>
            <a:endParaRPr lang="fr-FR">
              <a:ea typeface="ヒラギノ角ゴ Pro W3" charset="0"/>
            </a:endParaRPr>
          </a:p>
        </p:txBody>
      </p:sp>
      <p:graphicFrame>
        <p:nvGraphicFramePr>
          <p:cNvPr id="19" name="Diagramme 18"/>
          <p:cNvGraphicFramePr/>
          <p:nvPr>
            <p:extLst>
              <p:ext uri="{D42A27DB-BD31-4B8C-83A1-F6EECF244321}">
                <p14:modId xmlns:p14="http://schemas.microsoft.com/office/powerpoint/2010/main" val="1682912707"/>
              </p:ext>
            </p:extLst>
          </p:nvPr>
        </p:nvGraphicFramePr>
        <p:xfrm>
          <a:off x="65639" y="2599490"/>
          <a:ext cx="8928992" cy="342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2</a:t>
            </a:fld>
            <a:r>
              <a:rPr lang="fr-FR">
                <a:latin typeface="Arial"/>
              </a:rPr>
              <a:t> </a:t>
            </a:r>
            <a:endParaRPr lang="fr-FR" dirty="0">
              <a:latin typeface="Arial"/>
            </a:endParaRPr>
          </a:p>
        </p:txBody>
      </p:sp>
    </p:spTree>
    <p:extLst>
      <p:ext uri="{BB962C8B-B14F-4D97-AF65-F5344CB8AC3E}">
        <p14:creationId xmlns:p14="http://schemas.microsoft.com/office/powerpoint/2010/main" val="183811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9823" y="1117862"/>
            <a:ext cx="8229600" cy="5507665"/>
          </a:xfrm>
        </p:spPr>
        <p:txBody>
          <a:bodyPr>
            <a:noAutofit/>
          </a:bodyPr>
          <a:lstStyle/>
          <a:p>
            <a:pPr lvl="0">
              <a:buFont typeface="Wingdings" charset="2"/>
              <a:buChar char="ü"/>
            </a:pPr>
            <a:r>
              <a:rPr lang="fr-FR" sz="1800" dirty="0">
                <a:latin typeface="Avenir Book" panose="02000503020000020003" pitchFamily="2" charset="0"/>
                <a:ea typeface="ヒラギノ角ゴ Pro W3" charset="0"/>
                <a:cs typeface="Times New Roman"/>
              </a:rPr>
              <a:t>Le parc informatique (Mac fixe et portable) est géré par le </a:t>
            </a:r>
            <a:r>
              <a:rPr lang="fr-FR" sz="1800" b="1" dirty="0">
                <a:latin typeface="Avenir Book" panose="02000503020000020003" pitchFamily="2" charset="0"/>
                <a:ea typeface="ヒラギノ角ゴ Pro W3" charset="0"/>
                <a:cs typeface="Times New Roman"/>
              </a:rPr>
              <a:t>Centre informatique</a:t>
            </a:r>
            <a:r>
              <a:rPr lang="fr-FR" sz="1800" dirty="0">
                <a:latin typeface="Avenir Book" panose="02000503020000020003" pitchFamily="2" charset="0"/>
                <a:ea typeface="ヒラギノ角ゴ Pro W3" charset="0"/>
                <a:cs typeface="Times New Roman"/>
              </a:rPr>
              <a:t> </a:t>
            </a:r>
          </a:p>
          <a:p>
            <a:pPr lvl="0">
              <a:buFont typeface="Wingdings" charset="2"/>
              <a:buChar char="ü"/>
            </a:pPr>
            <a:r>
              <a:rPr lang="fr-FR" sz="1800" b="1" dirty="0">
                <a:latin typeface="Avenir Book" panose="02000503020000020003" pitchFamily="2" charset="0"/>
                <a:ea typeface="ヒラギノ角ゴ Pro W3" charset="0"/>
                <a:cs typeface="Times New Roman"/>
              </a:rPr>
              <a:t>Toute nouvelle personne sous contrat et rattachée à notre institut a droit à un ordinateur </a:t>
            </a:r>
            <a:r>
              <a:rPr lang="fr-FR" sz="1800" dirty="0">
                <a:latin typeface="Avenir Book" panose="02000503020000020003" pitchFamily="2" charset="0"/>
                <a:ea typeface="ヒラギノ角ゴ Pro W3" charset="0"/>
                <a:cs typeface="Times New Roman"/>
              </a:rPr>
              <a:t>(1 portable + écran additionnel) sur sa place de travail, sauf pour les personnes travaillant à petits taux et sur des contrats de courtes durées. La commande se fait par le secrétariat de l’IP au moment de l’engagement. </a:t>
            </a:r>
          </a:p>
          <a:p>
            <a:pPr lvl="0" algn="just">
              <a:buFont typeface="Wingdings" charset="2"/>
              <a:buChar char="ü"/>
            </a:pPr>
            <a:r>
              <a:rPr lang="fr-FR" sz="1800" dirty="0">
                <a:latin typeface="Avenir Book" panose="02000503020000020003" pitchFamily="2" charset="0"/>
                <a:ea typeface="ヒラギノ角ゴ Pro W3" charset="0"/>
                <a:cs typeface="Times New Roman"/>
              </a:rPr>
              <a:t>Pour commander les </a:t>
            </a:r>
            <a:r>
              <a:rPr lang="fr-FR" sz="1800" b="1" dirty="0">
                <a:latin typeface="Avenir Book" panose="02000503020000020003" pitchFamily="2" charset="0"/>
                <a:ea typeface="ヒラギノ角ゴ Pro W3" charset="0"/>
                <a:cs typeface="Times New Roman"/>
              </a:rPr>
              <a:t>logiciels payés par la Direction de l’UNIL</a:t>
            </a:r>
            <a:r>
              <a:rPr lang="fr-FR" sz="1800" dirty="0">
                <a:latin typeface="Avenir Book" panose="02000503020000020003" pitchFamily="2" charset="0"/>
                <a:ea typeface="ヒラギノ角ゴ Pro W3" charset="0"/>
                <a:cs typeface="Times New Roman"/>
              </a:rPr>
              <a:t>, chaque membre peut en faire directement la demande via le site Web : </a:t>
            </a:r>
            <a:r>
              <a:rPr lang="fr-FR" sz="1800" dirty="0">
                <a:latin typeface="Avenir Book" panose="02000503020000020003" pitchFamily="2" charset="0"/>
                <a:ea typeface="ヒラギノ角ゴ Pro W3" charset="0"/>
                <a:cs typeface="Times New Roman"/>
                <a:hlinkClick r:id="rId3"/>
              </a:rPr>
              <a:t>www.unil.ch/ci</a:t>
            </a:r>
            <a:r>
              <a:rPr lang="fr-FR" sz="1800" dirty="0">
                <a:latin typeface="Avenir Book" panose="02000503020000020003" pitchFamily="2" charset="0"/>
                <a:ea typeface="ヒラギノ角ゴ Pro W3" charset="0"/>
                <a:cs typeface="Times New Roman"/>
              </a:rPr>
              <a:t> </a:t>
            </a:r>
            <a:r>
              <a:rPr lang="fr-FR" sz="1800" dirty="0">
                <a:latin typeface="Avenir Book" panose="02000503020000020003" pitchFamily="2" charset="0"/>
                <a:ea typeface="ヒラギノ角ゴ Pro W3" charset="0"/>
                <a:cs typeface="Times New Roman"/>
                <a:sym typeface="Wingdings" pitchFamily="2" charset="2"/>
              </a:rPr>
              <a:t> </a:t>
            </a:r>
            <a:r>
              <a:rPr lang="fr-FR" sz="1800" b="1" dirty="0">
                <a:latin typeface="Avenir Book" panose="02000503020000020003" pitchFamily="2" charset="0"/>
                <a:ea typeface="ヒラギノ角ゴ Pro W3" charset="0"/>
                <a:cs typeface="Times New Roman"/>
                <a:sym typeface="Wingdings" pitchFamily="2" charset="2"/>
              </a:rPr>
              <a:t>catalogue de service  Distribution de logiciels  Documentation</a:t>
            </a:r>
            <a:r>
              <a:rPr lang="fr-FR" sz="1800" dirty="0">
                <a:latin typeface="Avenir Book" panose="02000503020000020003" pitchFamily="2" charset="0"/>
                <a:ea typeface="ヒラギノ角ゴ Pro W3" charset="0"/>
                <a:cs typeface="Times New Roman"/>
              </a:rPr>
              <a:t>. Pour toute autre demande de logiciel ne figurant pas dans la liste du CI, merci de vous adresser au secrétariat IP </a:t>
            </a:r>
            <a:r>
              <a:rPr lang="fr-FR" sz="1800" dirty="0">
                <a:latin typeface="Avenir Book" panose="02000503020000020003" pitchFamily="2" charset="0"/>
                <a:ea typeface="ヒラギノ角ゴ Pro W3" charset="0"/>
                <a:cs typeface="Times New Roman"/>
                <a:hlinkClick r:id="rId4"/>
              </a:rPr>
              <a:t>secretariat.ip@unil.ch</a:t>
            </a:r>
            <a:r>
              <a:rPr lang="fr-FR" sz="1800" dirty="0">
                <a:latin typeface="Avenir Book" panose="02000503020000020003" pitchFamily="2" charset="0"/>
                <a:ea typeface="ヒラギノ角ゴ Pro W3" charset="0"/>
                <a:cs typeface="Times New Roman"/>
              </a:rPr>
              <a:t>.</a:t>
            </a:r>
          </a:p>
          <a:p>
            <a:pPr lvl="0" algn="just">
              <a:buFont typeface="Wingdings" charset="2"/>
              <a:buChar char="ü"/>
            </a:pPr>
            <a:r>
              <a:rPr lang="fr-FR" sz="1800" dirty="0">
                <a:latin typeface="Avenir Book" panose="02000503020000020003" pitchFamily="2" charset="0"/>
                <a:ea typeface="ヒラギノ角ゴ Pro W3" charset="0"/>
                <a:cs typeface="Times New Roman"/>
              </a:rPr>
              <a:t>Pour toute </a:t>
            </a:r>
            <a:r>
              <a:rPr lang="fr-FR" sz="1800" b="1" dirty="0">
                <a:latin typeface="Avenir Book" panose="02000503020000020003" pitchFamily="2" charset="0"/>
                <a:ea typeface="ヒラギノ角ゴ Pro W3" charset="0"/>
                <a:cs typeface="Times New Roman"/>
              </a:rPr>
              <a:t>demande d’échange </a:t>
            </a:r>
            <a:r>
              <a:rPr lang="fr-FR" sz="1800" dirty="0">
                <a:latin typeface="Avenir Book" panose="02000503020000020003" pitchFamily="2" charset="0"/>
                <a:ea typeface="ヒラギノ角ゴ Pro W3" charset="0"/>
                <a:cs typeface="Times New Roman"/>
              </a:rPr>
              <a:t>d’ordinateur, suite à un souci technique, veuillez svp vous adresser au secrétariat IP </a:t>
            </a:r>
            <a:r>
              <a:rPr lang="fr-FR" sz="1800" dirty="0">
                <a:latin typeface="Avenir Book" panose="02000503020000020003" pitchFamily="2" charset="0"/>
                <a:ea typeface="ヒラギノ角ゴ Pro W3" charset="0"/>
                <a:cs typeface="Times New Roman"/>
                <a:hlinkClick r:id="rId4"/>
              </a:rPr>
              <a:t>secretariat.ip@unil.ch</a:t>
            </a:r>
            <a:r>
              <a:rPr lang="fr-FR" sz="1800" dirty="0">
                <a:latin typeface="Avenir Book" panose="02000503020000020003" pitchFamily="2" charset="0"/>
                <a:ea typeface="ヒラギノ角ゴ Pro W3" charset="0"/>
                <a:cs typeface="Times New Roman"/>
              </a:rPr>
              <a:t> en précisant le numéro d’inventaire de votre machine </a:t>
            </a:r>
          </a:p>
          <a:p>
            <a:pPr marL="0" indent="0" algn="ctr">
              <a:buNone/>
            </a:pPr>
            <a:r>
              <a:rPr lang="fr-FR" sz="1800" b="1" dirty="0">
                <a:latin typeface="Avenir Book" panose="02000503020000020003" pitchFamily="2" charset="0"/>
                <a:ea typeface="ヒラギノ角ゴ Pro W3" charset="0"/>
                <a:cs typeface="Times New Roman"/>
              </a:rPr>
              <a:t> * Ne pas changer les ordinateurs de bureau sans en avertir le secrétariat IP</a:t>
            </a:r>
            <a:endParaRPr lang="fr-FR" sz="1600" b="1" dirty="0">
              <a:latin typeface="Avenir Book" panose="02000503020000020003" pitchFamily="2" charset="0"/>
              <a:ea typeface="ヒラギノ角ゴ Pro W3" charset="0"/>
              <a:cs typeface="Times New Roman"/>
            </a:endParaRPr>
          </a:p>
          <a:p>
            <a:pPr>
              <a:buFont typeface="Wingdings" charset="2"/>
              <a:buChar char="ü"/>
            </a:pPr>
            <a:endParaRPr lang="fr-FR" sz="1800" dirty="0">
              <a:latin typeface="Avenir Book" panose="02000503020000020003" pitchFamily="2" charset="0"/>
              <a:ea typeface="ヒラギノ角ゴ Pro W3" charset="0"/>
              <a:cs typeface="Times New Roman"/>
            </a:endParaRPr>
          </a:p>
          <a:p>
            <a:endParaRPr lang="fr-FR" sz="1400" dirty="0">
              <a:latin typeface="Avenir Book" panose="02000503020000020003" pitchFamily="2" charset="0"/>
              <a:ea typeface="ヒラギノ角ゴ Pro W3" charset="0"/>
              <a:cs typeface="Times New Roman"/>
            </a:endParaRPr>
          </a:p>
        </p:txBody>
      </p:sp>
      <p:sp>
        <p:nvSpPr>
          <p:cNvPr id="3" name="Titre 2"/>
          <p:cNvSpPr>
            <a:spLocks noGrp="1"/>
          </p:cNvSpPr>
          <p:nvPr>
            <p:ph type="title"/>
          </p:nvPr>
        </p:nvSpPr>
        <p:spPr>
          <a:xfrm>
            <a:off x="524577" y="308009"/>
            <a:ext cx="8229600" cy="946298"/>
          </a:xfrm>
        </p:spPr>
        <p:txBody>
          <a:bodyPr>
            <a:noAutofit/>
          </a:bodyPr>
          <a:lstStyle/>
          <a:p>
            <a:pPr lvl="0"/>
            <a:r>
              <a:rPr lang="fr-FR" dirty="0">
                <a:latin typeface="Avenir Book" panose="02000503020000020003" pitchFamily="2" charset="0"/>
              </a:rPr>
              <a:t>Matériel informatique (1)</a:t>
            </a:r>
            <a:br>
              <a:rPr lang="fr-FR" dirty="0">
                <a:latin typeface="Avenir Book" panose="02000503020000020003" pitchFamily="2" charset="0"/>
              </a:rPr>
            </a:br>
            <a:endParaRPr lang="fr-FR" dirty="0">
              <a:latin typeface="Avenir Book" panose="02000503020000020003" pitchFamily="2" charset="0"/>
            </a:endParaRPr>
          </a:p>
        </p:txBody>
      </p:sp>
      <p:sp>
        <p:nvSpPr>
          <p:cNvPr id="4" name="Espace réservé du numéro de diapositive 3"/>
          <p:cNvSpPr>
            <a:spLocks noGrp="1"/>
          </p:cNvSpPr>
          <p:nvPr>
            <p:ph type="sldNum" sz="quarter" idx="4"/>
          </p:nvPr>
        </p:nvSpPr>
        <p:spPr/>
        <p:txBody>
          <a:bodyPr/>
          <a:lstStyle/>
          <a:p>
            <a:pPr algn="r"/>
            <a:fld id="{879F8CDA-3D76-8147-A783-F8EF6F842A04}" type="slidenum">
              <a:rPr lang="fr-FR" smtClean="0">
                <a:latin typeface="Arial"/>
              </a:rPr>
              <a:pPr algn="r"/>
              <a:t>20</a:t>
            </a:fld>
            <a:r>
              <a:rPr lang="fr-FR">
                <a:latin typeface="Arial"/>
              </a:rPr>
              <a:t> </a:t>
            </a:r>
            <a:endParaRPr lang="fr-FR" dirty="0">
              <a:latin typeface="Arial"/>
            </a:endParaRPr>
          </a:p>
        </p:txBody>
      </p:sp>
    </p:spTree>
    <p:extLst>
      <p:ext uri="{BB962C8B-B14F-4D97-AF65-F5344CB8AC3E}">
        <p14:creationId xmlns:p14="http://schemas.microsoft.com/office/powerpoint/2010/main" val="191078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62723"/>
            <a:ext cx="8229600" cy="4690843"/>
          </a:xfrm>
        </p:spPr>
        <p:txBody>
          <a:bodyPr>
            <a:normAutofit/>
          </a:bodyPr>
          <a:lstStyle/>
          <a:p>
            <a:pPr marL="400050" lvl="1" indent="0" algn="just">
              <a:buNone/>
            </a:pPr>
            <a:endParaRPr lang="fr-FR" sz="1800" dirty="0">
              <a:latin typeface="Avenir Book" panose="02000503020000020003" pitchFamily="2" charset="0"/>
              <a:ea typeface="ヒラギノ角ゴ Pro W3" charset="0"/>
              <a:cs typeface="Times New Roman"/>
            </a:endParaRPr>
          </a:p>
          <a:p>
            <a:pPr algn="just"/>
            <a:r>
              <a:rPr lang="fr-FR" sz="1800" dirty="0">
                <a:latin typeface="Avenir Book" panose="02000503020000020003" pitchFamily="2" charset="0"/>
                <a:ea typeface="ヒラギノ角ゴ Pro W3" charset="0"/>
                <a:cs typeface="Times New Roman"/>
              </a:rPr>
              <a:t>Plus d’informations sur le </a:t>
            </a:r>
            <a:r>
              <a:rPr lang="fr-FR" sz="1800" dirty="0">
                <a:latin typeface="Avenir Book" panose="02000503020000020003" pitchFamily="2" charset="0"/>
                <a:ea typeface="ヒラギノ角ゴ Pro W3" charset="0"/>
                <a:cs typeface="Times New Roman"/>
                <a:hlinkClick r:id="rId2">
                  <a:extLst>
                    <a:ext uri="{A12FA001-AC4F-418D-AE19-62706E023703}">
                      <ahyp:hlinkClr xmlns:ahyp="http://schemas.microsoft.com/office/drawing/2018/hyperlinkcolor" val="tx"/>
                    </a:ext>
                  </a:extLst>
                </a:hlinkClick>
              </a:rPr>
              <a:t>site</a:t>
            </a:r>
            <a:r>
              <a:rPr lang="fr-FR" sz="1800" dirty="0">
                <a:latin typeface="Avenir Book" panose="02000503020000020003" pitchFamily="2" charset="0"/>
                <a:ea typeface="ヒラギノ角ゴ Pro W3" charset="0"/>
                <a:cs typeface="Times New Roman"/>
              </a:rPr>
              <a:t> de la faculté</a:t>
            </a:r>
          </a:p>
          <a:p>
            <a:pPr lvl="0" algn="just"/>
            <a:endParaRPr lang="fr-FR" sz="1800" dirty="0">
              <a:latin typeface="Avenir Book" panose="02000503020000020003" pitchFamily="2" charset="0"/>
              <a:ea typeface="ヒラギノ角ゴ Pro W3" charset="0"/>
              <a:cs typeface="Times New Roman"/>
            </a:endParaRPr>
          </a:p>
          <a:p>
            <a:pPr lvl="0" algn="just"/>
            <a:r>
              <a:rPr lang="fr-FR" sz="1800" dirty="0">
                <a:latin typeface="Avenir Book" panose="02000503020000020003" pitchFamily="2" charset="0"/>
                <a:ea typeface="ヒラギノ角ゴ Pro W3" charset="0"/>
                <a:cs typeface="Times New Roman"/>
              </a:rPr>
              <a:t>Veuillez également visiter le site </a:t>
            </a:r>
            <a:r>
              <a:rPr lang="fr-FR" sz="1800" dirty="0">
                <a:latin typeface="Avenir Book" panose="02000503020000020003" pitchFamily="2" charset="0"/>
                <a:ea typeface="ヒラギノ角ゴ Pro W3" charset="0"/>
                <a:cs typeface="Times New Roman"/>
                <a:hlinkClick r:id="rId3"/>
              </a:rPr>
              <a:t>www.unil.ch/ci</a:t>
            </a:r>
            <a:r>
              <a:rPr lang="fr-FR" sz="1800" dirty="0">
                <a:latin typeface="Avenir Book" panose="02000503020000020003" pitchFamily="2" charset="0"/>
                <a:ea typeface="ヒラギノ角ゴ Pro W3" charset="0"/>
                <a:cs typeface="Times New Roman"/>
              </a:rPr>
              <a:t> qui vous informe sur les possibilités de connexion, d’achat privé avec rabais ou de cours pour le personnel de l’UNIL.  </a:t>
            </a:r>
          </a:p>
          <a:p>
            <a:pPr marL="0" lvl="0" indent="0">
              <a:buNone/>
            </a:pPr>
            <a:endParaRPr lang="fr-FR" sz="1800" dirty="0">
              <a:latin typeface="Avenir Book" panose="02000503020000020003" pitchFamily="2" charset="0"/>
              <a:ea typeface="ヒラギノ角ゴ Pro W3" charset="0"/>
              <a:cs typeface="Times New Roman"/>
            </a:endParaRPr>
          </a:p>
          <a:p>
            <a:pPr lvl="0" algn="just"/>
            <a:r>
              <a:rPr lang="fr-FR" sz="1800" dirty="0">
                <a:latin typeface="Avenir Book" panose="02000503020000020003" pitchFamily="2" charset="0"/>
                <a:ea typeface="ヒラギノ角ゴ Pro W3" charset="0"/>
                <a:cs typeface="Times New Roman"/>
              </a:rPr>
              <a:t>En cas de </a:t>
            </a:r>
            <a:r>
              <a:rPr lang="fr-FR" sz="1800" b="1" dirty="0">
                <a:latin typeface="Avenir Book" panose="02000503020000020003" pitchFamily="2" charset="0"/>
                <a:ea typeface="ヒラギノ角ゴ Pro W3" charset="0"/>
                <a:cs typeface="Times New Roman"/>
              </a:rPr>
              <a:t>problèmes informatiques urgent (panne, etc.)</a:t>
            </a:r>
            <a:r>
              <a:rPr lang="fr-FR" sz="1800" dirty="0">
                <a:latin typeface="Avenir Book" panose="02000503020000020003" pitchFamily="2" charset="0"/>
                <a:ea typeface="ヒラギノ角ゴ Pro W3" charset="0"/>
                <a:cs typeface="Times New Roman"/>
              </a:rPr>
              <a:t>, vous pouvez appeler le help desk du CI au 22’11, ou écrire à l’adresse </a:t>
            </a:r>
            <a:r>
              <a:rPr lang="fr-FR" sz="1800" dirty="0">
                <a:latin typeface="Avenir Book" panose="02000503020000020003" pitchFamily="2" charset="0"/>
                <a:ea typeface="ヒラギノ角ゴ Pro W3" charset="0"/>
                <a:cs typeface="Times New Roman"/>
                <a:hlinkClick r:id="rId4"/>
              </a:rPr>
              <a:t>helpdesk@unil.ch</a:t>
            </a:r>
            <a:r>
              <a:rPr lang="fr-FR" sz="1800" dirty="0">
                <a:latin typeface="Avenir Book" panose="02000503020000020003" pitchFamily="2" charset="0"/>
                <a:ea typeface="ヒラギノ角ゴ Pro W3" charset="0"/>
                <a:cs typeface="Times New Roman"/>
              </a:rPr>
              <a:t>  en indiquant votre numéro de machine (étiquette bleue), votre bureau, nom et prénom.</a:t>
            </a:r>
          </a:p>
          <a:p>
            <a:endParaRPr lang="fr-FR" sz="1800" dirty="0">
              <a:latin typeface="Avenir Book" panose="02000503020000020003" pitchFamily="2" charset="0"/>
              <a:ea typeface="ヒラギノ角ゴ Pro W3" charset="0"/>
              <a:cs typeface="Times New Roman"/>
            </a:endParaRPr>
          </a:p>
        </p:txBody>
      </p:sp>
      <p:sp>
        <p:nvSpPr>
          <p:cNvPr id="3" name="Titre 2"/>
          <p:cNvSpPr>
            <a:spLocks noGrp="1"/>
          </p:cNvSpPr>
          <p:nvPr>
            <p:ph type="title"/>
          </p:nvPr>
        </p:nvSpPr>
        <p:spPr>
          <a:xfrm>
            <a:off x="457200" y="135388"/>
            <a:ext cx="8229600" cy="1041991"/>
          </a:xfrm>
        </p:spPr>
        <p:txBody>
          <a:bodyPr/>
          <a:lstStyle/>
          <a:p>
            <a:r>
              <a:rPr lang="fr-FR" dirty="0">
                <a:latin typeface="Avenir Book" panose="02000503020000020003" pitchFamily="2" charset="0"/>
              </a:rPr>
              <a:t>Matériel informatique (2)</a:t>
            </a:r>
          </a:p>
        </p:txBody>
      </p:sp>
      <p:sp>
        <p:nvSpPr>
          <p:cNvPr id="4" name="Espace réservé du numéro de diapositive 3"/>
          <p:cNvSpPr>
            <a:spLocks noGrp="1"/>
          </p:cNvSpPr>
          <p:nvPr>
            <p:ph type="sldNum" sz="quarter" idx="4"/>
          </p:nvPr>
        </p:nvSpPr>
        <p:spPr/>
        <p:txBody>
          <a:bodyPr/>
          <a:lstStyle/>
          <a:p>
            <a:pPr algn="r"/>
            <a:fld id="{879F8CDA-3D76-8147-A783-F8EF6F842A04}" type="slidenum">
              <a:rPr lang="fr-FR" smtClean="0">
                <a:latin typeface="Arial"/>
              </a:rPr>
              <a:pPr algn="r"/>
              <a:t>21</a:t>
            </a:fld>
            <a:r>
              <a:rPr lang="fr-FR">
                <a:latin typeface="Arial"/>
              </a:rPr>
              <a:t> </a:t>
            </a:r>
            <a:endParaRPr lang="fr-FR" dirty="0">
              <a:latin typeface="Arial"/>
            </a:endParaRPr>
          </a:p>
        </p:txBody>
      </p:sp>
    </p:spTree>
    <p:extLst>
      <p:ext uri="{BB962C8B-B14F-4D97-AF65-F5344CB8AC3E}">
        <p14:creationId xmlns:p14="http://schemas.microsoft.com/office/powerpoint/2010/main" val="13292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115878"/>
            <a:ext cx="8229600" cy="1143000"/>
          </a:xfrm>
        </p:spPr>
        <p:txBody>
          <a:bodyPr>
            <a:normAutofit/>
          </a:bodyPr>
          <a:lstStyle/>
          <a:p>
            <a:pPr eaLnBrk="1" hangingPunct="1"/>
            <a:r>
              <a:rPr lang="fr-FR" dirty="0">
                <a:solidFill>
                  <a:srgbClr val="4A7EBB"/>
                </a:solidFill>
                <a:latin typeface="Avenir Book" panose="02000503020000020003" pitchFamily="2" charset="0"/>
                <a:ea typeface="ヒラギノ角ゴ Pro W3" charset="0"/>
              </a:rPr>
              <a:t>Salles de conférences et réservations</a:t>
            </a:r>
          </a:p>
        </p:txBody>
      </p:sp>
      <p:sp>
        <p:nvSpPr>
          <p:cNvPr id="56322" name="Rectangle 3"/>
          <p:cNvSpPr>
            <a:spLocks noGrp="1" noChangeArrowheads="1"/>
          </p:cNvSpPr>
          <p:nvPr>
            <p:ph type="body" idx="1"/>
          </p:nvPr>
        </p:nvSpPr>
        <p:spPr>
          <a:xfrm>
            <a:off x="177461" y="1354308"/>
            <a:ext cx="8789078" cy="4926279"/>
          </a:xfrm>
        </p:spPr>
        <p:txBody>
          <a:bodyPr>
            <a:normAutofit/>
          </a:bodyPr>
          <a:lstStyle/>
          <a:p>
            <a:pPr marL="0" indent="0" algn="just">
              <a:buFontTx/>
              <a:buNone/>
              <a:tabLst>
                <a:tab pos="530225" algn="l"/>
              </a:tabLst>
            </a:pPr>
            <a:r>
              <a:rPr lang="fr-FR" sz="2400" b="1" dirty="0">
                <a:latin typeface="Avenir Book" panose="02000503020000020003" pitchFamily="2" charset="0"/>
                <a:ea typeface="ヒラギノ角ゴ Pro W3" charset="0"/>
                <a:cs typeface="Times New Roman"/>
              </a:rPr>
              <a:t>Salles de conférences de l’IP :</a:t>
            </a:r>
            <a:endParaRPr lang="en-GB" sz="2400" b="1" dirty="0">
              <a:latin typeface="Avenir Book" panose="02000503020000020003" pitchFamily="2" charset="0"/>
              <a:ea typeface="ヒラギノ角ゴ Pro W3" charset="0"/>
              <a:cs typeface="Times New Roman"/>
            </a:endParaRPr>
          </a:p>
          <a:p>
            <a:pPr marL="0" indent="0" algn="just">
              <a:buFontTx/>
              <a:buNone/>
              <a:tabLst>
                <a:tab pos="530225" algn="l"/>
              </a:tabLst>
            </a:pPr>
            <a:r>
              <a:rPr lang="fr-CH" sz="2400" dirty="0">
                <a:latin typeface="Avenir Book" panose="02000503020000020003" pitchFamily="2" charset="0"/>
                <a:ea typeface="ヒラギノ角ゴ Pro W3" charset="0"/>
                <a:cs typeface="Times New Roman"/>
              </a:rPr>
              <a:t>GEO-4314, GEO-2152, GEO-2215</a:t>
            </a:r>
          </a:p>
          <a:p>
            <a:pPr marL="0" indent="0" algn="just">
              <a:buFontTx/>
              <a:buNone/>
              <a:tabLst>
                <a:tab pos="530225" algn="l"/>
              </a:tabLst>
            </a:pPr>
            <a:endParaRPr lang="en-GB" sz="2400" dirty="0">
              <a:latin typeface="Avenir Book" panose="02000503020000020003" pitchFamily="2" charset="0"/>
              <a:ea typeface="ヒラギノ角ゴ Pro W3" charset="0"/>
              <a:cs typeface="Times New Roman"/>
            </a:endParaRPr>
          </a:p>
          <a:p>
            <a:pPr marL="0" indent="0">
              <a:buFontTx/>
              <a:buNone/>
              <a:tabLst>
                <a:tab pos="530225" algn="l"/>
              </a:tabLst>
            </a:pPr>
            <a:r>
              <a:rPr lang="fr-CH" sz="2400" dirty="0">
                <a:latin typeface="Avenir Book" panose="02000503020000020003" pitchFamily="2" charset="0"/>
                <a:ea typeface="ヒラギノ角ゴ Pro W3" charset="0"/>
                <a:cs typeface="Times New Roman"/>
              </a:rPr>
              <a:t>Réservation</a:t>
            </a:r>
            <a:r>
              <a:rPr lang="en-GB" sz="2400" dirty="0">
                <a:latin typeface="Avenir Book" panose="02000503020000020003" pitchFamily="2" charset="0"/>
                <a:ea typeface="ヒラギノ角ゴ Pro W3" charset="0"/>
                <a:cs typeface="Times New Roman"/>
              </a:rPr>
              <a:t> </a:t>
            </a:r>
            <a:r>
              <a:rPr lang="fr-CH" sz="2400" dirty="0">
                <a:latin typeface="Avenir Book" panose="02000503020000020003" pitchFamily="2" charset="0"/>
                <a:ea typeface="ヒラギノ角ゴ Pro W3" charset="0"/>
                <a:cs typeface="Times New Roman"/>
              </a:rPr>
              <a:t>possible via le secrétariat de l’IP </a:t>
            </a:r>
            <a:r>
              <a:rPr lang="fr-FR" sz="2400" dirty="0">
                <a:latin typeface="Avenir Book" panose="02000503020000020003" pitchFamily="2" charset="0"/>
                <a:ea typeface="ヒラギノ角ゴ Pro W3" charset="0"/>
                <a:cs typeface="Times New Roman"/>
              </a:rPr>
              <a:t>(</a:t>
            </a:r>
            <a:r>
              <a:rPr lang="fr-FR" sz="2400" dirty="0">
                <a:latin typeface="Avenir Book" panose="02000503020000020003" pitchFamily="2" charset="0"/>
                <a:ea typeface="ヒラギノ角ゴ Pro W3" charset="0"/>
                <a:cs typeface="Times New Roman"/>
                <a:hlinkClick r:id="rId3">
                  <a:extLst>
                    <a:ext uri="{A12FA001-AC4F-418D-AE19-62706E023703}">
                      <ahyp:hlinkClr xmlns:ahyp="http://schemas.microsoft.com/office/drawing/2018/hyperlinkcolor" val="tx"/>
                    </a:ext>
                  </a:extLst>
                </a:hlinkClick>
              </a:rPr>
              <a:t>secretariat.ip@unil.ch</a:t>
            </a:r>
            <a:r>
              <a:rPr lang="fr-FR" sz="2400" dirty="0">
                <a:latin typeface="Avenir Book" panose="02000503020000020003" pitchFamily="2" charset="0"/>
                <a:ea typeface="ヒラギノ角ゴ Pro W3" charset="0"/>
                <a:cs typeface="Times New Roman"/>
              </a:rPr>
              <a:t>)</a:t>
            </a:r>
            <a:r>
              <a:rPr lang="fr-FR" sz="1800" dirty="0">
                <a:latin typeface="Avenir Book" panose="02000503020000020003" pitchFamily="2" charset="0"/>
                <a:ea typeface="ヒラギノ角ゴ Pro W3" charset="0"/>
                <a:cs typeface="Times New Roman"/>
              </a:rPr>
              <a:t> </a:t>
            </a:r>
            <a:r>
              <a:rPr lang="fr-CH" sz="2400" dirty="0">
                <a:latin typeface="Avenir Book" panose="02000503020000020003" pitchFamily="2" charset="0"/>
                <a:ea typeface="ヒラギノ角ゴ Pro W3" charset="0"/>
                <a:cs typeface="Times New Roman"/>
              </a:rPr>
              <a:t>ou via l’intranet administratif/Gestion de réservation des biens</a:t>
            </a:r>
            <a:endParaRPr lang="fr-FR" sz="2400" dirty="0">
              <a:latin typeface="Avenir Book" panose="02000503020000020003" pitchFamily="2" charset="0"/>
              <a:ea typeface="ヒラギノ角ゴ Pro W3" charset="0"/>
              <a:cs typeface="Times New Roman"/>
            </a:endParaRPr>
          </a:p>
          <a:p>
            <a:pPr marL="0" indent="0">
              <a:buFontTx/>
              <a:buNone/>
            </a:pPr>
            <a:endParaRPr lang="fr-FR" sz="2400" dirty="0">
              <a:latin typeface="Avenir Book" panose="02000503020000020003" pitchFamily="2" charset="0"/>
              <a:ea typeface="ヒラギノ角ゴ Pro W3" charset="0"/>
              <a:cs typeface="Times New Roman"/>
            </a:endParaRPr>
          </a:p>
          <a:p>
            <a:pPr marL="0" indent="0">
              <a:buFontTx/>
              <a:buNone/>
              <a:tabLst>
                <a:tab pos="530225" algn="l"/>
              </a:tabLst>
            </a:pPr>
            <a:r>
              <a:rPr lang="fr-FR" sz="2400" dirty="0">
                <a:latin typeface="Avenir Book" panose="02000503020000020003" pitchFamily="2" charset="0"/>
                <a:ea typeface="ヒラギノ角ゴ Pro W3" charset="0"/>
                <a:cs typeface="Times New Roman"/>
              </a:rPr>
              <a:t>D’autres salles sur le campus peuvent être également réservées 	via le secrétariat de l’IP (</a:t>
            </a:r>
            <a:r>
              <a:rPr lang="fr-FR" sz="2400" dirty="0">
                <a:latin typeface="Avenir Book" panose="02000503020000020003" pitchFamily="2" charset="0"/>
                <a:ea typeface="ヒラギノ角ゴ Pro W3" charset="0"/>
                <a:cs typeface="Times New Roman"/>
                <a:hlinkClick r:id="rId3">
                  <a:extLst>
                    <a:ext uri="{A12FA001-AC4F-418D-AE19-62706E023703}">
                      <ahyp:hlinkClr xmlns:ahyp="http://schemas.microsoft.com/office/drawing/2018/hyperlinkcolor" val="tx"/>
                    </a:ext>
                  </a:extLst>
                </a:hlinkClick>
              </a:rPr>
              <a:t>secretariat.ip@unil.ch</a:t>
            </a:r>
            <a:r>
              <a:rPr lang="fr-FR" sz="2400" dirty="0">
                <a:latin typeface="Avenir Book" panose="02000503020000020003" pitchFamily="2" charset="0"/>
                <a:ea typeface="ヒラギノ角ゴ Pro W3" charset="0"/>
                <a:cs typeface="Times New Roman"/>
              </a:rPr>
              <a:t>)</a:t>
            </a:r>
            <a:r>
              <a:rPr lang="fr-FR" sz="1800" dirty="0">
                <a:latin typeface="Avenir Book" panose="02000503020000020003" pitchFamily="2" charset="0"/>
                <a:ea typeface="ヒラギノ角ゴ Pro W3" charset="0"/>
                <a:cs typeface="Times New Roman"/>
              </a:rPr>
              <a:t> </a:t>
            </a:r>
            <a:r>
              <a:rPr lang="fr-FR" sz="2400" dirty="0">
                <a:latin typeface="Avenir Book" panose="02000503020000020003" pitchFamily="2" charset="0"/>
                <a:ea typeface="ヒラギノ角ゴ Pro W3" charset="0"/>
                <a:cs typeface="Times New Roman"/>
              </a:rPr>
              <a:t>ou via la gestion des salles	(</a:t>
            </a:r>
            <a:r>
              <a:rPr lang="fr-FR" sz="2400" dirty="0">
                <a:latin typeface="Avenir Book" panose="02000503020000020003" pitchFamily="2" charset="0"/>
                <a:ea typeface="ヒラギノ角ゴ Pro W3" charset="0"/>
                <a:cs typeface="Times New Roman"/>
                <a:hlinkClick r:id="rId4">
                  <a:extLst>
                    <a:ext uri="{A12FA001-AC4F-418D-AE19-62706E023703}">
                      <ahyp:hlinkClr xmlns:ahyp="http://schemas.microsoft.com/office/drawing/2018/hyperlinkcolor" val="tx"/>
                    </a:ext>
                  </a:extLst>
                </a:hlinkClick>
              </a:rPr>
              <a:t>aegs@unil.ch</a:t>
            </a:r>
            <a:r>
              <a:rPr lang="fr-FR" sz="2400" dirty="0">
                <a:latin typeface="Avenir Book" panose="02000503020000020003" pitchFamily="2" charset="0"/>
                <a:ea typeface="ヒラギノ角ゴ Pro W3" charset="0"/>
                <a:cs typeface="Times New Roman"/>
              </a:rPr>
              <a:t>) </a:t>
            </a: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22</a:t>
            </a:fld>
            <a:r>
              <a:rPr lang="fr-FR">
                <a:latin typeface="Arial"/>
              </a:rPr>
              <a:t> </a:t>
            </a:r>
            <a:endParaRPr lang="fr-FR" dirty="0">
              <a:latin typeface="Arial"/>
            </a:endParaRPr>
          </a:p>
        </p:txBody>
      </p:sp>
    </p:spTree>
    <p:extLst>
      <p:ext uri="{BB962C8B-B14F-4D97-AF65-F5344CB8AC3E}">
        <p14:creationId xmlns:p14="http://schemas.microsoft.com/office/powerpoint/2010/main" val="186158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137D9A-09D5-8544-A22F-A42B1A791923}"/>
              </a:ext>
            </a:extLst>
          </p:cNvPr>
          <p:cNvSpPr>
            <a:spLocks noGrp="1"/>
          </p:cNvSpPr>
          <p:nvPr>
            <p:ph type="title"/>
          </p:nvPr>
        </p:nvSpPr>
        <p:spPr>
          <a:xfrm>
            <a:off x="457200" y="306882"/>
            <a:ext cx="8389620" cy="857250"/>
          </a:xfrm>
        </p:spPr>
        <p:txBody>
          <a:bodyPr>
            <a:normAutofit/>
          </a:bodyPr>
          <a:lstStyle/>
          <a:p>
            <a:r>
              <a:rPr lang="fr-FR" dirty="0">
                <a:latin typeface="Avenir Book" panose="02000503020000020003" pitchFamily="2" charset="0"/>
              </a:rPr>
              <a:t>Vos Activités et événements via </a:t>
            </a:r>
            <a:r>
              <a:rPr lang="fr-FR" dirty="0">
                <a:latin typeface="Avenir Book" panose="02000503020000020003" pitchFamily="2" charset="0"/>
                <a:hlinkClick r:id="rId3"/>
              </a:rPr>
              <a:t>myunil</a:t>
            </a:r>
            <a:endParaRPr lang="fr-FR" dirty="0">
              <a:latin typeface="Avenir Book" panose="02000503020000020003" pitchFamily="2" charset="0"/>
            </a:endParaRPr>
          </a:p>
        </p:txBody>
      </p:sp>
      <p:sp>
        <p:nvSpPr>
          <p:cNvPr id="4" name="Espace réservé du numéro de diapositive 3">
            <a:extLst>
              <a:ext uri="{FF2B5EF4-FFF2-40B4-BE49-F238E27FC236}">
                <a16:creationId xmlns:a16="http://schemas.microsoft.com/office/drawing/2014/main" id="{5C07D840-ACB2-0A43-86A9-3D8496315B7D}"/>
              </a:ext>
            </a:extLst>
          </p:cNvPr>
          <p:cNvSpPr>
            <a:spLocks noGrp="1"/>
          </p:cNvSpPr>
          <p:nvPr>
            <p:ph type="sldNum" sz="quarter" idx="4"/>
          </p:nvPr>
        </p:nvSpPr>
        <p:spPr/>
        <p:txBody>
          <a:bodyPr/>
          <a:lstStyle/>
          <a:p>
            <a:pPr algn="r"/>
            <a:fld id="{879F8CDA-3D76-8147-A783-F8EF6F842A04}" type="slidenum">
              <a:rPr lang="fr-FR" smtClean="0">
                <a:latin typeface="Arial"/>
              </a:rPr>
              <a:pPr algn="r"/>
              <a:t>23</a:t>
            </a:fld>
            <a:r>
              <a:rPr lang="fr-FR">
                <a:latin typeface="Arial"/>
              </a:rPr>
              <a:t> </a:t>
            </a:r>
            <a:endParaRPr lang="fr-FR" dirty="0">
              <a:latin typeface="Arial"/>
            </a:endParaRPr>
          </a:p>
        </p:txBody>
      </p:sp>
      <p:pic>
        <p:nvPicPr>
          <p:cNvPr id="11" name="Espace réservé du contenu 10">
            <a:extLst>
              <a:ext uri="{FF2B5EF4-FFF2-40B4-BE49-F238E27FC236}">
                <a16:creationId xmlns:a16="http://schemas.microsoft.com/office/drawing/2014/main" id="{FF5ADD37-CC0B-9343-A6F9-9F02691222BD}"/>
              </a:ext>
            </a:extLst>
          </p:cNvPr>
          <p:cNvPicPr>
            <a:picLocks noGrp="1" noChangeAspect="1"/>
          </p:cNvPicPr>
          <p:nvPr>
            <p:ph idx="1"/>
          </p:nvPr>
        </p:nvPicPr>
        <p:blipFill>
          <a:blip r:embed="rId4"/>
          <a:stretch>
            <a:fillRect/>
          </a:stretch>
        </p:blipFill>
        <p:spPr>
          <a:xfrm>
            <a:off x="809780" y="1164132"/>
            <a:ext cx="7524440" cy="4808917"/>
          </a:xfrm>
        </p:spPr>
      </p:pic>
    </p:spTree>
    <p:extLst>
      <p:ext uri="{BB962C8B-B14F-4D97-AF65-F5344CB8AC3E}">
        <p14:creationId xmlns:p14="http://schemas.microsoft.com/office/powerpoint/2010/main" val="9980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31D622-C971-004A-8ADA-0FC80E83A21E}"/>
              </a:ext>
            </a:extLst>
          </p:cNvPr>
          <p:cNvSpPr>
            <a:spLocks noGrp="1"/>
          </p:cNvSpPr>
          <p:nvPr>
            <p:ph idx="1"/>
          </p:nvPr>
        </p:nvSpPr>
        <p:spPr/>
        <p:txBody>
          <a:bodyPr>
            <a:normAutofit fontScale="62500" lnSpcReduction="20000"/>
          </a:bodyPr>
          <a:lstStyle/>
          <a:p>
            <a:pPr marL="380990" indent="-380990">
              <a:lnSpc>
                <a:spcPct val="120000"/>
              </a:lnSpc>
            </a:pPr>
            <a:r>
              <a:rPr lang="fr-CH" sz="3200" dirty="0">
                <a:latin typeface="Avenir Book" panose="02000503020000020003" pitchFamily="2" charset="0"/>
              </a:rPr>
              <a:t>Obtention d’un nouveau projet de recherche</a:t>
            </a:r>
          </a:p>
          <a:p>
            <a:pPr marL="380990" indent="-380990">
              <a:lnSpc>
                <a:spcPct val="120000"/>
              </a:lnSpc>
            </a:pPr>
            <a:r>
              <a:rPr lang="fr-CH" sz="3200" dirty="0">
                <a:latin typeface="Avenir Book" panose="02000503020000020003" pitchFamily="2" charset="0"/>
              </a:rPr>
              <a:t>Publication d’article scientifique ou parution d’un ouvrage</a:t>
            </a:r>
          </a:p>
          <a:p>
            <a:pPr marL="380990" indent="-380990">
              <a:lnSpc>
                <a:spcPct val="120000"/>
              </a:lnSpc>
            </a:pPr>
            <a:r>
              <a:rPr lang="fr-CH" sz="3200" dirty="0">
                <a:latin typeface="Avenir Book" panose="02000503020000020003" pitchFamily="2" charset="0"/>
              </a:rPr>
              <a:t>Portrait d’un nouveau membre de votre unité de recherche</a:t>
            </a:r>
          </a:p>
          <a:p>
            <a:pPr marL="380990" indent="-380990">
              <a:lnSpc>
                <a:spcPct val="120000"/>
              </a:lnSpc>
            </a:pPr>
            <a:r>
              <a:rPr lang="fr-CH" sz="3200" dirty="0">
                <a:latin typeface="Avenir Book" panose="02000503020000020003" pitchFamily="2" charset="0"/>
              </a:rPr>
              <a:t>Présentation de la thématique d’un colloque ou conférence publique</a:t>
            </a:r>
          </a:p>
          <a:p>
            <a:pPr marL="380990" indent="-380990">
              <a:lnSpc>
                <a:spcPct val="120000"/>
              </a:lnSpc>
            </a:pPr>
            <a:r>
              <a:rPr lang="fr-CH" sz="3200" dirty="0">
                <a:latin typeface="Avenir Book" panose="02000503020000020003" pitchFamily="2" charset="0"/>
              </a:rPr>
              <a:t>Intervention dans la presse</a:t>
            </a:r>
          </a:p>
          <a:p>
            <a:pPr marL="380990" indent="-380990">
              <a:lnSpc>
                <a:spcPct val="120000"/>
              </a:lnSpc>
            </a:pPr>
            <a:r>
              <a:rPr lang="fr-CH" sz="3200" dirty="0">
                <a:latin typeface="Avenir Book" panose="02000503020000020003" pitchFamily="2" charset="0"/>
              </a:rPr>
              <a:t>Obtention d’un prix ou une distinction</a:t>
            </a:r>
          </a:p>
          <a:p>
            <a:pPr marL="380990" indent="-380990">
              <a:lnSpc>
                <a:spcPct val="120000"/>
              </a:lnSpc>
            </a:pPr>
            <a:r>
              <a:rPr lang="fr-CH" sz="3200" dirty="0">
                <a:latin typeface="Avenir Book" panose="02000503020000020003" pitchFamily="2" charset="0"/>
              </a:rPr>
              <a:t>Particularité d’un enseignement</a:t>
            </a:r>
          </a:p>
          <a:p>
            <a:pPr marL="380990" indent="-380990">
              <a:lnSpc>
                <a:spcPct val="120000"/>
              </a:lnSpc>
            </a:pPr>
            <a:r>
              <a:rPr lang="fr-CH" sz="3200" dirty="0">
                <a:latin typeface="Avenir Book" panose="02000503020000020003" pitchFamily="2" charset="0"/>
              </a:rPr>
              <a:t>Etc.</a:t>
            </a:r>
          </a:p>
          <a:p>
            <a:pPr marL="0" indent="0">
              <a:lnSpc>
                <a:spcPct val="120000"/>
              </a:lnSpc>
              <a:buNone/>
            </a:pPr>
            <a:r>
              <a:rPr lang="fr-CH" sz="3200" dirty="0">
                <a:latin typeface="Avenir Book" panose="02000503020000020003" pitchFamily="2" charset="0"/>
              </a:rPr>
              <a:t>Demande de relais à faire auprès des partenaires. Pas de reprise automatique.</a:t>
            </a:r>
          </a:p>
        </p:txBody>
      </p:sp>
      <p:sp>
        <p:nvSpPr>
          <p:cNvPr id="3" name="Titre 2">
            <a:extLst>
              <a:ext uri="{FF2B5EF4-FFF2-40B4-BE49-F238E27FC236}">
                <a16:creationId xmlns:a16="http://schemas.microsoft.com/office/drawing/2014/main" id="{378014BD-C1E5-CB41-9FD4-EED38AC38801}"/>
              </a:ext>
            </a:extLst>
          </p:cNvPr>
          <p:cNvSpPr>
            <a:spLocks noGrp="1"/>
          </p:cNvSpPr>
          <p:nvPr>
            <p:ph type="title"/>
          </p:nvPr>
        </p:nvSpPr>
        <p:spPr/>
        <p:txBody>
          <a:bodyPr>
            <a:normAutofit/>
          </a:bodyPr>
          <a:lstStyle/>
          <a:p>
            <a:r>
              <a:rPr lang="fr-FR" dirty="0">
                <a:latin typeface="Avenir Book" panose="02000503020000020003" pitchFamily="2" charset="0"/>
              </a:rPr>
              <a:t>Une Actualité, c’est quoi? </a:t>
            </a:r>
          </a:p>
        </p:txBody>
      </p:sp>
      <p:sp>
        <p:nvSpPr>
          <p:cNvPr id="6" name="Espace réservé du numéro de diapositive 5">
            <a:extLst>
              <a:ext uri="{FF2B5EF4-FFF2-40B4-BE49-F238E27FC236}">
                <a16:creationId xmlns:a16="http://schemas.microsoft.com/office/drawing/2014/main" id="{7F1201CA-7C1E-4B4E-B59C-14CDFC34A703}"/>
              </a:ext>
            </a:extLst>
          </p:cNvPr>
          <p:cNvSpPr>
            <a:spLocks noGrp="1"/>
          </p:cNvSpPr>
          <p:nvPr>
            <p:ph type="sldNum" sz="quarter" idx="4"/>
          </p:nvPr>
        </p:nvSpPr>
        <p:spPr/>
        <p:txBody>
          <a:bodyPr/>
          <a:lstStyle/>
          <a:p>
            <a:pPr algn="r"/>
            <a:fld id="{879F8CDA-3D76-8147-A783-F8EF6F842A04}" type="slidenum">
              <a:rPr lang="fr-FR" smtClean="0">
                <a:latin typeface="Arial"/>
              </a:rPr>
              <a:pPr algn="r"/>
              <a:t>24</a:t>
            </a:fld>
            <a:r>
              <a:rPr lang="fr-FR">
                <a:latin typeface="Arial"/>
              </a:rPr>
              <a:t> </a:t>
            </a:r>
            <a:endParaRPr lang="fr-FR" dirty="0">
              <a:latin typeface="Arial"/>
            </a:endParaRPr>
          </a:p>
        </p:txBody>
      </p:sp>
    </p:spTree>
    <p:extLst>
      <p:ext uri="{BB962C8B-B14F-4D97-AF65-F5344CB8AC3E}">
        <p14:creationId xmlns:p14="http://schemas.microsoft.com/office/powerpoint/2010/main" val="78613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31D622-C971-004A-8ADA-0FC80E83A21E}"/>
              </a:ext>
            </a:extLst>
          </p:cNvPr>
          <p:cNvSpPr>
            <a:spLocks noGrp="1"/>
          </p:cNvSpPr>
          <p:nvPr>
            <p:ph idx="1"/>
          </p:nvPr>
        </p:nvSpPr>
        <p:spPr>
          <a:xfrm>
            <a:off x="457200" y="1540742"/>
            <a:ext cx="8229600" cy="4148732"/>
          </a:xfrm>
        </p:spPr>
        <p:txBody>
          <a:bodyPr>
            <a:normAutofit/>
          </a:bodyPr>
          <a:lstStyle/>
          <a:p>
            <a:pPr marL="380990" indent="-380990">
              <a:lnSpc>
                <a:spcPct val="120000"/>
              </a:lnSpc>
            </a:pPr>
            <a:r>
              <a:rPr lang="fr-CH" sz="2200" dirty="0">
                <a:latin typeface="Avenir Book" panose="02000503020000020003" pitchFamily="2" charset="0"/>
              </a:rPr>
              <a:t>Une manifestation organisée à l’UNIL, à </a:t>
            </a:r>
            <a:r>
              <a:rPr lang="fr-CH" sz="2200" dirty="0" err="1">
                <a:latin typeface="Avenir Book" panose="02000503020000020003" pitchFamily="2" charset="0"/>
              </a:rPr>
              <a:t>agender</a:t>
            </a:r>
            <a:r>
              <a:rPr lang="fr-CH" sz="2200" dirty="0">
                <a:latin typeface="Avenir Book" panose="02000503020000020003" pitchFamily="2" charset="0"/>
              </a:rPr>
              <a:t> (date de début et de fin, lieu et organisateurs/</a:t>
            </a:r>
            <a:r>
              <a:rPr lang="fr-CH" sz="2200" dirty="0" err="1">
                <a:latin typeface="Avenir Book" panose="02000503020000020003" pitchFamily="2" charset="0"/>
              </a:rPr>
              <a:t>trices</a:t>
            </a:r>
            <a:r>
              <a:rPr lang="fr-CH" sz="2200" dirty="0">
                <a:latin typeface="Avenir Book" panose="02000503020000020003" pitchFamily="2" charset="0"/>
              </a:rPr>
              <a:t>)</a:t>
            </a:r>
          </a:p>
          <a:p>
            <a:pPr marL="781040" lvl="1" indent="-380990">
              <a:lnSpc>
                <a:spcPct val="120000"/>
              </a:lnSpc>
            </a:pPr>
            <a:r>
              <a:rPr lang="fr-CH" sz="2200" dirty="0">
                <a:latin typeface="Avenir Book" panose="02000503020000020003" pitchFamily="2" charset="0"/>
              </a:rPr>
              <a:t>Colloque</a:t>
            </a:r>
          </a:p>
          <a:p>
            <a:pPr marL="781040" lvl="1" indent="-380990">
              <a:lnSpc>
                <a:spcPct val="120000"/>
              </a:lnSpc>
            </a:pPr>
            <a:r>
              <a:rPr lang="fr-CH" sz="2200" dirty="0">
                <a:latin typeface="Avenir Book" panose="02000503020000020003" pitchFamily="2" charset="0"/>
              </a:rPr>
              <a:t>Conférence, </a:t>
            </a:r>
          </a:p>
          <a:p>
            <a:pPr marL="781040" lvl="1" indent="-380990">
              <a:lnSpc>
                <a:spcPct val="120000"/>
              </a:lnSpc>
            </a:pPr>
            <a:r>
              <a:rPr lang="fr-CH" sz="2200" dirty="0">
                <a:latin typeface="Avenir Book" panose="02000503020000020003" pitchFamily="2" charset="0"/>
              </a:rPr>
              <a:t>Congrès</a:t>
            </a:r>
          </a:p>
          <a:p>
            <a:pPr marL="781040" lvl="1" indent="-380990">
              <a:lnSpc>
                <a:spcPct val="120000"/>
              </a:lnSpc>
            </a:pPr>
            <a:r>
              <a:rPr lang="fr-CH" sz="2200" dirty="0">
                <a:latin typeface="Avenir Book" panose="02000503020000020003" pitchFamily="2" charset="0"/>
              </a:rPr>
              <a:t>Séminaires </a:t>
            </a:r>
          </a:p>
          <a:p>
            <a:pPr marL="781040" lvl="1" indent="-380990">
              <a:lnSpc>
                <a:spcPct val="120000"/>
              </a:lnSpc>
            </a:pPr>
            <a:r>
              <a:rPr lang="fr-CH" sz="2200" dirty="0">
                <a:latin typeface="Avenir Book" panose="02000503020000020003" pitchFamily="2" charset="0"/>
              </a:rPr>
              <a:t>Ateliers, etc.</a:t>
            </a:r>
            <a:endParaRPr lang="fr-CH" sz="2600" dirty="0">
              <a:latin typeface="Avenir Book" panose="02000503020000020003" pitchFamily="2" charset="0"/>
            </a:endParaRPr>
          </a:p>
          <a:p>
            <a:pPr marL="400050" lvl="1" indent="0">
              <a:lnSpc>
                <a:spcPct val="120000"/>
              </a:lnSpc>
              <a:buNone/>
            </a:pPr>
            <a:r>
              <a:rPr lang="fr-CH" sz="2200" dirty="0">
                <a:latin typeface="Avenir Book" panose="02000503020000020003" pitchFamily="2" charset="0"/>
              </a:rPr>
              <a:t>Reprise automatique sous agenda UNIL</a:t>
            </a:r>
          </a:p>
        </p:txBody>
      </p:sp>
      <p:sp>
        <p:nvSpPr>
          <p:cNvPr id="3" name="Titre 2">
            <a:extLst>
              <a:ext uri="{FF2B5EF4-FFF2-40B4-BE49-F238E27FC236}">
                <a16:creationId xmlns:a16="http://schemas.microsoft.com/office/drawing/2014/main" id="{378014BD-C1E5-CB41-9FD4-EED38AC38801}"/>
              </a:ext>
            </a:extLst>
          </p:cNvPr>
          <p:cNvSpPr>
            <a:spLocks noGrp="1"/>
          </p:cNvSpPr>
          <p:nvPr>
            <p:ph type="title"/>
          </p:nvPr>
        </p:nvSpPr>
        <p:spPr>
          <a:xfrm>
            <a:off x="457200" y="306747"/>
            <a:ext cx="8229600" cy="857250"/>
          </a:xfrm>
        </p:spPr>
        <p:txBody>
          <a:bodyPr/>
          <a:lstStyle/>
          <a:p>
            <a:pPr algn="ctr"/>
            <a:r>
              <a:rPr lang="fr-FR" dirty="0">
                <a:latin typeface="Avenir Book" panose="02000503020000020003" pitchFamily="2" charset="0"/>
                <a:cs typeface="Times New Roman" panose="02020603050405020304" pitchFamily="18" charset="0"/>
              </a:rPr>
              <a:t>Un événement, c’est quoi? </a:t>
            </a:r>
          </a:p>
        </p:txBody>
      </p:sp>
      <p:sp>
        <p:nvSpPr>
          <p:cNvPr id="6" name="Espace réservé du numéro de diapositive 5">
            <a:extLst>
              <a:ext uri="{FF2B5EF4-FFF2-40B4-BE49-F238E27FC236}">
                <a16:creationId xmlns:a16="http://schemas.microsoft.com/office/drawing/2014/main" id="{7F1201CA-7C1E-4B4E-B59C-14CDFC34A703}"/>
              </a:ext>
            </a:extLst>
          </p:cNvPr>
          <p:cNvSpPr>
            <a:spLocks noGrp="1"/>
          </p:cNvSpPr>
          <p:nvPr>
            <p:ph type="sldNum" sz="quarter" idx="4"/>
          </p:nvPr>
        </p:nvSpPr>
        <p:spPr/>
        <p:txBody>
          <a:bodyPr/>
          <a:lstStyle/>
          <a:p>
            <a:pPr algn="r"/>
            <a:fld id="{879F8CDA-3D76-8147-A783-F8EF6F842A04}" type="slidenum">
              <a:rPr lang="fr-FR" smtClean="0">
                <a:latin typeface="Arial"/>
              </a:rPr>
              <a:pPr algn="r"/>
              <a:t>25</a:t>
            </a:fld>
            <a:r>
              <a:rPr lang="fr-FR">
                <a:latin typeface="Arial"/>
              </a:rPr>
              <a:t> </a:t>
            </a:r>
            <a:endParaRPr lang="fr-FR" dirty="0">
              <a:latin typeface="Arial"/>
            </a:endParaRPr>
          </a:p>
        </p:txBody>
      </p:sp>
    </p:spTree>
    <p:extLst>
      <p:ext uri="{BB962C8B-B14F-4D97-AF65-F5344CB8AC3E}">
        <p14:creationId xmlns:p14="http://schemas.microsoft.com/office/powerpoint/2010/main" val="118629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dirty="0">
                <a:solidFill>
                  <a:srgbClr val="4A7EBB"/>
                </a:solidFill>
                <a:latin typeface="Avenir Book" panose="02000503020000020003" pitchFamily="2" charset="0"/>
                <a:ea typeface="ヒラギノ角ゴ Pro W3" charset="0"/>
              </a:rPr>
              <a:t>Communication</a:t>
            </a:r>
          </a:p>
        </p:txBody>
      </p:sp>
      <p:sp>
        <p:nvSpPr>
          <p:cNvPr id="58371" name="Rectangle 3"/>
          <p:cNvSpPr>
            <a:spLocks noGrp="1" noChangeArrowheads="1"/>
          </p:cNvSpPr>
          <p:nvPr>
            <p:ph type="body" idx="1"/>
          </p:nvPr>
        </p:nvSpPr>
        <p:spPr/>
        <p:txBody>
          <a:bodyPr>
            <a:normAutofit fontScale="92500"/>
          </a:bodyPr>
          <a:lstStyle/>
          <a:p>
            <a:pPr marL="0" indent="0" eaLnBrk="1" hangingPunct="1">
              <a:buFontTx/>
              <a:buNone/>
            </a:pPr>
            <a:r>
              <a:rPr lang="fr-FR" sz="2800" b="1" dirty="0">
                <a:solidFill>
                  <a:srgbClr val="4A7EBB"/>
                </a:solidFill>
                <a:latin typeface="Avenir Book" panose="02000503020000020003" pitchFamily="2" charset="0"/>
                <a:ea typeface="ヒラギノ角ゴ Pro W3" charset="0"/>
                <a:cs typeface="Times New Roman"/>
              </a:rPr>
              <a:t>Site internet de l’IP :</a:t>
            </a:r>
            <a:r>
              <a:rPr lang="fr-FR" sz="2800" b="1" dirty="0">
                <a:solidFill>
                  <a:srgbClr val="00B0F0"/>
                </a:solidFill>
                <a:latin typeface="Avenir Book" panose="02000503020000020003" pitchFamily="2" charset="0"/>
                <a:ea typeface="ヒラギノ角ゴ Pro W3" charset="0"/>
                <a:cs typeface="Times New Roman"/>
              </a:rPr>
              <a:t> </a:t>
            </a:r>
            <a:r>
              <a:rPr lang="fr-FR" sz="2800" dirty="0">
                <a:solidFill>
                  <a:srgbClr val="00B0F0"/>
                </a:solidFill>
                <a:latin typeface="Avenir Book" panose="02000503020000020003" pitchFamily="2" charset="0"/>
                <a:ea typeface="ヒラギノ角ゴ Pro W3" charset="0"/>
                <a:cs typeface="Times New Roman"/>
                <a:hlinkClick r:id="rId3"/>
              </a:rPr>
              <a:t>www.unil.ch/ip</a:t>
            </a:r>
            <a:r>
              <a:rPr lang="fr-FR" sz="2800" dirty="0">
                <a:solidFill>
                  <a:srgbClr val="00B0F0"/>
                </a:solidFill>
                <a:latin typeface="Avenir Book" panose="02000503020000020003" pitchFamily="2" charset="0"/>
                <a:ea typeface="ヒラギノ角ゴ Pro W3" charset="0"/>
                <a:cs typeface="Times New Roman"/>
              </a:rPr>
              <a:t> </a:t>
            </a:r>
          </a:p>
          <a:p>
            <a:pPr marL="0" indent="0" eaLnBrk="1" hangingPunct="1">
              <a:buFontTx/>
              <a:buNone/>
            </a:pPr>
            <a:endParaRPr lang="fr-FR" sz="2800" dirty="0">
              <a:latin typeface="Avenir Book" panose="02000503020000020003" pitchFamily="2" charset="0"/>
              <a:ea typeface="ヒラギノ角ゴ Pro W3" charset="0"/>
              <a:cs typeface="Times New Roman"/>
            </a:endParaRPr>
          </a:p>
          <a:p>
            <a:pPr marL="0" indent="0" eaLnBrk="1" hangingPunct="1"/>
            <a:r>
              <a:rPr lang="fr-FR" sz="2800" dirty="0">
                <a:latin typeface="Avenir Book" panose="02000503020000020003" pitchFamily="2" charset="0"/>
                <a:ea typeface="ヒラギノ角ゴ Pro W3" charset="0"/>
                <a:cs typeface="Times New Roman"/>
              </a:rPr>
              <a:t> </a:t>
            </a:r>
            <a:r>
              <a:rPr lang="fr-FR" sz="2800" b="1" dirty="0">
                <a:latin typeface="Avenir Book" panose="02000503020000020003" pitchFamily="2" charset="0"/>
                <a:ea typeface="ヒラギノ角ゴ Pro W3" charset="0"/>
                <a:cs typeface="Times New Roman"/>
              </a:rPr>
              <a:t>Responsables éditoriaux </a:t>
            </a:r>
            <a:r>
              <a:rPr lang="fr-FR" sz="2800" dirty="0">
                <a:latin typeface="Avenir Book" panose="02000503020000020003" pitchFamily="2" charset="0"/>
                <a:ea typeface="ヒラギノ角ゴ Pro W3" charset="0"/>
                <a:cs typeface="Times New Roman"/>
              </a:rPr>
              <a:t>: Joëlle </a:t>
            </a:r>
            <a:r>
              <a:rPr lang="fr-FR" sz="2800" dirty="0" err="1">
                <a:latin typeface="Avenir Book" panose="02000503020000020003" pitchFamily="2" charset="0"/>
                <a:ea typeface="ヒラギノ角ゴ Pro W3" charset="0"/>
                <a:cs typeface="Times New Roman"/>
              </a:rPr>
              <a:t>Darwiche</a:t>
            </a:r>
            <a:r>
              <a:rPr lang="fr-FR" sz="2800" dirty="0">
                <a:latin typeface="Avenir Book" panose="02000503020000020003" pitchFamily="2" charset="0"/>
                <a:ea typeface="ヒラギノ角ゴ Pro W3" charset="0"/>
                <a:cs typeface="Times New Roman"/>
              </a:rPr>
              <a:t> et </a:t>
            </a:r>
            <a:br>
              <a:rPr lang="fr-FR" sz="2800" dirty="0">
                <a:latin typeface="Avenir Book" panose="02000503020000020003" pitchFamily="2" charset="0"/>
                <a:ea typeface="ヒラギノ角ゴ Pro W3" charset="0"/>
                <a:cs typeface="Times New Roman"/>
              </a:rPr>
            </a:br>
            <a:r>
              <a:rPr lang="fr-FR" sz="2800" dirty="0">
                <a:latin typeface="Avenir Book" panose="02000503020000020003" pitchFamily="2" charset="0"/>
                <a:ea typeface="ヒラギノ角ゴ Pro W3" charset="0"/>
                <a:cs typeface="Times New Roman"/>
              </a:rPr>
              <a:t>   Christian </a:t>
            </a:r>
            <a:r>
              <a:rPr lang="fr-FR" sz="2800" dirty="0" err="1">
                <a:latin typeface="Avenir Book" panose="02000503020000020003" pitchFamily="2" charset="0"/>
                <a:ea typeface="ヒラギノ角ゴ Pro W3" charset="0"/>
                <a:cs typeface="Times New Roman"/>
              </a:rPr>
              <a:t>Staerklé</a:t>
            </a:r>
            <a:endParaRPr lang="fr-FR" sz="2800" dirty="0">
              <a:latin typeface="Avenir Book" panose="02000503020000020003" pitchFamily="2" charset="0"/>
              <a:ea typeface="ヒラギノ角ゴ Pro W3" charset="0"/>
              <a:cs typeface="Times New Roman"/>
            </a:endParaRPr>
          </a:p>
          <a:p>
            <a:pPr marL="0" indent="0" eaLnBrk="1" hangingPunct="1"/>
            <a:r>
              <a:rPr lang="fr-FR" sz="2800" b="1" dirty="0">
                <a:latin typeface="Avenir Book" panose="02000503020000020003" pitchFamily="2" charset="0"/>
                <a:ea typeface="ヒラギノ角ゴ Pro W3" charset="0"/>
                <a:cs typeface="Times New Roman"/>
              </a:rPr>
              <a:t> Responsable rédactionnel</a:t>
            </a:r>
            <a:r>
              <a:rPr lang="fr-FR" sz="2800" dirty="0">
                <a:latin typeface="Avenir Book" panose="02000503020000020003" pitchFamily="2" charset="0"/>
                <a:ea typeface="ヒラギノ角ゴ Pro W3" charset="0"/>
                <a:cs typeface="Times New Roman"/>
              </a:rPr>
              <a:t> : Delphine Klein</a:t>
            </a:r>
            <a:endParaRPr lang="fr-FR" sz="2400" dirty="0">
              <a:solidFill>
                <a:srgbClr val="FF8F19"/>
              </a:solidFill>
              <a:latin typeface="Avenir Book" panose="02000503020000020003" pitchFamily="2" charset="0"/>
              <a:ea typeface="ヒラギノ角ゴ Pro W3" charset="0"/>
              <a:cs typeface="Times New Roman"/>
            </a:endParaRPr>
          </a:p>
          <a:p>
            <a:pPr marL="0" indent="0" eaLnBrk="1" hangingPunct="1"/>
            <a:r>
              <a:rPr lang="fr-FR" sz="2800" dirty="0">
                <a:latin typeface="Avenir Book" panose="02000503020000020003" pitchFamily="2" charset="0"/>
                <a:ea typeface="ヒラギノ角ゴ Pro W3" charset="0"/>
                <a:cs typeface="Times New Roman"/>
              </a:rPr>
              <a:t> </a:t>
            </a:r>
            <a:r>
              <a:rPr lang="fr-FR" sz="2800" b="1" dirty="0">
                <a:latin typeface="Avenir Book" panose="02000503020000020003" pitchFamily="2" charset="0"/>
                <a:ea typeface="ヒラギノ角ゴ Pro W3" charset="0"/>
                <a:cs typeface="Times New Roman"/>
              </a:rPr>
              <a:t>Webmaster</a:t>
            </a:r>
            <a:r>
              <a:rPr lang="fr-FR" sz="2800" dirty="0">
                <a:latin typeface="Avenir Book" panose="02000503020000020003" pitchFamily="2" charset="0"/>
                <a:ea typeface="ヒラギノ角ゴ Pro W3" charset="0"/>
                <a:cs typeface="Times New Roman"/>
              </a:rPr>
              <a:t> : Delphine Klein</a:t>
            </a:r>
          </a:p>
          <a:p>
            <a:pPr marL="0" indent="0" eaLnBrk="1" hangingPunct="1"/>
            <a:r>
              <a:rPr lang="fr-FR" sz="2800" dirty="0">
                <a:latin typeface="Avenir Book" panose="02000503020000020003" pitchFamily="2" charset="0"/>
                <a:ea typeface="ヒラギノ角ゴ Pro W3" charset="0"/>
                <a:cs typeface="Times New Roman"/>
              </a:rPr>
              <a:t> </a:t>
            </a:r>
            <a:r>
              <a:rPr lang="fr-FR" sz="2800" b="1" dirty="0">
                <a:latin typeface="Avenir Book" panose="02000503020000020003" pitchFamily="2" charset="0"/>
                <a:ea typeface="ヒラギノ角ゴ Pro W3" charset="0"/>
                <a:cs typeface="Times New Roman"/>
              </a:rPr>
              <a:t>Chargé de communication IP </a:t>
            </a:r>
            <a:r>
              <a:rPr lang="fr-FR" sz="2800" dirty="0">
                <a:latin typeface="Avenir Book" panose="02000503020000020003" pitchFamily="2" charset="0"/>
                <a:ea typeface="ヒラギノ角ゴ Pro W3" charset="0"/>
                <a:cs typeface="Times New Roman"/>
              </a:rPr>
              <a:t>: Xavier </a:t>
            </a:r>
            <a:r>
              <a:rPr lang="fr-FR" sz="2800" dirty="0" err="1">
                <a:latin typeface="Avenir Book" panose="02000503020000020003" pitchFamily="2" charset="0"/>
                <a:ea typeface="ヒラギノ角ゴ Pro W3" charset="0"/>
                <a:cs typeface="Times New Roman"/>
              </a:rPr>
              <a:t>Mabire</a:t>
            </a:r>
            <a:endParaRPr lang="fr-FR" sz="2800" dirty="0">
              <a:latin typeface="Avenir Book" panose="02000503020000020003" pitchFamily="2" charset="0"/>
              <a:ea typeface="ヒラギノ角ゴ Pro W3" charset="0"/>
              <a:cs typeface="Times New Roman"/>
            </a:endParaRPr>
          </a:p>
          <a:p>
            <a:pPr marL="0" indent="0" eaLnBrk="1" hangingPunct="1"/>
            <a:r>
              <a:rPr lang="fr-FR" sz="2800" dirty="0">
                <a:latin typeface="Avenir Book" panose="02000503020000020003" pitchFamily="2" charset="0"/>
                <a:ea typeface="ヒラギノ角ゴ Pro W3" charset="0"/>
                <a:cs typeface="Times New Roman"/>
              </a:rPr>
              <a:t> </a:t>
            </a:r>
            <a:r>
              <a:rPr lang="fr-FR" sz="2800" b="1" dirty="0">
                <a:latin typeface="Avenir Book" panose="02000503020000020003" pitchFamily="2" charset="0"/>
                <a:ea typeface="ヒラギノ角ゴ Pro W3" charset="0"/>
                <a:cs typeface="Times New Roman"/>
              </a:rPr>
              <a:t>Conseillère en communication à la Faculté SSP </a:t>
            </a:r>
            <a:r>
              <a:rPr lang="fr-FR" sz="2800" dirty="0">
                <a:latin typeface="Avenir Book" panose="02000503020000020003" pitchFamily="2" charset="0"/>
                <a:ea typeface="ヒラギノ角ゴ Pro W3" charset="0"/>
                <a:cs typeface="Times New Roman"/>
              </a:rPr>
              <a:t>:</a:t>
            </a:r>
            <a:br>
              <a:rPr lang="fr-FR" sz="2800" dirty="0">
                <a:latin typeface="Avenir Book" panose="02000503020000020003" pitchFamily="2" charset="0"/>
                <a:ea typeface="ヒラギノ角ゴ Pro W3" charset="0"/>
                <a:cs typeface="Times New Roman"/>
              </a:rPr>
            </a:br>
            <a:r>
              <a:rPr lang="fr-FR" sz="2800" dirty="0">
                <a:latin typeface="Avenir Book" panose="02000503020000020003" pitchFamily="2" charset="0"/>
                <a:ea typeface="ヒラギノ角ゴ Pro W3" charset="0"/>
                <a:cs typeface="Times New Roman"/>
              </a:rPr>
              <a:t>  </a:t>
            </a:r>
            <a:r>
              <a:rPr lang="fr-FR" sz="2800" dirty="0" err="1">
                <a:latin typeface="Avenir Book" panose="02000503020000020003" pitchFamily="2" charset="0"/>
                <a:ea typeface="ヒラギノ角ゴ Pro W3" charset="0"/>
                <a:cs typeface="Times New Roman"/>
              </a:rPr>
              <a:t>Oana</a:t>
            </a:r>
            <a:r>
              <a:rPr lang="fr-FR" sz="2800" dirty="0">
                <a:latin typeface="Avenir Book" panose="02000503020000020003" pitchFamily="2" charset="0"/>
                <a:ea typeface="ヒラギノ角ゴ Pro W3" charset="0"/>
                <a:cs typeface="Times New Roman"/>
              </a:rPr>
              <a:t> </a:t>
            </a:r>
            <a:r>
              <a:rPr lang="fr-FR" sz="2800" dirty="0" err="1">
                <a:latin typeface="Avenir Book" panose="02000503020000020003" pitchFamily="2" charset="0"/>
                <a:ea typeface="ヒラギノ角ゴ Pro W3" charset="0"/>
                <a:cs typeface="Times New Roman"/>
              </a:rPr>
              <a:t>Barsin</a:t>
            </a:r>
            <a:endParaRPr lang="fr-FR" sz="2800" dirty="0">
              <a:latin typeface="Avenir Book" panose="02000503020000020003" pitchFamily="2" charset="0"/>
              <a:ea typeface="ヒラギノ角ゴ Pro W3" charset="0"/>
              <a:cs typeface="Times New Roman"/>
            </a:endParaRP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26</a:t>
            </a:fld>
            <a:r>
              <a:rPr lang="fr-FR">
                <a:latin typeface="Arial"/>
              </a:rPr>
              <a:t> </a:t>
            </a:r>
            <a:endParaRPr lang="fr-FR" dirty="0">
              <a:latin typeface="Arial"/>
            </a:endParaRPr>
          </a:p>
        </p:txBody>
      </p:sp>
    </p:spTree>
    <p:extLst>
      <p:ext uri="{BB962C8B-B14F-4D97-AF65-F5344CB8AC3E}">
        <p14:creationId xmlns:p14="http://schemas.microsoft.com/office/powerpoint/2010/main" val="58061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90550" y="285750"/>
            <a:ext cx="7886700" cy="1200375"/>
          </a:xfrm>
        </p:spPr>
        <p:txBody>
          <a:bodyPr>
            <a:normAutofit/>
          </a:bodyPr>
          <a:lstStyle/>
          <a:p>
            <a:r>
              <a:rPr lang="fr-FR" altLang="fr-FR" dirty="0">
                <a:latin typeface="Avenir Book" panose="02000503020000020003" pitchFamily="2" charset="0"/>
              </a:rPr>
              <a:t>Guide des collaboratrices et collaborateurs</a:t>
            </a:r>
            <a:endParaRPr lang="fr-FR" dirty="0">
              <a:latin typeface="Avenir Book" panose="02000503020000020003" pitchFamily="2" charset="0"/>
            </a:endParaRPr>
          </a:p>
        </p:txBody>
      </p:sp>
      <p:sp>
        <p:nvSpPr>
          <p:cNvPr id="4" name="ZoneTexte 3">
            <a:extLst>
              <a:ext uri="{FF2B5EF4-FFF2-40B4-BE49-F238E27FC236}">
                <a16:creationId xmlns:a16="http://schemas.microsoft.com/office/drawing/2014/main" id="{8C55DE40-88B3-8B48-A246-9F0CA499A74B}"/>
              </a:ext>
            </a:extLst>
          </p:cNvPr>
          <p:cNvSpPr txBox="1"/>
          <p:nvPr/>
        </p:nvSpPr>
        <p:spPr>
          <a:xfrm>
            <a:off x="590550" y="1748049"/>
            <a:ext cx="5581650" cy="369332"/>
          </a:xfrm>
          <a:prstGeom prst="rect">
            <a:avLst/>
          </a:prstGeom>
          <a:noFill/>
        </p:spPr>
        <p:txBody>
          <a:bodyPr wrap="square" rtlCol="0">
            <a:spAutoFit/>
          </a:bodyPr>
          <a:lstStyle/>
          <a:p>
            <a:r>
              <a:rPr lang="fr-CH" dirty="0"/>
              <a:t>Collaborateurs : </a:t>
            </a:r>
            <a:r>
              <a:rPr lang="fr-CH" dirty="0">
                <a:hlinkClick r:id="rId3"/>
              </a:rPr>
              <a:t>https://www.unil.ch/ssp/collaborateurs</a:t>
            </a:r>
            <a:r>
              <a:rPr lang="fr-CH" dirty="0"/>
              <a:t> </a:t>
            </a:r>
          </a:p>
        </p:txBody>
      </p:sp>
      <p:pic>
        <p:nvPicPr>
          <p:cNvPr id="5" name="Image 4">
            <a:extLst>
              <a:ext uri="{FF2B5EF4-FFF2-40B4-BE49-F238E27FC236}">
                <a16:creationId xmlns:a16="http://schemas.microsoft.com/office/drawing/2014/main" id="{5C6218C8-14D9-B847-A384-F20AE0AA3766}"/>
              </a:ext>
            </a:extLst>
          </p:cNvPr>
          <p:cNvPicPr>
            <a:picLocks noChangeAspect="1"/>
          </p:cNvPicPr>
          <p:nvPr/>
        </p:nvPicPr>
        <p:blipFill>
          <a:blip r:embed="rId4"/>
          <a:stretch>
            <a:fillRect/>
          </a:stretch>
        </p:blipFill>
        <p:spPr>
          <a:xfrm>
            <a:off x="295206" y="1486125"/>
            <a:ext cx="6453989" cy="4053256"/>
          </a:xfrm>
          <a:prstGeom prst="rect">
            <a:avLst/>
          </a:prstGeom>
        </p:spPr>
      </p:pic>
      <p:cxnSp>
        <p:nvCxnSpPr>
          <p:cNvPr id="7" name="Connecteur droit avec flèche 6">
            <a:extLst>
              <a:ext uri="{FF2B5EF4-FFF2-40B4-BE49-F238E27FC236}">
                <a16:creationId xmlns:a16="http://schemas.microsoft.com/office/drawing/2014/main" id="{59E62D2C-F6AE-A949-8701-663575CF0D56}"/>
              </a:ext>
            </a:extLst>
          </p:cNvPr>
          <p:cNvCxnSpPr>
            <a:cxnSpLocks noChangeShapeType="1"/>
          </p:cNvCxnSpPr>
          <p:nvPr/>
        </p:nvCxnSpPr>
        <p:spPr bwMode="auto">
          <a:xfrm flipH="1">
            <a:off x="3831892" y="2566165"/>
            <a:ext cx="1404016" cy="0"/>
          </a:xfrm>
          <a:prstGeom prst="straightConnector1">
            <a:avLst/>
          </a:prstGeom>
          <a:noFill/>
          <a:ln w="104775">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8" name="Connecteur droit avec flèche 7">
            <a:extLst>
              <a:ext uri="{FF2B5EF4-FFF2-40B4-BE49-F238E27FC236}">
                <a16:creationId xmlns:a16="http://schemas.microsoft.com/office/drawing/2014/main" id="{10C7016B-F684-7945-899B-7739D7DE0031}"/>
              </a:ext>
            </a:extLst>
          </p:cNvPr>
          <p:cNvCxnSpPr>
            <a:cxnSpLocks noChangeShapeType="1"/>
          </p:cNvCxnSpPr>
          <p:nvPr/>
        </p:nvCxnSpPr>
        <p:spPr bwMode="auto">
          <a:xfrm>
            <a:off x="1785695" y="4957621"/>
            <a:ext cx="1174620" cy="0"/>
          </a:xfrm>
          <a:prstGeom prst="straightConnector1">
            <a:avLst/>
          </a:prstGeom>
          <a:noFill/>
          <a:ln w="104775">
            <a:solidFill>
              <a:srgbClr val="FF0000"/>
            </a:solidFill>
            <a:round/>
            <a:headEnd/>
            <a:tailEnd type="triangle" w="med" len="med"/>
          </a:ln>
          <a:extLst>
            <a:ext uri="{909E8E84-426E-40dd-AFC4-6F175D3DCCD1}">
              <a14:hiddenFill xmlns:a14="http://schemas.microsoft.com/office/drawing/2010/main" xmlns="">
                <a:noFill/>
              </a14:hiddenFill>
            </a:ext>
          </a:extLst>
        </p:spPr>
      </p:cxnSp>
      <p:pic>
        <p:nvPicPr>
          <p:cNvPr id="10" name="Image 9">
            <a:extLst>
              <a:ext uri="{FF2B5EF4-FFF2-40B4-BE49-F238E27FC236}">
                <a16:creationId xmlns:a16="http://schemas.microsoft.com/office/drawing/2014/main" id="{A6928F32-7A39-6B47-9AC8-F24285C1E71E}"/>
              </a:ext>
            </a:extLst>
          </p:cNvPr>
          <p:cNvPicPr>
            <a:picLocks noChangeAspect="1"/>
          </p:cNvPicPr>
          <p:nvPr/>
        </p:nvPicPr>
        <p:blipFill rotWithShape="1">
          <a:blip r:embed="rId5"/>
          <a:srcRect l="22567" t="46943" r="58108" b="18256"/>
          <a:stretch/>
        </p:blipFill>
        <p:spPr>
          <a:xfrm>
            <a:off x="7044539" y="2117381"/>
            <a:ext cx="1767017" cy="1705233"/>
          </a:xfrm>
          <a:prstGeom prst="rect">
            <a:avLst/>
          </a:prstGeom>
          <a:ln w="57150">
            <a:solidFill>
              <a:srgbClr val="FF0000"/>
            </a:solidFill>
          </a:ln>
        </p:spPr>
      </p:pic>
      <p:sp>
        <p:nvSpPr>
          <p:cNvPr id="11" name="ZoneTexte 10">
            <a:extLst>
              <a:ext uri="{FF2B5EF4-FFF2-40B4-BE49-F238E27FC236}">
                <a16:creationId xmlns:a16="http://schemas.microsoft.com/office/drawing/2014/main" id="{E16EDF67-2156-9140-9B43-57BDDFC9E2A4}"/>
              </a:ext>
            </a:extLst>
          </p:cNvPr>
          <p:cNvSpPr txBox="1"/>
          <p:nvPr/>
        </p:nvSpPr>
        <p:spPr>
          <a:xfrm>
            <a:off x="7044538" y="3992205"/>
            <a:ext cx="1767017" cy="461665"/>
          </a:xfrm>
          <a:prstGeom prst="rect">
            <a:avLst/>
          </a:prstGeom>
          <a:noFill/>
        </p:spPr>
        <p:txBody>
          <a:bodyPr wrap="square" rtlCol="0">
            <a:spAutoFit/>
          </a:bodyPr>
          <a:lstStyle/>
          <a:p>
            <a:r>
              <a:rPr lang="fr-CH" sz="1200" i="1" dirty="0">
                <a:latin typeface="Arial" panose="020B0604020202020204" pitchFamily="34" charset="0"/>
                <a:cs typeface="Arial" panose="020B0604020202020204" pitchFamily="34" charset="0"/>
                <a:hlinkClick r:id="rId6" tooltip="Guide_collaborateurs_2018_19_web2.pdf"/>
              </a:rPr>
              <a:t>A télécharger (PDF)</a:t>
            </a:r>
            <a:r>
              <a:rPr lang="fr-CH" sz="1200" i="1" dirty="0">
                <a:latin typeface="Arial" panose="020B0604020202020204" pitchFamily="34" charset="0"/>
                <a:cs typeface="Arial" panose="020B0604020202020204" pitchFamily="34" charset="0"/>
              </a:rPr>
              <a:t> sur votre ordinateur!</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7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6919" y="1495581"/>
            <a:ext cx="8229600" cy="3783555"/>
          </a:xfrm>
        </p:spPr>
        <p:txBody>
          <a:bodyPr>
            <a:noAutofit/>
          </a:bodyPr>
          <a:lstStyle/>
          <a:p>
            <a:pPr lvl="0">
              <a:lnSpc>
                <a:spcPct val="120000"/>
              </a:lnSpc>
            </a:pPr>
            <a:r>
              <a:rPr lang="fr-CH" sz="1800" dirty="0">
                <a:latin typeface="Avenir Book" panose="02000503020000020003" pitchFamily="2" charset="0"/>
                <a:ea typeface="ヒラギノ角ゴ Pro W3" charset="0"/>
                <a:cs typeface="Times New Roman"/>
              </a:rPr>
              <a:t>Mise à jour régulière d’Unisciences </a:t>
            </a:r>
          </a:p>
          <a:p>
            <a:pPr lvl="1">
              <a:lnSpc>
                <a:spcPct val="120000"/>
              </a:lnSpc>
            </a:pPr>
            <a:r>
              <a:rPr lang="fr-CH" sz="1800" dirty="0">
                <a:latin typeface="Avenir Book" panose="02000503020000020003" pitchFamily="2" charset="0"/>
                <a:ea typeface="ヒラギノ角ゴ Pro W3" charset="0"/>
                <a:cs typeface="Times New Roman"/>
              </a:rPr>
              <a:t>Fiche Personnelle</a:t>
            </a:r>
          </a:p>
          <a:p>
            <a:pPr lvl="1">
              <a:lnSpc>
                <a:spcPct val="120000"/>
              </a:lnSpc>
            </a:pPr>
            <a:r>
              <a:rPr lang="fr-CH" sz="1800" dirty="0">
                <a:latin typeface="Avenir Book" panose="02000503020000020003" pitchFamily="2" charset="0"/>
                <a:ea typeface="ヒラギノ角ゴ Pro W3" charset="0"/>
                <a:cs typeface="Times New Roman"/>
              </a:rPr>
              <a:t>Fiche UR</a:t>
            </a:r>
          </a:p>
          <a:p>
            <a:pPr lvl="0">
              <a:lnSpc>
                <a:spcPct val="150000"/>
              </a:lnSpc>
            </a:pPr>
            <a:r>
              <a:rPr lang="fr-CH" sz="1800" dirty="0">
                <a:latin typeface="Avenir Book" panose="02000503020000020003" pitchFamily="2" charset="0"/>
                <a:ea typeface="ヒラギノ角ゴ Pro W3" charset="0"/>
                <a:cs typeface="Times New Roman"/>
              </a:rPr>
              <a:t>Mise à jour régulière de vos publications sur Serval</a:t>
            </a:r>
          </a:p>
          <a:p>
            <a:pPr lvl="0">
              <a:lnSpc>
                <a:spcPct val="150000"/>
              </a:lnSpc>
            </a:pPr>
            <a:r>
              <a:rPr lang="fr-CH" sz="1800" dirty="0">
                <a:latin typeface="Avenir Book" panose="02000503020000020003" pitchFamily="2" charset="0"/>
                <a:ea typeface="ヒラギノ角ゴ Pro W3" charset="0"/>
                <a:cs typeface="Times New Roman"/>
              </a:rPr>
              <a:t>Partager vos activités en les annonçant sur le site web de la Faculté, via le système d’actualités </a:t>
            </a:r>
            <a:r>
              <a:rPr lang="fr-CH" sz="1800" dirty="0" err="1">
                <a:latin typeface="Avenir Book" panose="02000503020000020003" pitchFamily="2" charset="0"/>
                <a:ea typeface="ヒラギノ角ゴ Pro W3" charset="0"/>
                <a:cs typeface="Times New Roman"/>
              </a:rPr>
              <a:t>MyUnil</a:t>
            </a:r>
            <a:r>
              <a:rPr lang="fr-CH" sz="1800" dirty="0">
                <a:latin typeface="Avenir Book" panose="02000503020000020003" pitchFamily="2" charset="0"/>
                <a:ea typeface="ヒラギノ角ゴ Pro W3" charset="0"/>
                <a:cs typeface="Times New Roman"/>
              </a:rPr>
              <a:t> (nouveau projet de recherche, parution d’un ouvrage, intervention dans la presse, obtention d’un prix, thématique d’un colloque, etc.) </a:t>
            </a:r>
          </a:p>
          <a:p>
            <a:pPr lvl="0">
              <a:lnSpc>
                <a:spcPct val="150000"/>
              </a:lnSpc>
            </a:pPr>
            <a:r>
              <a:rPr lang="fr-CH" sz="1800" dirty="0">
                <a:latin typeface="Avenir Book" panose="02000503020000020003" pitchFamily="2" charset="0"/>
                <a:ea typeface="ヒラギノ角ゴ Pro W3" charset="0"/>
                <a:cs typeface="Times New Roman"/>
              </a:rPr>
              <a:t>Informer régulièrement notre </a:t>
            </a:r>
            <a:r>
              <a:rPr lang="fr-CH" sz="1800" dirty="0" err="1">
                <a:latin typeface="Avenir Book" panose="02000503020000020003" pitchFamily="2" charset="0"/>
                <a:ea typeface="ヒラギノ角ゴ Pro W3" charset="0"/>
                <a:cs typeface="Times New Roman"/>
              </a:rPr>
              <a:t>répondant·e</a:t>
            </a:r>
            <a:r>
              <a:rPr lang="fr-CH" sz="1800" dirty="0">
                <a:latin typeface="Avenir Book" panose="02000503020000020003" pitchFamily="2" charset="0"/>
                <a:ea typeface="ヒラギノ角ゴ Pro W3" charset="0"/>
                <a:cs typeface="Times New Roman"/>
              </a:rPr>
              <a:t> communication de vos projets en cours afin de les inclure au planning de promotion des activités d’Institut et, le cas échéant, facultaire. </a:t>
            </a:r>
          </a:p>
        </p:txBody>
      </p:sp>
      <p:sp>
        <p:nvSpPr>
          <p:cNvPr id="3" name="Titre 2"/>
          <p:cNvSpPr>
            <a:spLocks noGrp="1"/>
          </p:cNvSpPr>
          <p:nvPr>
            <p:ph type="title"/>
          </p:nvPr>
        </p:nvSpPr>
        <p:spPr>
          <a:xfrm>
            <a:off x="446919" y="182880"/>
            <a:ext cx="8229600" cy="1143000"/>
          </a:xfrm>
        </p:spPr>
        <p:txBody>
          <a:bodyPr/>
          <a:lstStyle/>
          <a:p>
            <a:r>
              <a:rPr lang="fr-FR" altLang="fr-FR" dirty="0">
                <a:latin typeface="Avenir Book" panose="02000503020000020003" pitchFamily="2" charset="0"/>
              </a:rPr>
              <a:t>Votre contribution</a:t>
            </a:r>
            <a:endParaRPr lang="fr-FR" dirty="0">
              <a:latin typeface="Avenir Book" panose="02000503020000020003" pitchFamily="2" charset="0"/>
            </a:endParaRPr>
          </a:p>
        </p:txBody>
      </p:sp>
      <p:sp>
        <p:nvSpPr>
          <p:cNvPr id="6" name="Espace réservé du numéro de diapositive 5"/>
          <p:cNvSpPr>
            <a:spLocks noGrp="1"/>
          </p:cNvSpPr>
          <p:nvPr>
            <p:ph type="sldNum" sz="quarter" idx="4"/>
          </p:nvPr>
        </p:nvSpPr>
        <p:spPr/>
        <p:txBody>
          <a:bodyPr/>
          <a:lstStyle/>
          <a:p>
            <a:pPr algn="r"/>
            <a:fld id="{879F8CDA-3D76-8147-A783-F8EF6F842A04}" type="slidenum">
              <a:rPr lang="fr-FR" smtClean="0">
                <a:latin typeface="Arial"/>
              </a:rPr>
              <a:pPr algn="r"/>
              <a:t>28</a:t>
            </a:fld>
            <a:r>
              <a:rPr lang="fr-FR">
                <a:latin typeface="Arial"/>
              </a:rPr>
              <a:t> </a:t>
            </a:r>
            <a:endParaRPr lang="fr-FR" dirty="0">
              <a:latin typeface="Arial"/>
            </a:endParaRPr>
          </a:p>
        </p:txBody>
      </p:sp>
    </p:spTree>
    <p:extLst>
      <p:ext uri="{BB962C8B-B14F-4D97-AF65-F5344CB8AC3E}">
        <p14:creationId xmlns:p14="http://schemas.microsoft.com/office/powerpoint/2010/main" val="18991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6919" y="154336"/>
            <a:ext cx="8229600" cy="1143000"/>
          </a:xfrm>
        </p:spPr>
        <p:txBody>
          <a:bodyPr/>
          <a:lstStyle/>
          <a:p>
            <a:pPr eaLnBrk="1" hangingPunct="1"/>
            <a:r>
              <a:rPr lang="fr-FR" dirty="0">
                <a:solidFill>
                  <a:srgbClr val="4A7EBB"/>
                </a:solidFill>
                <a:latin typeface="Avenir Book" panose="02000503020000020003" pitchFamily="2" charset="0"/>
                <a:ea typeface="ヒラギノ角ゴ Pro W3" charset="0"/>
              </a:rPr>
              <a:t>Autres liens (très) utiles</a:t>
            </a:r>
          </a:p>
        </p:txBody>
      </p:sp>
      <p:sp>
        <p:nvSpPr>
          <p:cNvPr id="58371" name="Rectangle 3"/>
          <p:cNvSpPr>
            <a:spLocks noGrp="1" noChangeArrowheads="1"/>
          </p:cNvSpPr>
          <p:nvPr>
            <p:ph type="body" idx="1"/>
          </p:nvPr>
        </p:nvSpPr>
        <p:spPr>
          <a:xfrm>
            <a:off x="457200" y="1351033"/>
            <a:ext cx="8229600" cy="4699003"/>
          </a:xfrm>
        </p:spPr>
        <p:txBody>
          <a:bodyPr>
            <a:noAutofit/>
          </a:bodyPr>
          <a:lstStyle/>
          <a:p>
            <a:r>
              <a:rPr lang="fr-CH" sz="2000" b="1" dirty="0">
                <a:latin typeface="Avenir Book" panose="02000503020000020003" pitchFamily="2" charset="0"/>
              </a:rPr>
              <a:t>Les premiers pas en SSP :</a:t>
            </a:r>
          </a:p>
          <a:p>
            <a:pPr marL="0" indent="0">
              <a:buNone/>
              <a:tabLst>
                <a:tab pos="354013" algn="l"/>
              </a:tabLst>
            </a:pPr>
            <a:r>
              <a:rPr lang="fr-CH" sz="2000" dirty="0">
                <a:solidFill>
                  <a:schemeClr val="bg1"/>
                </a:solidFill>
                <a:latin typeface="Avenir Book" panose="02000503020000020003" pitchFamily="2" charset="0"/>
                <a:hlinkClick r:id="rId3">
                  <a:extLst>
                    <a:ext uri="{A12FA001-AC4F-418D-AE19-62706E023703}">
                      <ahyp:hlinkClr xmlns:ahyp="http://schemas.microsoft.com/office/drawing/2018/hyperlinkcolor" val="tx"/>
                    </a:ext>
                  </a:extLst>
                </a:hlinkClick>
              </a:rPr>
              <a:t>	</a:t>
            </a:r>
            <a:r>
              <a:rPr lang="fr-CH" sz="2000" dirty="0">
                <a:latin typeface="Avenir Book" panose="02000503020000020003" pitchFamily="2" charset="0"/>
                <a:hlinkClick r:id="rId3">
                  <a:extLst>
                    <a:ext uri="{A12FA001-AC4F-418D-AE19-62706E023703}">
                      <ahyp:hlinkClr xmlns:ahyp="http://schemas.microsoft.com/office/drawing/2018/hyperlinkcolor" val="tx"/>
                    </a:ext>
                  </a:extLst>
                </a:hlinkClick>
              </a:rPr>
              <a:t>http://www.unil.ch/ssp/nouveau-en-ssp</a:t>
            </a:r>
            <a:endParaRPr lang="fr-CH" sz="2000" dirty="0">
              <a:latin typeface="Avenir Book" panose="02000503020000020003" pitchFamily="2" charset="0"/>
            </a:endParaRPr>
          </a:p>
          <a:p>
            <a:pPr marL="0" indent="0">
              <a:buNone/>
            </a:pPr>
            <a:endParaRPr lang="fr-CH" sz="2000" dirty="0">
              <a:latin typeface="Avenir Book" panose="02000503020000020003" pitchFamily="2" charset="0"/>
            </a:endParaRPr>
          </a:p>
          <a:p>
            <a:r>
              <a:rPr lang="fr-CH" sz="2000" b="1" dirty="0">
                <a:latin typeface="Avenir Book" panose="02000503020000020003" pitchFamily="2" charset="0"/>
              </a:rPr>
              <a:t>Règlements et directives de la Faculté SSP</a:t>
            </a:r>
          </a:p>
          <a:p>
            <a:pPr marL="0" indent="0">
              <a:buNone/>
              <a:tabLst>
                <a:tab pos="354013" algn="l"/>
              </a:tabLst>
            </a:pPr>
            <a:r>
              <a:rPr lang="fr-CH" sz="2000" dirty="0">
                <a:solidFill>
                  <a:schemeClr val="bg1"/>
                </a:solidFill>
                <a:latin typeface="Avenir Book" panose="02000503020000020003" pitchFamily="2" charset="0"/>
                <a:hlinkClick r:id="rId4">
                  <a:extLst>
                    <a:ext uri="{A12FA001-AC4F-418D-AE19-62706E023703}">
                      <ahyp:hlinkClr xmlns:ahyp="http://schemas.microsoft.com/office/drawing/2018/hyperlinkcolor" val="tx"/>
                    </a:ext>
                  </a:extLst>
                </a:hlinkClick>
              </a:rPr>
              <a:t>	</a:t>
            </a:r>
            <a:r>
              <a:rPr lang="fr-CH" sz="2000" dirty="0">
                <a:latin typeface="Avenir Book" panose="02000503020000020003" pitchFamily="2" charset="0"/>
                <a:hlinkClick r:id="rId4">
                  <a:extLst>
                    <a:ext uri="{A12FA001-AC4F-418D-AE19-62706E023703}">
                      <ahyp:hlinkClr xmlns:ahyp="http://schemas.microsoft.com/office/drawing/2018/hyperlinkcolor" val="tx"/>
                    </a:ext>
                  </a:extLst>
                </a:hlinkClick>
              </a:rPr>
              <a:t>https://www.unil.ch/ssp/fr/home/menuinst/faculte/infos-</a:t>
            </a:r>
            <a:r>
              <a:rPr lang="fr-CH" sz="2000" dirty="0">
                <a:solidFill>
                  <a:schemeClr val="bg1"/>
                </a:solidFill>
                <a:latin typeface="Avenir Book" panose="02000503020000020003" pitchFamily="2" charset="0"/>
                <a:hlinkClick r:id="rId4">
                  <a:extLst>
                    <a:ext uri="{A12FA001-AC4F-418D-AE19-62706E023703}">
                      <ahyp:hlinkClr xmlns:ahyp="http://schemas.microsoft.com/office/drawing/2018/hyperlinkcolor" val="tx"/>
                    </a:ext>
                  </a:extLst>
                </a:hlinkClick>
              </a:rPr>
              <a:t>	</a:t>
            </a:r>
            <a:r>
              <a:rPr lang="fr-CH" sz="2000" dirty="0">
                <a:latin typeface="Avenir Book" panose="02000503020000020003" pitchFamily="2" charset="0"/>
                <a:hlinkClick r:id="rId4">
                  <a:extLst>
                    <a:ext uri="{A12FA001-AC4F-418D-AE19-62706E023703}">
                      <ahyp:hlinkClr xmlns:ahyp="http://schemas.microsoft.com/office/drawing/2018/hyperlinkcolor" val="tx"/>
                    </a:ext>
                  </a:extLst>
                </a:hlinkClick>
              </a:rPr>
              <a:t>pratiques/reglementsdirectives.html</a:t>
            </a:r>
            <a:endParaRPr lang="fr-CH" sz="2000" dirty="0">
              <a:latin typeface="Avenir Book" panose="02000503020000020003" pitchFamily="2" charset="0"/>
            </a:endParaRPr>
          </a:p>
          <a:p>
            <a:pPr marL="0" indent="0">
              <a:buNone/>
            </a:pPr>
            <a:endParaRPr lang="fr-CH" sz="2000" dirty="0">
              <a:latin typeface="Avenir Book" panose="02000503020000020003" pitchFamily="2" charset="0"/>
            </a:endParaRPr>
          </a:p>
          <a:p>
            <a:r>
              <a:rPr lang="fr-CH" sz="2000" b="1" dirty="0">
                <a:latin typeface="Avenir Book" panose="02000503020000020003" pitchFamily="2" charset="0"/>
              </a:rPr>
              <a:t>Lois, règlements et directives UNIL &amp; Etat de Vaud</a:t>
            </a:r>
          </a:p>
          <a:p>
            <a:pPr marL="0" indent="0" algn="just">
              <a:buNone/>
              <a:tabLst>
                <a:tab pos="354013" algn="l"/>
              </a:tabLst>
            </a:pPr>
            <a:r>
              <a:rPr lang="fr-CH" sz="2000" dirty="0">
                <a:solidFill>
                  <a:schemeClr val="bg1"/>
                </a:solidFill>
                <a:latin typeface="Avenir Book" panose="02000503020000020003" pitchFamily="2" charset="0"/>
                <a:hlinkClick r:id="rId5">
                  <a:extLst>
                    <a:ext uri="{A12FA001-AC4F-418D-AE19-62706E023703}">
                      <ahyp:hlinkClr xmlns:ahyp="http://schemas.microsoft.com/office/drawing/2018/hyperlinkcolor" val="tx"/>
                    </a:ext>
                  </a:extLst>
                </a:hlinkClick>
              </a:rPr>
              <a:t>	</a:t>
            </a:r>
            <a:r>
              <a:rPr lang="fr-CH" sz="2000" dirty="0">
                <a:latin typeface="Avenir Book" panose="02000503020000020003" pitchFamily="2" charset="0"/>
                <a:hlinkClick r:id="rId5">
                  <a:extLst>
                    <a:ext uri="{A12FA001-AC4F-418D-AE19-62706E023703}">
                      <ahyp:hlinkClr xmlns:ahyp="http://schemas.microsoft.com/office/drawing/2018/hyperlinkcolor" val="tx"/>
                    </a:ext>
                  </a:extLst>
                </a:hlinkClick>
              </a:rPr>
              <a:t>https://www.unil.ch/srh/fr/home/menuinst/infos-</a:t>
            </a:r>
            <a:r>
              <a:rPr lang="fr-CH" sz="2000" dirty="0">
                <a:latin typeface="Avenir Book" panose="02000503020000020003" pitchFamily="2" charset="0"/>
              </a:rPr>
              <a:t>	</a:t>
            </a:r>
            <a:r>
              <a:rPr lang="fr-CH" sz="2000" dirty="0">
                <a:latin typeface="Avenir Book" panose="02000503020000020003" pitchFamily="2" charset="0"/>
                <a:hlinkClick r:id="rId6">
                  <a:extLst>
                    <a:ext uri="{A12FA001-AC4F-418D-AE19-62706E023703}">
                      <ahyp:hlinkClr xmlns:ahyp="http://schemas.microsoft.com/office/drawing/2018/hyperlinkcolor" val="tx"/>
                    </a:ext>
                  </a:extLst>
                </a:hlinkClick>
              </a:rPr>
              <a:t>administratives/lois-reglements--directives.html</a:t>
            </a:r>
            <a:endParaRPr lang="fr-CH" sz="2000" dirty="0">
              <a:latin typeface="Avenir Book" panose="02000503020000020003" pitchFamily="2" charset="0"/>
            </a:endParaRPr>
          </a:p>
          <a:p>
            <a:pPr marL="0" indent="0" algn="just">
              <a:buNone/>
              <a:tabLst>
                <a:tab pos="354013" algn="l"/>
              </a:tabLst>
            </a:pPr>
            <a:endParaRPr lang="fr-CH" sz="2000" dirty="0">
              <a:latin typeface="Avenir Book" panose="02000503020000020003" pitchFamily="2" charset="0"/>
            </a:endParaRPr>
          </a:p>
          <a:p>
            <a:r>
              <a:rPr lang="fr-CH" sz="2000" b="1" dirty="0">
                <a:latin typeface="Avenir Book" panose="02000503020000020003" pitchFamily="2" charset="0"/>
              </a:rPr>
              <a:t>Formulaires et directives IP :</a:t>
            </a:r>
          </a:p>
          <a:p>
            <a:pPr marL="0" indent="0">
              <a:buNone/>
              <a:tabLst>
                <a:tab pos="354013" algn="l"/>
              </a:tabLst>
            </a:pPr>
            <a:r>
              <a:rPr lang="fr-CH" sz="2000" dirty="0">
                <a:solidFill>
                  <a:schemeClr val="bg1"/>
                </a:solidFill>
                <a:latin typeface="Avenir Book" panose="02000503020000020003" pitchFamily="2" charset="0"/>
                <a:hlinkClick r:id="rId3">
                  <a:extLst>
                    <a:ext uri="{A12FA001-AC4F-418D-AE19-62706E023703}">
                      <ahyp:hlinkClr xmlns:ahyp="http://schemas.microsoft.com/office/drawing/2018/hyperlinkcolor" val="tx"/>
                    </a:ext>
                  </a:extLst>
                </a:hlinkClick>
              </a:rPr>
              <a:t>	</a:t>
            </a:r>
            <a:r>
              <a:rPr lang="fr-CH" sz="2000" dirty="0">
                <a:latin typeface="Avenir Book" panose="02000503020000020003" pitchFamily="2" charset="0"/>
                <a:hlinkClick r:id="rId7"/>
              </a:rPr>
              <a:t>https://unil.ch/ip/home/menuinst/linstitut/organisation.html</a:t>
            </a:r>
            <a:r>
              <a:rPr lang="fr-CH" sz="2000" dirty="0">
                <a:latin typeface="Avenir Book" panose="02000503020000020003" pitchFamily="2" charset="0"/>
              </a:rPr>
              <a:t> </a:t>
            </a:r>
            <a:br>
              <a:rPr lang="fr-CH" sz="2400" dirty="0">
                <a:latin typeface="Avenir Book" panose="02000503020000020003" pitchFamily="2" charset="0"/>
              </a:rPr>
            </a:br>
            <a:endParaRPr lang="fr-FR" sz="2400" dirty="0">
              <a:latin typeface="Avenir Book" panose="02000503020000020003" pitchFamily="2" charset="0"/>
              <a:ea typeface="ヒラギノ角ゴ Pro W3" charset="0"/>
              <a:cs typeface="Times New Roman"/>
            </a:endParaRP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29</a:t>
            </a:fld>
            <a:r>
              <a:rPr lang="fr-FR">
                <a:latin typeface="Arial"/>
              </a:rPr>
              <a:t> </a:t>
            </a:r>
            <a:endParaRPr lang="fr-FR" dirty="0">
              <a:latin typeface="Arial"/>
            </a:endParaRPr>
          </a:p>
        </p:txBody>
      </p:sp>
    </p:spTree>
    <p:extLst>
      <p:ext uri="{BB962C8B-B14F-4D97-AF65-F5344CB8AC3E}">
        <p14:creationId xmlns:p14="http://schemas.microsoft.com/office/powerpoint/2010/main" val="226284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34259"/>
            <a:ext cx="8229600" cy="5410206"/>
          </a:xfrm>
        </p:spPr>
        <p:txBody>
          <a:bodyPr>
            <a:noAutofit/>
          </a:bodyPr>
          <a:lstStyle/>
          <a:p>
            <a:pPr>
              <a:spcBef>
                <a:spcPts val="600"/>
              </a:spcBef>
              <a:spcAft>
                <a:spcPts val="2400"/>
              </a:spcAft>
              <a:buFont typeface="Wingdings" pitchFamily="2" charset="2"/>
              <a:buChar char="Ø"/>
            </a:pPr>
            <a:r>
              <a:rPr lang="fr-FR" sz="2200" b="1" dirty="0">
                <a:latin typeface="Avenir Book" panose="02000503020000020003" pitchFamily="2" charset="0"/>
                <a:ea typeface="ヒラギノ角ゴ Pro W3" charset="0"/>
                <a:cs typeface="Times New Roman"/>
              </a:rPr>
              <a:t>Direction institutionnelle </a:t>
            </a:r>
            <a:r>
              <a:rPr lang="fr-FR" sz="2200" dirty="0">
                <a:latin typeface="Avenir Book" panose="02000503020000020003" pitchFamily="2" charset="0"/>
                <a:ea typeface="ヒラギノ角ゴ Pro W3" charset="0"/>
                <a:cs typeface="Times New Roman"/>
              </a:rPr>
              <a:t>: </a:t>
            </a:r>
            <a:br>
              <a:rPr lang="fr-FR" sz="2200" dirty="0">
                <a:latin typeface="Avenir Book" panose="02000503020000020003" pitchFamily="2" charset="0"/>
                <a:ea typeface="ヒラギノ角ゴ Pro W3" charset="0"/>
                <a:cs typeface="Times New Roman"/>
              </a:rPr>
            </a:br>
            <a:r>
              <a:rPr lang="fr-FR" sz="2200" dirty="0">
                <a:latin typeface="Avenir Book" panose="02000503020000020003" pitchFamily="2" charset="0"/>
                <a:ea typeface="ヒラギノ角ゴ Pro W3" charset="0"/>
                <a:cs typeface="Times New Roman"/>
              </a:rPr>
              <a:t>Profs. Joëlle </a:t>
            </a:r>
            <a:r>
              <a:rPr lang="fr-FR" sz="2200" dirty="0" err="1">
                <a:latin typeface="Avenir Book" panose="02000503020000020003" pitchFamily="2" charset="0"/>
                <a:ea typeface="ヒラギノ角ゴ Pro W3" charset="0"/>
                <a:cs typeface="Times New Roman"/>
              </a:rPr>
              <a:t>Darwiche</a:t>
            </a:r>
            <a:r>
              <a:rPr lang="fr-FR" sz="2200" dirty="0">
                <a:latin typeface="Avenir Book" panose="02000503020000020003" pitchFamily="2" charset="0"/>
                <a:ea typeface="ヒラギノ角ゴ Pro W3" charset="0"/>
                <a:cs typeface="Times New Roman"/>
              </a:rPr>
              <a:t> et Christian </a:t>
            </a:r>
            <a:r>
              <a:rPr lang="fr-FR" sz="2200" dirty="0" err="1">
                <a:latin typeface="Avenir Book" panose="02000503020000020003" pitchFamily="2" charset="0"/>
                <a:ea typeface="ヒラギノ角ゴ Pro W3" charset="0"/>
                <a:cs typeface="Times New Roman"/>
              </a:rPr>
              <a:t>Staerklé</a:t>
            </a:r>
            <a:br>
              <a:rPr lang="fr-FR" sz="2200" dirty="0">
                <a:latin typeface="Avenir Book" panose="02000503020000020003" pitchFamily="2" charset="0"/>
                <a:ea typeface="ヒラギノ角ゴ Pro W3" charset="0"/>
                <a:cs typeface="Times New Roman"/>
              </a:rPr>
            </a:br>
            <a:r>
              <a:rPr lang="fr-FR" sz="2200" dirty="0">
                <a:latin typeface="Avenir Book" panose="02000503020000020003" pitchFamily="2" charset="0"/>
                <a:ea typeface="ヒラギノ角ゴ Pro W3" charset="0"/>
                <a:cs typeface="Times New Roman"/>
              </a:rPr>
              <a:t>Direction administrative : Madame Karine Koch</a:t>
            </a:r>
          </a:p>
          <a:p>
            <a:pPr>
              <a:spcBef>
                <a:spcPts val="600"/>
              </a:spcBef>
              <a:spcAft>
                <a:spcPts val="2400"/>
              </a:spcAft>
              <a:buFont typeface="Wingdings" pitchFamily="2" charset="2"/>
              <a:buChar char="Ø"/>
            </a:pPr>
            <a:r>
              <a:rPr lang="fr-FR" sz="2200" dirty="0">
                <a:latin typeface="Avenir Book" panose="02000503020000020003" pitchFamily="2" charset="0"/>
                <a:ea typeface="ヒラギノ角ゴ Pro W3" charset="0"/>
                <a:cs typeface="Times New Roman"/>
              </a:rPr>
              <a:t>Bureaux dans le bâtiment de Géopolis : 4</a:t>
            </a:r>
            <a:r>
              <a:rPr lang="fr-FR" sz="2200" baseline="30000" dirty="0">
                <a:latin typeface="Avenir Book" panose="02000503020000020003" pitchFamily="2" charset="0"/>
                <a:ea typeface="ヒラギノ角ゴ Pro W3" charset="0"/>
                <a:cs typeface="Times New Roman"/>
              </a:rPr>
              <a:t>ème</a:t>
            </a:r>
            <a:r>
              <a:rPr lang="fr-FR" sz="2200" dirty="0">
                <a:latin typeface="Avenir Book" panose="02000503020000020003" pitchFamily="2" charset="0"/>
                <a:ea typeface="ヒラギノ角ゴ Pro W3" charset="0"/>
                <a:cs typeface="Times New Roman"/>
              </a:rPr>
              <a:t> et 5 </a:t>
            </a:r>
            <a:r>
              <a:rPr lang="fr-FR" sz="2200" baseline="30000" dirty="0" err="1">
                <a:latin typeface="Avenir Book" panose="02000503020000020003" pitchFamily="2" charset="0"/>
                <a:ea typeface="ヒラギノ角ゴ Pro W3" charset="0"/>
                <a:cs typeface="Times New Roman"/>
              </a:rPr>
              <a:t>ème</a:t>
            </a:r>
            <a:r>
              <a:rPr lang="fr-FR" sz="2200" dirty="0">
                <a:latin typeface="Avenir Book" panose="02000503020000020003" pitchFamily="2" charset="0"/>
                <a:ea typeface="ヒラギノ角ゴ Pro W3" charset="0"/>
                <a:cs typeface="Times New Roman"/>
              </a:rPr>
              <a:t> étages ainsi qu’au service de consultation, av. de la Gare 1, Lausanne</a:t>
            </a:r>
          </a:p>
          <a:p>
            <a:pPr>
              <a:spcBef>
                <a:spcPts val="0"/>
              </a:spcBef>
              <a:buFont typeface="Wingdings" pitchFamily="2" charset="2"/>
              <a:buChar char="Ø"/>
            </a:pPr>
            <a:r>
              <a:rPr lang="fr-FR" sz="2200" b="1" dirty="0">
                <a:latin typeface="Avenir Book" panose="02000503020000020003" pitchFamily="2" charset="0"/>
                <a:ea typeface="ヒラギノ角ゴ Pro W3" charset="0"/>
                <a:cs typeface="Times New Roman"/>
              </a:rPr>
              <a:t>153 membres</a:t>
            </a:r>
          </a:p>
          <a:p>
            <a:pPr lvl="1">
              <a:spcBef>
                <a:spcPts val="300"/>
              </a:spcBef>
              <a:buFont typeface="Wingdings" pitchFamily="2" charset="2"/>
              <a:buChar char="v"/>
            </a:pPr>
            <a:r>
              <a:rPr lang="fr-FR" sz="2200" dirty="0">
                <a:latin typeface="Avenir Book" panose="02000503020000020003" pitchFamily="2" charset="0"/>
                <a:cs typeface="Times New Roman"/>
              </a:rPr>
              <a:t>67 </a:t>
            </a:r>
            <a:r>
              <a:rPr lang="fr-FR" sz="2200" dirty="0" err="1">
                <a:latin typeface="Avenir Book" panose="02000503020000020003" pitchFamily="2" charset="0"/>
                <a:cs typeface="Times New Roman"/>
              </a:rPr>
              <a:t>enseignant·e·s</a:t>
            </a:r>
            <a:r>
              <a:rPr lang="fr-FR" sz="2200" dirty="0">
                <a:latin typeface="Avenir Book" panose="02000503020000020003" pitchFamily="2" charset="0"/>
                <a:cs typeface="Times New Roman"/>
              </a:rPr>
              <a:t> (25 </a:t>
            </a:r>
            <a:r>
              <a:rPr lang="fr-FR" sz="2200" dirty="0" err="1">
                <a:latin typeface="Avenir Book" panose="02000503020000020003" pitchFamily="2" charset="0"/>
                <a:cs typeface="Times New Roman"/>
              </a:rPr>
              <a:t>professeur·e·s</a:t>
            </a:r>
            <a:r>
              <a:rPr lang="fr-FR" sz="2200" dirty="0">
                <a:latin typeface="Avenir Book" panose="02000503020000020003" pitchFamily="2" charset="0"/>
                <a:cs typeface="Times New Roman"/>
              </a:rPr>
              <a:t>, 20 maîtres d’enseignement et de recherche, 21 </a:t>
            </a:r>
            <a:r>
              <a:rPr lang="fr-FR" sz="2200" dirty="0" err="1">
                <a:latin typeface="Avenir Book" panose="02000503020000020003" pitchFamily="2" charset="0"/>
                <a:cs typeface="Times New Roman"/>
              </a:rPr>
              <a:t>chargé·e·s</a:t>
            </a:r>
            <a:r>
              <a:rPr lang="fr-FR" sz="2200" dirty="0">
                <a:latin typeface="Avenir Book" panose="02000503020000020003" pitchFamily="2" charset="0"/>
                <a:cs typeface="Times New Roman"/>
              </a:rPr>
              <a:t> de cours)</a:t>
            </a:r>
          </a:p>
          <a:p>
            <a:pPr lvl="1" algn="just">
              <a:spcBef>
                <a:spcPts val="300"/>
              </a:spcBef>
              <a:spcAft>
                <a:spcPts val="600"/>
              </a:spcAft>
              <a:buFont typeface="Wingdings" pitchFamily="2" charset="2"/>
              <a:buChar char="v"/>
            </a:pPr>
            <a:r>
              <a:rPr lang="fr-FR" sz="2200" dirty="0">
                <a:latin typeface="Avenir Book" panose="02000503020000020003" pitchFamily="2" charset="0"/>
                <a:cs typeface="Times New Roman"/>
              </a:rPr>
              <a:t>42 </a:t>
            </a:r>
            <a:r>
              <a:rPr lang="fr-FR" sz="2200" dirty="0" err="1">
                <a:latin typeface="Avenir Book" panose="02000503020000020003" pitchFamily="2" charset="0"/>
                <a:cs typeface="Times New Roman"/>
              </a:rPr>
              <a:t>assistant·e·s</a:t>
            </a:r>
            <a:r>
              <a:rPr lang="fr-FR" sz="2200" dirty="0">
                <a:latin typeface="Avenir Book" panose="02000503020000020003" pitchFamily="2" charset="0"/>
                <a:cs typeface="Times New Roman"/>
              </a:rPr>
              <a:t> </a:t>
            </a:r>
            <a:r>
              <a:rPr lang="fr-FR" sz="2200" dirty="0" err="1">
                <a:latin typeface="Avenir Book" panose="02000503020000020003" pitchFamily="2" charset="0"/>
                <a:cs typeface="Times New Roman"/>
              </a:rPr>
              <a:t>diplômé·e·s</a:t>
            </a:r>
            <a:r>
              <a:rPr lang="fr-FR" sz="2200" dirty="0">
                <a:latin typeface="Avenir Book" panose="02000503020000020003" pitchFamily="2" charset="0"/>
                <a:cs typeface="Times New Roman"/>
              </a:rPr>
              <a:t> et 9 </a:t>
            </a:r>
            <a:r>
              <a:rPr lang="fr-FR" sz="2200" dirty="0" err="1">
                <a:latin typeface="Avenir Book" panose="02000503020000020003" pitchFamily="2" charset="0"/>
                <a:cs typeface="Times New Roman"/>
              </a:rPr>
              <a:t>premier·e·s</a:t>
            </a:r>
            <a:r>
              <a:rPr lang="fr-FR" sz="2200" dirty="0">
                <a:latin typeface="Avenir Book" panose="02000503020000020003" pitchFamily="2" charset="0"/>
                <a:cs typeface="Times New Roman"/>
              </a:rPr>
              <a:t> </a:t>
            </a:r>
            <a:r>
              <a:rPr lang="fr-FR" sz="2200" dirty="0" err="1">
                <a:latin typeface="Avenir Book" panose="02000503020000020003" pitchFamily="2" charset="0"/>
                <a:cs typeface="Times New Roman"/>
              </a:rPr>
              <a:t>assistant·e·s</a:t>
            </a:r>
            <a:endParaRPr lang="fr-FR" sz="2200" dirty="0">
              <a:latin typeface="Avenir Book" panose="02000503020000020003" pitchFamily="2" charset="0"/>
              <a:cs typeface="Times New Roman"/>
            </a:endParaRPr>
          </a:p>
          <a:p>
            <a:pPr lvl="1" algn="just">
              <a:spcBef>
                <a:spcPts val="300"/>
              </a:spcBef>
              <a:spcAft>
                <a:spcPts val="600"/>
              </a:spcAft>
              <a:buFont typeface="Wingdings" pitchFamily="2" charset="2"/>
              <a:buChar char="v"/>
            </a:pPr>
            <a:r>
              <a:rPr lang="fr-FR" sz="2200" dirty="0">
                <a:latin typeface="Avenir Book" panose="02000503020000020003" pitchFamily="2" charset="0"/>
                <a:cs typeface="Times New Roman"/>
              </a:rPr>
              <a:t>32 </a:t>
            </a:r>
            <a:r>
              <a:rPr lang="fr-FR" sz="2200" dirty="0" err="1">
                <a:latin typeface="Avenir Book" panose="02000503020000020003" pitchFamily="2" charset="0"/>
                <a:cs typeface="Times New Roman"/>
              </a:rPr>
              <a:t>doctorant·e·s</a:t>
            </a:r>
            <a:r>
              <a:rPr lang="fr-FR" sz="2200" dirty="0">
                <a:latin typeface="Avenir Book" panose="02000503020000020003" pitchFamily="2" charset="0"/>
                <a:cs typeface="Times New Roman"/>
              </a:rPr>
              <a:t> et membres du personnel de recherche</a:t>
            </a:r>
          </a:p>
          <a:p>
            <a:pPr lvl="1" algn="just">
              <a:spcBef>
                <a:spcPts val="300"/>
              </a:spcBef>
              <a:spcAft>
                <a:spcPts val="600"/>
              </a:spcAft>
              <a:buFont typeface="Wingdings" pitchFamily="2" charset="2"/>
              <a:buChar char="v"/>
            </a:pPr>
            <a:r>
              <a:rPr lang="fr-FR" sz="2200" dirty="0">
                <a:latin typeface="Avenir Book" panose="02000503020000020003" pitchFamily="2" charset="0"/>
                <a:cs typeface="Times New Roman"/>
              </a:rPr>
              <a:t>8 membres du personnel administratif dont une apprentie CFC de commerce, 2</a:t>
            </a:r>
            <a:r>
              <a:rPr lang="fr-FR" sz="2200" baseline="30000" dirty="0">
                <a:latin typeface="Avenir Book" panose="02000503020000020003" pitchFamily="2" charset="0"/>
                <a:cs typeface="Times New Roman"/>
              </a:rPr>
              <a:t>e</a:t>
            </a:r>
            <a:r>
              <a:rPr lang="fr-FR" sz="2200" dirty="0">
                <a:latin typeface="Avenir Book" panose="02000503020000020003" pitchFamily="2" charset="0"/>
                <a:cs typeface="Times New Roman"/>
              </a:rPr>
              <a:t> année</a:t>
            </a:r>
          </a:p>
          <a:p>
            <a:pPr marL="0" indent="0">
              <a:spcBef>
                <a:spcPts val="0"/>
              </a:spcBef>
              <a:spcAft>
                <a:spcPts val="600"/>
              </a:spcAft>
              <a:buNone/>
            </a:pPr>
            <a:endParaRPr lang="fr-FR" sz="2200" dirty="0">
              <a:latin typeface="Avenir Book" panose="02000503020000020003" pitchFamily="2" charset="0"/>
              <a:cs typeface="Times New Roman"/>
            </a:endParaRPr>
          </a:p>
        </p:txBody>
      </p:sp>
      <p:sp>
        <p:nvSpPr>
          <p:cNvPr id="3" name="Titre 2"/>
          <p:cNvSpPr>
            <a:spLocks noGrp="1"/>
          </p:cNvSpPr>
          <p:nvPr>
            <p:ph type="title"/>
          </p:nvPr>
        </p:nvSpPr>
        <p:spPr>
          <a:xfrm>
            <a:off x="457200" y="166171"/>
            <a:ext cx="8229600" cy="800033"/>
          </a:xfrm>
        </p:spPr>
        <p:txBody>
          <a:bodyPr>
            <a:normAutofit/>
          </a:bodyPr>
          <a:lstStyle/>
          <a:p>
            <a:r>
              <a:rPr lang="fr-FR" dirty="0">
                <a:latin typeface="Avenir Book" panose="02000503020000020003" pitchFamily="2" charset="0"/>
              </a:rPr>
              <a:t>L’Institut de Psychologie aujourd’hui </a:t>
            </a:r>
          </a:p>
        </p:txBody>
      </p:sp>
      <p:sp>
        <p:nvSpPr>
          <p:cNvPr id="5" name="Espace réservé du numéro de diapositive 4"/>
          <p:cNvSpPr>
            <a:spLocks noGrp="1"/>
          </p:cNvSpPr>
          <p:nvPr>
            <p:ph type="sldNum" sz="quarter" idx="4"/>
          </p:nvPr>
        </p:nvSpPr>
        <p:spPr/>
        <p:txBody>
          <a:bodyPr/>
          <a:lstStyle/>
          <a:p>
            <a:pPr algn="r"/>
            <a:fld id="{879F8CDA-3D76-8147-A783-F8EF6F842A04}" type="slidenum">
              <a:rPr lang="fr-FR" smtClean="0">
                <a:latin typeface="Arial"/>
              </a:rPr>
              <a:pPr algn="r"/>
              <a:t>3</a:t>
            </a:fld>
            <a:r>
              <a:rPr lang="fr-FR">
                <a:latin typeface="Arial"/>
              </a:rPr>
              <a:t> </a:t>
            </a:r>
            <a:endParaRPr lang="fr-FR" dirty="0">
              <a:latin typeface="Arial"/>
            </a:endParaRPr>
          </a:p>
        </p:txBody>
      </p:sp>
    </p:spTree>
    <p:extLst>
      <p:ext uri="{BB962C8B-B14F-4D97-AF65-F5344CB8AC3E}">
        <p14:creationId xmlns:p14="http://schemas.microsoft.com/office/powerpoint/2010/main" val="3979248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9391" y="100732"/>
            <a:ext cx="8686800" cy="990600"/>
          </a:xfrm>
          <a:noFill/>
          <a:ln>
            <a:noFill/>
            <a:miter lim="800000"/>
            <a:headEnd/>
            <a:tailEnd/>
          </a:ln>
        </p:spPr>
        <p:txBody>
          <a:bodyPr>
            <a:normAutofit/>
          </a:bodyPr>
          <a:lstStyle/>
          <a:p>
            <a:pPr eaLnBrk="1" hangingPunct="1"/>
            <a:r>
              <a:rPr lang="fr-FR" dirty="0">
                <a:solidFill>
                  <a:srgbClr val="4A7EBB"/>
                </a:solidFill>
                <a:latin typeface="Avenir Book" panose="02000503020000020003" pitchFamily="2" charset="0"/>
                <a:ea typeface="ヒラギノ角ゴ Pro W3" charset="0"/>
              </a:rPr>
              <a:t>Adresses de contacts</a:t>
            </a:r>
          </a:p>
        </p:txBody>
      </p:sp>
      <p:sp>
        <p:nvSpPr>
          <p:cNvPr id="60419" name="Rectangle 3"/>
          <p:cNvSpPr>
            <a:spLocks noGrp="1" noChangeArrowheads="1"/>
          </p:cNvSpPr>
          <p:nvPr>
            <p:ph type="body" idx="1"/>
          </p:nvPr>
        </p:nvSpPr>
        <p:spPr>
          <a:xfrm>
            <a:off x="228600" y="1091332"/>
            <a:ext cx="8807450" cy="5566321"/>
          </a:xfrm>
        </p:spPr>
        <p:txBody>
          <a:bodyPr>
            <a:noAutofit/>
          </a:bodyPr>
          <a:lstStyle/>
          <a:p>
            <a:pPr marL="0" indent="0">
              <a:spcAft>
                <a:spcPts val="1800"/>
              </a:spcAft>
              <a:buNone/>
            </a:pPr>
            <a:r>
              <a:rPr lang="fr-FR" sz="2400" dirty="0">
                <a:ea typeface="ヒラギノ角ゴ Pro W3" charset="0"/>
                <a:cs typeface="Times New Roman"/>
              </a:rPr>
              <a:t> </a:t>
            </a:r>
          </a:p>
          <a:p>
            <a:pPr>
              <a:spcAft>
                <a:spcPts val="1800"/>
              </a:spcAft>
              <a:buFont typeface="Wingdings" pitchFamily="2" charset="2"/>
              <a:buChar char="ü"/>
            </a:pPr>
            <a:endParaRPr lang="fr-FR" sz="1400" dirty="0">
              <a:ea typeface="ヒラギノ角ゴ Pro W3" charset="0"/>
              <a:cs typeface="Times New Roman"/>
            </a:endParaRPr>
          </a:p>
          <a:p>
            <a:pPr marL="0" indent="0">
              <a:spcAft>
                <a:spcPts val="1800"/>
              </a:spcAft>
              <a:buNone/>
            </a:pPr>
            <a:endParaRPr lang="fr-FR" sz="1400" dirty="0">
              <a:ea typeface="ヒラギノ角ゴ Pro W3" charset="0"/>
              <a:cs typeface="Times New Roman"/>
            </a:endParaRP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30</a:t>
            </a:fld>
            <a:r>
              <a:rPr lang="fr-FR">
                <a:latin typeface="Arial"/>
              </a:rPr>
              <a:t> </a:t>
            </a:r>
            <a:endParaRPr lang="fr-FR" dirty="0">
              <a:latin typeface="Arial"/>
            </a:endParaRPr>
          </a:p>
        </p:txBody>
      </p:sp>
      <p:sp>
        <p:nvSpPr>
          <p:cNvPr id="3" name="Rectangle à coins arrondis 2">
            <a:extLst>
              <a:ext uri="{FF2B5EF4-FFF2-40B4-BE49-F238E27FC236}">
                <a16:creationId xmlns:a16="http://schemas.microsoft.com/office/drawing/2014/main" id="{5266441C-FFF7-8B43-A16C-6BFD4ED24B0D}"/>
              </a:ext>
            </a:extLst>
          </p:cNvPr>
          <p:cNvSpPr/>
          <p:nvPr/>
        </p:nvSpPr>
        <p:spPr>
          <a:xfrm>
            <a:off x="1172817" y="1431235"/>
            <a:ext cx="6818244" cy="3896140"/>
          </a:xfrm>
          <a:prstGeom prst="roundRect">
            <a:avLst/>
          </a:prstGeom>
          <a:solidFill>
            <a:schemeClr val="accent6">
              <a:lumMod val="60000"/>
              <a:lumOff val="4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spcAft>
                <a:spcPts val="1800"/>
              </a:spcAft>
            </a:pPr>
            <a:r>
              <a:rPr lang="fr-FR" dirty="0">
                <a:latin typeface="Avenir Book" panose="02000503020000020003" pitchFamily="2" charset="0"/>
                <a:ea typeface="ヒラギノ角ゴ Pro W3" charset="0"/>
                <a:cs typeface="Times New Roman"/>
              </a:rPr>
              <a:t>Pour toute question :</a:t>
            </a:r>
          </a:p>
          <a:p>
            <a:pPr>
              <a:spcAft>
                <a:spcPts val="1800"/>
              </a:spcAft>
            </a:pPr>
            <a:r>
              <a:rPr lang="fr-FR" u="sng" dirty="0">
                <a:latin typeface="Avenir Book" panose="02000503020000020003" pitchFamily="2" charset="0"/>
                <a:ea typeface="ヒラギノ角ゴ Pro W3" charset="0"/>
                <a:cs typeface="Times New Roman"/>
              </a:rPr>
              <a:t>Secrétariat IP + réservation de salles</a:t>
            </a:r>
            <a:r>
              <a:rPr lang="fr-FR" dirty="0">
                <a:latin typeface="Avenir Book" panose="02000503020000020003" pitchFamily="2" charset="0"/>
                <a:ea typeface="ヒラギノ角ゴ Pro W3" charset="0"/>
                <a:cs typeface="Times New Roman"/>
              </a:rPr>
              <a:t> : </a:t>
            </a:r>
            <a:r>
              <a:rPr lang="fr-FR" dirty="0">
                <a:latin typeface="Avenir Book" panose="02000503020000020003" pitchFamily="2" charset="0"/>
                <a:ea typeface="ヒラギノ角ゴ Pro W3" charset="0"/>
                <a:cs typeface="Times New Roman"/>
                <a:hlinkClick r:id="rId3"/>
              </a:rPr>
              <a:t>secretariat.ip@unil.ch</a:t>
            </a:r>
            <a:endParaRPr lang="fr-FR" dirty="0">
              <a:latin typeface="Avenir Book" panose="02000503020000020003" pitchFamily="2" charset="0"/>
              <a:ea typeface="ヒラギノ角ゴ Pro W3" charset="0"/>
              <a:cs typeface="Times New Roman"/>
            </a:endParaRPr>
          </a:p>
          <a:p>
            <a:pPr>
              <a:spcAft>
                <a:spcPts val="1800"/>
              </a:spcAft>
            </a:pPr>
            <a:r>
              <a:rPr lang="fr-FR" dirty="0">
                <a:latin typeface="Avenir Book" panose="02000503020000020003" pitchFamily="2" charset="0"/>
                <a:ea typeface="ヒラギノ角ゴ Pro W3" charset="0"/>
                <a:cs typeface="Times New Roman"/>
                <a:hlinkClick r:id="rId4">
                  <a:extLst>
                    <a:ext uri="{A12FA001-AC4F-418D-AE19-62706E023703}">
                      <ahyp:hlinkClr xmlns:ahyp="http://schemas.microsoft.com/office/drawing/2018/hyperlinkcolor" val="tx"/>
                    </a:ext>
                  </a:extLst>
                </a:hlinkClick>
              </a:rPr>
              <a:t>Gestion des ressources humaines</a:t>
            </a:r>
            <a:r>
              <a:rPr lang="fr-FR" dirty="0">
                <a:latin typeface="Avenir Book" panose="02000503020000020003" pitchFamily="2" charset="0"/>
                <a:ea typeface="ヒラギノ角ゴ Pro W3" charset="0"/>
                <a:cs typeface="Times New Roman"/>
              </a:rPr>
              <a:t> : </a:t>
            </a:r>
            <a:r>
              <a:rPr lang="fr-FR" dirty="0">
                <a:latin typeface="Avenir Book" panose="02000503020000020003" pitchFamily="2" charset="0"/>
                <a:ea typeface="ヒラギノ角ゴ Pro W3" charset="0"/>
                <a:cs typeface="Times New Roman"/>
                <a:hlinkClick r:id="rId4"/>
              </a:rPr>
              <a:t>rh.ip@unil.ch</a:t>
            </a:r>
            <a:endParaRPr lang="fr-FR" dirty="0">
              <a:latin typeface="Avenir Book" panose="02000503020000020003" pitchFamily="2" charset="0"/>
              <a:ea typeface="ヒラギノ角ゴ Pro W3" charset="0"/>
              <a:cs typeface="Times New Roman"/>
            </a:endParaRPr>
          </a:p>
          <a:p>
            <a:pPr>
              <a:spcAft>
                <a:spcPts val="1800"/>
              </a:spcAft>
            </a:pPr>
            <a:r>
              <a:rPr lang="fr-FR" u="sng" dirty="0">
                <a:latin typeface="Avenir Book" panose="02000503020000020003" pitchFamily="2" charset="0"/>
                <a:ea typeface="ヒラギノ角ゴ Pro W3" charset="0"/>
                <a:cs typeface="Times New Roman"/>
              </a:rPr>
              <a:t>Direction IP + Secrétariat de direction</a:t>
            </a:r>
            <a:r>
              <a:rPr lang="fr-FR" dirty="0">
                <a:latin typeface="Avenir Book" panose="02000503020000020003" pitchFamily="2" charset="0"/>
                <a:ea typeface="ヒラギノ角ゴ Pro W3" charset="0"/>
                <a:cs typeface="Times New Roman"/>
              </a:rPr>
              <a:t> : </a:t>
            </a:r>
            <a:r>
              <a:rPr lang="fr-FR" dirty="0">
                <a:latin typeface="Avenir Book" panose="02000503020000020003" pitchFamily="2" charset="0"/>
                <a:ea typeface="ヒラギノ角ゴ Pro W3" charset="0"/>
                <a:cs typeface="Times New Roman"/>
                <a:hlinkClick r:id="rId5"/>
              </a:rPr>
              <a:t>direction.ip@unil.ch</a:t>
            </a:r>
            <a:endParaRPr lang="fr-FR" dirty="0">
              <a:latin typeface="Avenir Book" panose="02000503020000020003" pitchFamily="2" charset="0"/>
              <a:ea typeface="ヒラギノ角ゴ Pro W3" charset="0"/>
              <a:cs typeface="Times New Roman"/>
            </a:endParaRPr>
          </a:p>
          <a:p>
            <a:pPr>
              <a:spcAft>
                <a:spcPts val="1800"/>
              </a:spcAft>
            </a:pPr>
            <a:r>
              <a:rPr lang="fr-FR" u="sng" dirty="0">
                <a:latin typeface="Avenir Book" panose="02000503020000020003" pitchFamily="2" charset="0"/>
                <a:ea typeface="ヒラギノ角ゴ Pro W3" charset="0"/>
                <a:cs typeface="Times New Roman"/>
              </a:rPr>
              <a:t>Events</a:t>
            </a:r>
            <a:r>
              <a:rPr lang="fr-FR" dirty="0">
                <a:latin typeface="Avenir Book" panose="02000503020000020003" pitchFamily="2" charset="0"/>
                <a:ea typeface="ヒラギノ角ゴ Pro W3" charset="0"/>
                <a:cs typeface="Times New Roman"/>
              </a:rPr>
              <a:t> : </a:t>
            </a:r>
            <a:r>
              <a:rPr lang="fr-FR" dirty="0">
                <a:latin typeface="Avenir Book" panose="02000503020000020003" pitchFamily="2" charset="0"/>
                <a:ea typeface="ヒラギノ角ゴ Pro W3" charset="0"/>
                <a:cs typeface="Times New Roman"/>
                <a:hlinkClick r:id="rId6"/>
              </a:rPr>
              <a:t>eventsip@unil.ch</a:t>
            </a:r>
            <a:endParaRPr lang="fr-FR" dirty="0">
              <a:latin typeface="Avenir Book" panose="02000503020000020003" pitchFamily="2" charset="0"/>
              <a:ea typeface="ヒラギノ角ゴ Pro W3" charset="0"/>
              <a:cs typeface="Times New Roman"/>
            </a:endParaRPr>
          </a:p>
          <a:p>
            <a:pPr>
              <a:spcAft>
                <a:spcPts val="1800"/>
              </a:spcAft>
            </a:pPr>
            <a:r>
              <a:rPr lang="fr-FR" u="sng" dirty="0">
                <a:latin typeface="Avenir Book" panose="02000503020000020003" pitchFamily="2" charset="0"/>
                <a:ea typeface="ヒラギノ角ゴ Pro W3" charset="0"/>
                <a:cs typeface="Times New Roman"/>
              </a:rPr>
              <a:t>Gestion financière</a:t>
            </a:r>
            <a:r>
              <a:rPr lang="fr-FR" dirty="0">
                <a:latin typeface="Avenir Book" panose="02000503020000020003" pitchFamily="2" charset="0"/>
                <a:ea typeface="ヒラギノ角ゴ Pro W3" charset="0"/>
                <a:cs typeface="Times New Roman"/>
              </a:rPr>
              <a:t> : </a:t>
            </a:r>
            <a:r>
              <a:rPr lang="fr-FR" u="sng" dirty="0">
                <a:latin typeface="Avenir Book" panose="02000503020000020003" pitchFamily="2" charset="0"/>
                <a:ea typeface="ヒラギノ角ゴ Pro W3" charset="0"/>
                <a:cs typeface="Times New Roman"/>
                <a:hlinkClick r:id="rId7"/>
              </a:rPr>
              <a:t>luisa.megliovallat@unil.ch</a:t>
            </a:r>
            <a:r>
              <a:rPr lang="fr-FR" u="sng" dirty="0">
                <a:latin typeface="Avenir Book" panose="02000503020000020003" pitchFamily="2" charset="0"/>
                <a:ea typeface="ヒラギノ角ゴ Pro W3" charset="0"/>
                <a:cs typeface="Times New Roman"/>
              </a:rPr>
              <a:t> </a:t>
            </a:r>
          </a:p>
        </p:txBody>
      </p:sp>
    </p:spTree>
    <p:extLst>
      <p:ext uri="{BB962C8B-B14F-4D97-AF65-F5344CB8AC3E}">
        <p14:creationId xmlns:p14="http://schemas.microsoft.com/office/powerpoint/2010/main" val="32219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oneTexte 1"/>
          <p:cNvSpPr txBox="1">
            <a:spLocks noChangeArrowheads="1"/>
          </p:cNvSpPr>
          <p:nvPr/>
        </p:nvSpPr>
        <p:spPr bwMode="auto">
          <a:xfrm>
            <a:off x="6372225" y="6165850"/>
            <a:ext cx="152558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fr-FR"/>
              <a:t>	</a:t>
            </a: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31</a:t>
            </a:fld>
            <a:r>
              <a:rPr lang="fr-FR">
                <a:latin typeface="Arial"/>
              </a:rPr>
              <a:t> </a:t>
            </a:r>
            <a:endParaRPr lang="fr-FR" dirty="0">
              <a:latin typeface="Arial"/>
            </a:endParaRPr>
          </a:p>
        </p:txBody>
      </p:sp>
      <p:sp>
        <p:nvSpPr>
          <p:cNvPr id="3" name="ZoneTexte 2">
            <a:extLst>
              <a:ext uri="{FF2B5EF4-FFF2-40B4-BE49-F238E27FC236}">
                <a16:creationId xmlns:a16="http://schemas.microsoft.com/office/drawing/2014/main" id="{CE73F5F1-B62E-544A-87D4-A072F20E73C0}"/>
              </a:ext>
            </a:extLst>
          </p:cNvPr>
          <p:cNvSpPr txBox="1"/>
          <p:nvPr/>
        </p:nvSpPr>
        <p:spPr>
          <a:xfrm>
            <a:off x="4262034" y="2851688"/>
            <a:ext cx="184731" cy="369332"/>
          </a:xfrm>
          <a:prstGeom prst="rect">
            <a:avLst/>
          </a:prstGeom>
          <a:noFill/>
        </p:spPr>
        <p:txBody>
          <a:bodyPr wrap="none" rtlCol="0">
            <a:spAutoFit/>
          </a:bodyPr>
          <a:lstStyle/>
          <a:p>
            <a:endParaRPr lang="fr-CH" dirty="0"/>
          </a:p>
        </p:txBody>
      </p:sp>
      <p:pic>
        <p:nvPicPr>
          <p:cNvPr id="5" name="Picture 2" descr="Le rituel de la rentrée, j'adore ! – Le blog de Jean-François FIORINA">
            <a:extLst>
              <a:ext uri="{FF2B5EF4-FFF2-40B4-BE49-F238E27FC236}">
                <a16:creationId xmlns:a16="http://schemas.microsoft.com/office/drawing/2014/main" id="{DC31B5BB-340D-D269-69E4-7B98C2927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0"/>
            <a:ext cx="945931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a:extLst>
              <a:ext uri="{FF2B5EF4-FFF2-40B4-BE49-F238E27FC236}">
                <a16:creationId xmlns:a16="http://schemas.microsoft.com/office/drawing/2014/main" id="{4C65F064-422D-AEB4-CD8C-E698842B688B}"/>
              </a:ext>
            </a:extLst>
          </p:cNvPr>
          <p:cNvSpPr txBox="1">
            <a:spLocks/>
          </p:cNvSpPr>
          <p:nvPr/>
        </p:nvSpPr>
        <p:spPr bwMode="auto">
          <a:xfrm>
            <a:off x="228600" y="1052736"/>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000" b="1" kern="1200">
                <a:solidFill>
                  <a:srgbClr val="0099CC"/>
                </a:solidFill>
                <a:latin typeface="+mj-lt"/>
                <a:ea typeface="+mj-ea"/>
                <a:cs typeface="+mj-cs"/>
              </a:defRPr>
            </a:lvl1pPr>
            <a:lvl2pPr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2pPr>
            <a:lvl3pPr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3pPr>
            <a:lvl4pPr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4pPr>
            <a:lvl5pPr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5pPr>
            <a:lvl6pPr marL="457200"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6pPr>
            <a:lvl7pPr marL="914400"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7pPr>
            <a:lvl8pPr marL="1371600"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8pPr>
            <a:lvl9pPr marL="1828800" algn="ctr" rtl="0" fontAlgn="base">
              <a:spcBef>
                <a:spcPct val="0"/>
              </a:spcBef>
              <a:spcAft>
                <a:spcPct val="0"/>
              </a:spcAft>
              <a:defRPr sz="3000" b="1">
                <a:solidFill>
                  <a:srgbClr val="0099CC"/>
                </a:solidFill>
                <a:latin typeface="Verdana" panose="020B0604030504040204" pitchFamily="34" charset="0"/>
                <a:ea typeface="ヒラギノ角ゴ Pro W3" pitchFamily="1" charset="-128"/>
              </a:defRPr>
            </a:lvl9pPr>
          </a:lstStyle>
          <a:p>
            <a:pPr eaLnBrk="1" hangingPunct="1"/>
            <a:r>
              <a:rPr lang="fr-FR" sz="4400" dirty="0">
                <a:solidFill>
                  <a:schemeClr val="bg1"/>
                </a:solidFill>
                <a:latin typeface="Avenir Book" panose="02000503020000020003" pitchFamily="2" charset="0"/>
              </a:rPr>
              <a:t>Bonne rentrée académique à toutes et à tous!</a:t>
            </a:r>
          </a:p>
          <a:p>
            <a:pPr eaLnBrk="1" hangingPunct="1"/>
            <a:endParaRPr lang="fr-FR" sz="4400" dirty="0">
              <a:latin typeface="Avenir Book" panose="02000503020000020003" pitchFamily="2" charset="0"/>
            </a:endParaRPr>
          </a:p>
        </p:txBody>
      </p:sp>
    </p:spTree>
    <p:extLst>
      <p:ext uri="{BB962C8B-B14F-4D97-AF65-F5344CB8AC3E}">
        <p14:creationId xmlns:p14="http://schemas.microsoft.com/office/powerpoint/2010/main" val="3108843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844828" y="1064857"/>
          <a:ext cx="3349487" cy="518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a:xfrm>
            <a:off x="457200" y="129108"/>
            <a:ext cx="8229600" cy="935748"/>
          </a:xfrm>
        </p:spPr>
        <p:txBody>
          <a:bodyPr/>
          <a:lstStyle/>
          <a:p>
            <a:r>
              <a:rPr lang="en-US" dirty="0" err="1"/>
              <a:t>Huit</a:t>
            </a:r>
            <a:r>
              <a:rPr lang="en-US" dirty="0"/>
              <a:t> </a:t>
            </a:r>
            <a:r>
              <a:rPr lang="en-US" dirty="0" err="1"/>
              <a:t>centres</a:t>
            </a:r>
            <a:r>
              <a:rPr lang="en-US" dirty="0"/>
              <a:t> de recherche</a:t>
            </a: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32</a:t>
            </a:fld>
            <a:r>
              <a:rPr lang="fr-FR">
                <a:latin typeface="Arial"/>
              </a:rPr>
              <a:t> </a:t>
            </a:r>
            <a:endParaRPr lang="fr-FR" dirty="0">
              <a:latin typeface="Arial"/>
            </a:endParaRPr>
          </a:p>
        </p:txBody>
      </p:sp>
      <p:sp>
        <p:nvSpPr>
          <p:cNvPr id="4" name="ZoneTexte 3">
            <a:extLst>
              <a:ext uri="{FF2B5EF4-FFF2-40B4-BE49-F238E27FC236}">
                <a16:creationId xmlns:a16="http://schemas.microsoft.com/office/drawing/2014/main" id="{BA277730-5AA0-C64B-9524-0ADC09D288AB}"/>
              </a:ext>
            </a:extLst>
          </p:cNvPr>
          <p:cNvSpPr txBox="1"/>
          <p:nvPr/>
        </p:nvSpPr>
        <p:spPr>
          <a:xfrm>
            <a:off x="1903342" y="1105515"/>
            <a:ext cx="6380923" cy="535531"/>
          </a:xfrm>
          <a:prstGeom prst="rect">
            <a:avLst/>
          </a:prstGeom>
          <a:noFill/>
        </p:spPr>
        <p:txBody>
          <a:bodyPr wrap="square" rtlCol="0">
            <a:spAutoFit/>
          </a:bodyPr>
          <a:lstStyle/>
          <a:p>
            <a:pPr defTabSz="622300">
              <a:lnSpc>
                <a:spcPct val="90000"/>
              </a:lnSpc>
              <a:spcBef>
                <a:spcPct val="0"/>
              </a:spcBef>
              <a:spcAft>
                <a:spcPct val="35000"/>
              </a:spcAft>
            </a:pPr>
            <a:r>
              <a:rPr lang="fr-CH" sz="1600" b="1" dirty="0">
                <a:solidFill>
                  <a:srgbClr val="2D1957">
                    <a:lumMod val="60000"/>
                    <a:lumOff val="40000"/>
                  </a:srgbClr>
                </a:solidFill>
                <a:latin typeface="Times New Roman"/>
                <a:cs typeface="Times New Roman"/>
              </a:rPr>
              <a:t>Brain </a:t>
            </a:r>
            <a:r>
              <a:rPr lang="fr-CH" sz="1600" b="1" dirty="0" err="1">
                <a:solidFill>
                  <a:srgbClr val="2D1957">
                    <a:lumMod val="60000"/>
                    <a:lumOff val="40000"/>
                  </a:srgbClr>
                </a:solidFill>
                <a:latin typeface="Times New Roman"/>
                <a:cs typeface="Times New Roman"/>
              </a:rPr>
              <a:t>Electrophysiology</a:t>
            </a:r>
            <a:r>
              <a:rPr lang="fr-CH" sz="1600" b="1" dirty="0">
                <a:solidFill>
                  <a:srgbClr val="2D1957">
                    <a:lumMod val="60000"/>
                    <a:lumOff val="40000"/>
                  </a:srgbClr>
                </a:solidFill>
                <a:latin typeface="Times New Roman"/>
                <a:cs typeface="Times New Roman"/>
              </a:rPr>
              <a:t> Attention </a:t>
            </a:r>
            <a:r>
              <a:rPr lang="fr-CH" sz="1600" b="1" dirty="0" err="1">
                <a:solidFill>
                  <a:srgbClr val="2D1957">
                    <a:lumMod val="60000"/>
                    <a:lumOff val="40000"/>
                  </a:srgbClr>
                </a:solidFill>
                <a:latin typeface="Times New Roman"/>
                <a:cs typeface="Times New Roman"/>
              </a:rPr>
              <a:t>Movement</a:t>
            </a:r>
            <a:r>
              <a:rPr lang="fr-CH" sz="1600" b="1" dirty="0">
                <a:solidFill>
                  <a:srgbClr val="2D1957">
                    <a:lumMod val="60000"/>
                    <a:lumOff val="40000"/>
                  </a:srgbClr>
                </a:solidFill>
                <a:latin typeface="Times New Roman"/>
                <a:cs typeface="Times New Roman"/>
              </a:rPr>
              <a:t> </a:t>
            </a:r>
            <a:r>
              <a:rPr lang="fr-CH" sz="1600" b="1" dirty="0" err="1">
                <a:solidFill>
                  <a:srgbClr val="2D1957">
                    <a:lumMod val="60000"/>
                    <a:lumOff val="40000"/>
                  </a:srgbClr>
                </a:solidFill>
                <a:latin typeface="Times New Roman"/>
                <a:cs typeface="Times New Roman"/>
              </a:rPr>
              <a:t>laboratory</a:t>
            </a:r>
            <a:r>
              <a:rPr lang="fr-CH" sz="1600" b="1" dirty="0">
                <a:solidFill>
                  <a:srgbClr val="2D1957">
                    <a:lumMod val="60000"/>
                    <a:lumOff val="40000"/>
                  </a:srgbClr>
                </a:solidFill>
                <a:latin typeface="Times New Roman"/>
                <a:cs typeface="Times New Roman"/>
              </a:rPr>
              <a:t> (</a:t>
            </a:r>
            <a:r>
              <a:rPr lang="fr-FR" sz="1600" b="1" dirty="0">
                <a:solidFill>
                  <a:srgbClr val="2D1957">
                    <a:lumMod val="60000"/>
                    <a:lumOff val="40000"/>
                  </a:srgbClr>
                </a:solidFill>
                <a:latin typeface="Times New Roman"/>
                <a:cs typeface="Times New Roman"/>
              </a:rPr>
              <a:t>Laboratoire de mouvement de l'attention d'électrophysiologie du cerveau)</a:t>
            </a:r>
          </a:p>
        </p:txBody>
      </p:sp>
      <p:sp>
        <p:nvSpPr>
          <p:cNvPr id="5" name="ZoneTexte 4">
            <a:extLst>
              <a:ext uri="{FF2B5EF4-FFF2-40B4-BE49-F238E27FC236}">
                <a16:creationId xmlns:a16="http://schemas.microsoft.com/office/drawing/2014/main" id="{B0064A67-1078-2C44-9A79-AAA45F3DFD66}"/>
              </a:ext>
            </a:extLst>
          </p:cNvPr>
          <p:cNvSpPr txBox="1"/>
          <p:nvPr/>
        </p:nvSpPr>
        <p:spPr>
          <a:xfrm>
            <a:off x="1928191" y="1920828"/>
            <a:ext cx="6276561" cy="338554"/>
          </a:xfrm>
          <a:prstGeom prst="rect">
            <a:avLst/>
          </a:prstGeom>
          <a:noFill/>
        </p:spPr>
        <p:txBody>
          <a:bodyPr wrap="square" rtlCol="0">
            <a:spAutoFit/>
          </a:bodyPr>
          <a:lstStyle/>
          <a:p>
            <a:pPr fontAlgn="ctr">
              <a:spcBef>
                <a:spcPts val="0"/>
              </a:spcBef>
              <a:spcAft>
                <a:spcPts val="1200"/>
              </a:spcAft>
            </a:pPr>
            <a:r>
              <a:rPr lang="fr-CH" sz="1600" b="1" dirty="0">
                <a:solidFill>
                  <a:srgbClr val="FF0000"/>
                </a:solidFill>
                <a:latin typeface="Times New Roman"/>
                <a:cs typeface="Times New Roman"/>
              </a:rPr>
              <a:t>Laboratoire d'étude des processus de régulation cognitive et affective</a:t>
            </a:r>
          </a:p>
        </p:txBody>
      </p:sp>
      <p:sp>
        <p:nvSpPr>
          <p:cNvPr id="6" name="ZoneTexte 5">
            <a:extLst>
              <a:ext uri="{FF2B5EF4-FFF2-40B4-BE49-F238E27FC236}">
                <a16:creationId xmlns:a16="http://schemas.microsoft.com/office/drawing/2014/main" id="{73DCF846-88FB-4D4C-A9D9-C1A083A9193B}"/>
              </a:ext>
            </a:extLst>
          </p:cNvPr>
          <p:cNvSpPr txBox="1"/>
          <p:nvPr/>
        </p:nvSpPr>
        <p:spPr>
          <a:xfrm>
            <a:off x="1915766" y="2412838"/>
            <a:ext cx="6003235" cy="338554"/>
          </a:xfrm>
          <a:prstGeom prst="rect">
            <a:avLst/>
          </a:prstGeom>
          <a:noFill/>
        </p:spPr>
        <p:txBody>
          <a:bodyPr wrap="square" rtlCol="0">
            <a:spAutoFit/>
          </a:bodyPr>
          <a:lstStyle/>
          <a:p>
            <a:pPr fontAlgn="ctr">
              <a:spcBef>
                <a:spcPts val="0"/>
              </a:spcBef>
              <a:spcAft>
                <a:spcPts val="1200"/>
              </a:spcAft>
            </a:pPr>
            <a:r>
              <a:rPr lang="fr-CH" sz="1600" b="1" dirty="0">
                <a:solidFill>
                  <a:srgbClr val="0076AF">
                    <a:lumMod val="60000"/>
                    <a:lumOff val="40000"/>
                  </a:srgbClr>
                </a:solidFill>
                <a:latin typeface="Times New Roman"/>
                <a:cs typeface="Times New Roman"/>
              </a:rPr>
              <a:t>Centre de recherche en psychologie du conseil et de l’orientation</a:t>
            </a:r>
          </a:p>
        </p:txBody>
      </p:sp>
      <p:sp>
        <p:nvSpPr>
          <p:cNvPr id="9" name="ZoneTexte 8">
            <a:extLst>
              <a:ext uri="{FF2B5EF4-FFF2-40B4-BE49-F238E27FC236}">
                <a16:creationId xmlns:a16="http://schemas.microsoft.com/office/drawing/2014/main" id="{8E29868A-54D5-1549-B3D6-3D97D04988C1}"/>
              </a:ext>
            </a:extLst>
          </p:cNvPr>
          <p:cNvSpPr txBox="1"/>
          <p:nvPr/>
        </p:nvSpPr>
        <p:spPr>
          <a:xfrm>
            <a:off x="1917910" y="3161075"/>
            <a:ext cx="6758609" cy="338554"/>
          </a:xfrm>
          <a:prstGeom prst="rect">
            <a:avLst/>
          </a:prstGeom>
          <a:noFill/>
        </p:spPr>
        <p:txBody>
          <a:bodyPr wrap="square" rtlCol="0">
            <a:spAutoFit/>
          </a:bodyPr>
          <a:lstStyle/>
          <a:p>
            <a:r>
              <a:rPr lang="fr-CH" sz="1600" b="1" dirty="0">
                <a:solidFill>
                  <a:srgbClr val="00B050"/>
                </a:solidFill>
                <a:latin typeface="Times New Roman"/>
                <a:cs typeface="Times New Roman"/>
              </a:rPr>
              <a:t>Centre de recherche en psychologie de la santé, du vieillissement et du sport</a:t>
            </a:r>
            <a:endParaRPr lang="fr-FR" sz="1600" b="1" dirty="0">
              <a:solidFill>
                <a:srgbClr val="00B050"/>
              </a:solidFill>
              <a:latin typeface="Times New Roman"/>
              <a:cs typeface="Times New Roman"/>
            </a:endParaRPr>
          </a:p>
        </p:txBody>
      </p:sp>
      <p:sp>
        <p:nvSpPr>
          <p:cNvPr id="10" name="ZoneTexte 9">
            <a:extLst>
              <a:ext uri="{FF2B5EF4-FFF2-40B4-BE49-F238E27FC236}">
                <a16:creationId xmlns:a16="http://schemas.microsoft.com/office/drawing/2014/main" id="{026CBBF4-FFCE-F441-886F-C05D4EF8CEC9}"/>
              </a:ext>
            </a:extLst>
          </p:cNvPr>
          <p:cNvSpPr txBox="1"/>
          <p:nvPr/>
        </p:nvSpPr>
        <p:spPr>
          <a:xfrm>
            <a:off x="1928191" y="5759743"/>
            <a:ext cx="5198165" cy="313932"/>
          </a:xfrm>
          <a:prstGeom prst="rect">
            <a:avLst/>
          </a:prstGeom>
          <a:noFill/>
        </p:spPr>
        <p:txBody>
          <a:bodyPr wrap="square" rtlCol="0">
            <a:spAutoFit/>
          </a:bodyPr>
          <a:lstStyle/>
          <a:p>
            <a:pPr defTabSz="622300">
              <a:lnSpc>
                <a:spcPct val="90000"/>
              </a:lnSpc>
              <a:spcBef>
                <a:spcPct val="0"/>
              </a:spcBef>
              <a:spcAft>
                <a:spcPct val="35000"/>
              </a:spcAft>
            </a:pPr>
            <a:r>
              <a:rPr lang="fr-CH" sz="1600" b="1" dirty="0">
                <a:solidFill>
                  <a:srgbClr val="000000"/>
                </a:solidFill>
                <a:latin typeface="Times New Roman"/>
                <a:cs typeface="Times New Roman"/>
              </a:rPr>
              <a:t>Centre de recherche sur la famille et le développement</a:t>
            </a:r>
            <a:endParaRPr lang="fr-FR" sz="1600" b="1" dirty="0">
              <a:solidFill>
                <a:srgbClr val="000000"/>
              </a:solidFill>
              <a:latin typeface="Times New Roman"/>
              <a:cs typeface="Times New Roman"/>
            </a:endParaRPr>
          </a:p>
        </p:txBody>
      </p:sp>
      <p:sp>
        <p:nvSpPr>
          <p:cNvPr id="12" name="ZoneTexte 11">
            <a:extLst>
              <a:ext uri="{FF2B5EF4-FFF2-40B4-BE49-F238E27FC236}">
                <a16:creationId xmlns:a16="http://schemas.microsoft.com/office/drawing/2014/main" id="{894BCB36-ED2C-C441-B5FD-4C291B6D0519}"/>
              </a:ext>
            </a:extLst>
          </p:cNvPr>
          <p:cNvSpPr txBox="1"/>
          <p:nvPr/>
        </p:nvSpPr>
        <p:spPr>
          <a:xfrm>
            <a:off x="1903343" y="3827026"/>
            <a:ext cx="5282648" cy="313932"/>
          </a:xfrm>
          <a:prstGeom prst="rect">
            <a:avLst/>
          </a:prstGeom>
          <a:noFill/>
        </p:spPr>
        <p:txBody>
          <a:bodyPr wrap="square" rtlCol="0">
            <a:spAutoFit/>
          </a:bodyPr>
          <a:lstStyle/>
          <a:p>
            <a:pPr defTabSz="622300">
              <a:lnSpc>
                <a:spcPct val="90000"/>
              </a:lnSpc>
              <a:spcBef>
                <a:spcPct val="0"/>
              </a:spcBef>
              <a:spcAft>
                <a:spcPct val="35000"/>
              </a:spcAft>
            </a:pPr>
            <a:r>
              <a:rPr lang="fr-CH" sz="1600" b="1" dirty="0">
                <a:solidFill>
                  <a:srgbClr val="C00000"/>
                </a:solidFill>
                <a:latin typeface="Times New Roman"/>
                <a:cs typeface="Times New Roman"/>
              </a:rPr>
              <a:t>Laboratoire du cerveau et du développement cognitif</a:t>
            </a:r>
            <a:endParaRPr lang="fr-FR" sz="1600" b="1" dirty="0">
              <a:solidFill>
                <a:srgbClr val="C00000"/>
              </a:solidFill>
              <a:latin typeface="Times New Roman"/>
              <a:cs typeface="Times New Roman"/>
            </a:endParaRPr>
          </a:p>
        </p:txBody>
      </p:sp>
      <p:sp>
        <p:nvSpPr>
          <p:cNvPr id="13" name="ZoneTexte 12">
            <a:extLst>
              <a:ext uri="{FF2B5EF4-FFF2-40B4-BE49-F238E27FC236}">
                <a16:creationId xmlns:a16="http://schemas.microsoft.com/office/drawing/2014/main" id="{5967B3AA-ADF4-F44B-A050-973DCDBDBAB1}"/>
              </a:ext>
            </a:extLst>
          </p:cNvPr>
          <p:cNvSpPr txBox="1"/>
          <p:nvPr/>
        </p:nvSpPr>
        <p:spPr>
          <a:xfrm>
            <a:off x="1928191" y="4318996"/>
            <a:ext cx="5978386" cy="584775"/>
          </a:xfrm>
          <a:prstGeom prst="rect">
            <a:avLst/>
          </a:prstGeom>
          <a:noFill/>
        </p:spPr>
        <p:txBody>
          <a:bodyPr wrap="square" rtlCol="0">
            <a:spAutoFit/>
          </a:bodyPr>
          <a:lstStyle/>
          <a:p>
            <a:r>
              <a:rPr lang="fr-CH" sz="1600" b="1" dirty="0">
                <a:solidFill>
                  <a:srgbClr val="002060"/>
                </a:solidFill>
                <a:latin typeface="Times New Roman"/>
                <a:cs typeface="Times New Roman"/>
              </a:rPr>
              <a:t>Laboratoire de recherche en psychologie des dynamiques intra- et </a:t>
            </a:r>
            <a:r>
              <a:rPr lang="fr-CH" sz="1600" b="1" dirty="0" err="1">
                <a:solidFill>
                  <a:srgbClr val="002060"/>
                </a:solidFill>
                <a:latin typeface="Times New Roman"/>
                <a:cs typeface="Times New Roman"/>
              </a:rPr>
              <a:t>inter-subjectives</a:t>
            </a:r>
            <a:endParaRPr lang="fr-FR" sz="1600" b="1" dirty="0">
              <a:solidFill>
                <a:srgbClr val="002060"/>
              </a:solidFill>
              <a:latin typeface="Times New Roman"/>
              <a:cs typeface="Times New Roman"/>
            </a:endParaRPr>
          </a:p>
        </p:txBody>
      </p:sp>
      <p:sp>
        <p:nvSpPr>
          <p:cNvPr id="14" name="ZoneTexte 13">
            <a:extLst>
              <a:ext uri="{FF2B5EF4-FFF2-40B4-BE49-F238E27FC236}">
                <a16:creationId xmlns:a16="http://schemas.microsoft.com/office/drawing/2014/main" id="{A49CBFC1-0479-9D45-BF1A-3B78D6AE7A44}"/>
              </a:ext>
            </a:extLst>
          </p:cNvPr>
          <p:cNvSpPr txBox="1"/>
          <p:nvPr/>
        </p:nvSpPr>
        <p:spPr>
          <a:xfrm>
            <a:off x="1928191" y="5081809"/>
            <a:ext cx="4124739" cy="338554"/>
          </a:xfrm>
          <a:prstGeom prst="rect">
            <a:avLst/>
          </a:prstGeom>
          <a:noFill/>
        </p:spPr>
        <p:txBody>
          <a:bodyPr wrap="square" rtlCol="0">
            <a:spAutoFit/>
          </a:bodyPr>
          <a:lstStyle/>
          <a:p>
            <a:r>
              <a:rPr lang="fr-CH" sz="1600" b="1" dirty="0">
                <a:solidFill>
                  <a:srgbClr val="7030A0"/>
                </a:solidFill>
                <a:latin typeface="Times New Roman"/>
                <a:cs typeface="Times New Roman"/>
              </a:rPr>
              <a:t>Laboratoire de psychologie sociale</a:t>
            </a:r>
            <a:endParaRPr lang="fr-FR" sz="1600" b="1" dirty="0">
              <a:solidFill>
                <a:srgbClr val="7030A0"/>
              </a:solidFill>
              <a:latin typeface="Times New Roman"/>
              <a:cs typeface="Times New Roman"/>
            </a:endParaRPr>
          </a:p>
        </p:txBody>
      </p:sp>
      <p:sp>
        <p:nvSpPr>
          <p:cNvPr id="8" name="ZoneTexte 7"/>
          <p:cNvSpPr txBox="1"/>
          <p:nvPr/>
        </p:nvSpPr>
        <p:spPr>
          <a:xfrm>
            <a:off x="457200" y="1481960"/>
            <a:ext cx="804041" cy="246221"/>
          </a:xfrm>
          <a:prstGeom prst="rect">
            <a:avLst/>
          </a:prstGeom>
          <a:noFill/>
        </p:spPr>
        <p:txBody>
          <a:bodyPr wrap="square" rtlCol="0">
            <a:spAutoFit/>
          </a:bodyPr>
          <a:lstStyle/>
          <a:p>
            <a:r>
              <a:rPr lang="fr-FR" sz="1000" dirty="0"/>
              <a:t>7 membres</a:t>
            </a:r>
          </a:p>
        </p:txBody>
      </p:sp>
      <p:sp>
        <p:nvSpPr>
          <p:cNvPr id="15" name="ZoneTexte 14"/>
          <p:cNvSpPr txBox="1"/>
          <p:nvPr/>
        </p:nvSpPr>
        <p:spPr>
          <a:xfrm>
            <a:off x="427894" y="2123068"/>
            <a:ext cx="927940" cy="246221"/>
          </a:xfrm>
          <a:prstGeom prst="rect">
            <a:avLst/>
          </a:prstGeom>
          <a:noFill/>
        </p:spPr>
        <p:txBody>
          <a:bodyPr wrap="square" rtlCol="0">
            <a:spAutoFit/>
          </a:bodyPr>
          <a:lstStyle/>
          <a:p>
            <a:r>
              <a:rPr lang="fr-FR" sz="1000" dirty="0"/>
              <a:t>34 membres</a:t>
            </a:r>
          </a:p>
        </p:txBody>
      </p:sp>
      <p:sp>
        <p:nvSpPr>
          <p:cNvPr id="16" name="ZoneTexte 15"/>
          <p:cNvSpPr txBox="1"/>
          <p:nvPr/>
        </p:nvSpPr>
        <p:spPr>
          <a:xfrm>
            <a:off x="427894" y="2773845"/>
            <a:ext cx="927940" cy="246221"/>
          </a:xfrm>
          <a:prstGeom prst="rect">
            <a:avLst/>
          </a:prstGeom>
          <a:noFill/>
        </p:spPr>
        <p:txBody>
          <a:bodyPr wrap="square" rtlCol="0">
            <a:spAutoFit/>
          </a:bodyPr>
          <a:lstStyle/>
          <a:p>
            <a:r>
              <a:rPr lang="fr-FR" sz="1000" dirty="0"/>
              <a:t>29 membres</a:t>
            </a:r>
          </a:p>
        </p:txBody>
      </p:sp>
      <p:sp>
        <p:nvSpPr>
          <p:cNvPr id="17" name="ZoneTexte 16"/>
          <p:cNvSpPr txBox="1"/>
          <p:nvPr/>
        </p:nvSpPr>
        <p:spPr>
          <a:xfrm>
            <a:off x="427894" y="3384579"/>
            <a:ext cx="833347" cy="246221"/>
          </a:xfrm>
          <a:prstGeom prst="rect">
            <a:avLst/>
          </a:prstGeom>
          <a:noFill/>
        </p:spPr>
        <p:txBody>
          <a:bodyPr wrap="square" rtlCol="0">
            <a:spAutoFit/>
          </a:bodyPr>
          <a:lstStyle/>
          <a:p>
            <a:r>
              <a:rPr lang="fr-FR" sz="1000" dirty="0"/>
              <a:t>24 membres</a:t>
            </a:r>
          </a:p>
        </p:txBody>
      </p:sp>
      <p:sp>
        <p:nvSpPr>
          <p:cNvPr id="18" name="ZoneTexte 17"/>
          <p:cNvSpPr txBox="1"/>
          <p:nvPr/>
        </p:nvSpPr>
        <p:spPr>
          <a:xfrm>
            <a:off x="427894" y="4017847"/>
            <a:ext cx="804041" cy="246221"/>
          </a:xfrm>
          <a:prstGeom prst="rect">
            <a:avLst/>
          </a:prstGeom>
          <a:noFill/>
        </p:spPr>
        <p:txBody>
          <a:bodyPr wrap="square" rtlCol="0">
            <a:spAutoFit/>
          </a:bodyPr>
          <a:lstStyle/>
          <a:p>
            <a:r>
              <a:rPr lang="fr-FR" sz="1000" dirty="0"/>
              <a:t>8 membres</a:t>
            </a:r>
          </a:p>
        </p:txBody>
      </p:sp>
      <p:sp>
        <p:nvSpPr>
          <p:cNvPr id="19" name="ZoneTexte 18"/>
          <p:cNvSpPr txBox="1"/>
          <p:nvPr/>
        </p:nvSpPr>
        <p:spPr>
          <a:xfrm>
            <a:off x="427893" y="4684525"/>
            <a:ext cx="804041" cy="246221"/>
          </a:xfrm>
          <a:prstGeom prst="rect">
            <a:avLst/>
          </a:prstGeom>
          <a:noFill/>
        </p:spPr>
        <p:txBody>
          <a:bodyPr wrap="square" rtlCol="0">
            <a:spAutoFit/>
          </a:bodyPr>
          <a:lstStyle/>
          <a:p>
            <a:r>
              <a:rPr lang="fr-FR" sz="1000" dirty="0"/>
              <a:t>8 membres</a:t>
            </a:r>
          </a:p>
        </p:txBody>
      </p:sp>
      <p:sp>
        <p:nvSpPr>
          <p:cNvPr id="20" name="ZoneTexte 19"/>
          <p:cNvSpPr txBox="1"/>
          <p:nvPr/>
        </p:nvSpPr>
        <p:spPr>
          <a:xfrm>
            <a:off x="427892" y="5359792"/>
            <a:ext cx="927942" cy="246221"/>
          </a:xfrm>
          <a:prstGeom prst="rect">
            <a:avLst/>
          </a:prstGeom>
          <a:noFill/>
        </p:spPr>
        <p:txBody>
          <a:bodyPr wrap="square" rtlCol="0">
            <a:spAutoFit/>
          </a:bodyPr>
          <a:lstStyle/>
          <a:p>
            <a:r>
              <a:rPr lang="fr-FR" sz="1000"/>
              <a:t>34 membres</a:t>
            </a:r>
          </a:p>
        </p:txBody>
      </p:sp>
      <p:sp>
        <p:nvSpPr>
          <p:cNvPr id="21" name="ZoneTexte 20"/>
          <p:cNvSpPr txBox="1"/>
          <p:nvPr/>
        </p:nvSpPr>
        <p:spPr>
          <a:xfrm>
            <a:off x="457200" y="6027945"/>
            <a:ext cx="898634" cy="246221"/>
          </a:xfrm>
          <a:prstGeom prst="rect">
            <a:avLst/>
          </a:prstGeom>
          <a:noFill/>
        </p:spPr>
        <p:txBody>
          <a:bodyPr wrap="square" rtlCol="0">
            <a:spAutoFit/>
          </a:bodyPr>
          <a:lstStyle/>
          <a:p>
            <a:r>
              <a:rPr lang="fr-FR" sz="1000" dirty="0"/>
              <a:t>22 membres</a:t>
            </a:r>
          </a:p>
        </p:txBody>
      </p:sp>
    </p:spTree>
    <p:extLst>
      <p:ext uri="{BB962C8B-B14F-4D97-AF65-F5344CB8AC3E}">
        <p14:creationId xmlns:p14="http://schemas.microsoft.com/office/powerpoint/2010/main" val="308820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4A9B9-7593-4649-94D1-F5B17E5954DE}"/>
              </a:ext>
            </a:extLst>
          </p:cNvPr>
          <p:cNvSpPr>
            <a:spLocks noGrp="1"/>
          </p:cNvSpPr>
          <p:nvPr>
            <p:ph type="title"/>
          </p:nvPr>
        </p:nvSpPr>
        <p:spPr>
          <a:xfrm>
            <a:off x="1870315" y="580172"/>
            <a:ext cx="8379681" cy="857250"/>
          </a:xfrm>
        </p:spPr>
        <p:txBody>
          <a:bodyPr>
            <a:normAutofit fontScale="90000"/>
          </a:bodyPr>
          <a:lstStyle/>
          <a:p>
            <a:r>
              <a:rPr lang="fr-FR" cap="none" dirty="0">
                <a:latin typeface="Avenir Book" panose="02000503020000020003" pitchFamily="2" charset="0"/>
              </a:rPr>
              <a:t>Huit centres de recherche </a:t>
            </a:r>
            <a:br>
              <a:rPr lang="fr-FR" dirty="0">
                <a:latin typeface="Avenir Book" panose="02000503020000020003" pitchFamily="2" charset="0"/>
              </a:rPr>
            </a:br>
            <a:endParaRPr lang="fr-FR" sz="2200" dirty="0">
              <a:latin typeface="Avenir Book" panose="02000503020000020003" pitchFamily="2" charset="0"/>
            </a:endParaRPr>
          </a:p>
        </p:txBody>
      </p:sp>
      <p:grpSp>
        <p:nvGrpSpPr>
          <p:cNvPr id="7" name="Groupe 6">
            <a:extLst>
              <a:ext uri="{FF2B5EF4-FFF2-40B4-BE49-F238E27FC236}">
                <a16:creationId xmlns:a16="http://schemas.microsoft.com/office/drawing/2014/main" id="{CF45EBAA-BF7A-CD96-F9F0-2AA59E87C0DD}"/>
              </a:ext>
            </a:extLst>
          </p:cNvPr>
          <p:cNvGrpSpPr/>
          <p:nvPr/>
        </p:nvGrpSpPr>
        <p:grpSpPr>
          <a:xfrm>
            <a:off x="291409" y="1979148"/>
            <a:ext cx="1818747" cy="1416817"/>
            <a:chOff x="356720" y="1376624"/>
            <a:chExt cx="1818747" cy="1416817"/>
          </a:xfrm>
        </p:grpSpPr>
        <p:sp>
          <p:nvSpPr>
            <p:cNvPr id="36" name="Rectangle : avec coins arrondis en haut 35">
              <a:extLst>
                <a:ext uri="{FF2B5EF4-FFF2-40B4-BE49-F238E27FC236}">
                  <a16:creationId xmlns:a16="http://schemas.microsoft.com/office/drawing/2014/main" id="{FADD19E2-AC9C-2EDF-20EC-C9C9AB6FDC4A}"/>
                </a:ext>
              </a:extLst>
            </p:cNvPr>
            <p:cNvSpPr/>
            <p:nvPr/>
          </p:nvSpPr>
          <p:spPr>
            <a:xfrm>
              <a:off x="356720" y="1376624"/>
              <a:ext cx="1688123" cy="1416817"/>
            </a:xfrm>
            <a:prstGeom prst="round2SameRect">
              <a:avLst/>
            </a:prstGeom>
            <a:solidFill>
              <a:srgbClr val="FDFFB8"/>
            </a:solidFill>
            <a:ln>
              <a:solidFill>
                <a:srgbClr val="FDFF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6" name="ZoneTexte 45">
              <a:extLst>
                <a:ext uri="{FF2B5EF4-FFF2-40B4-BE49-F238E27FC236}">
                  <a16:creationId xmlns:a16="http://schemas.microsoft.com/office/drawing/2014/main" id="{750B6429-4466-E61C-5891-8CCA36E38BCD}"/>
                </a:ext>
              </a:extLst>
            </p:cNvPr>
            <p:cNvSpPr txBox="1"/>
            <p:nvPr/>
          </p:nvSpPr>
          <p:spPr>
            <a:xfrm>
              <a:off x="388538" y="1418905"/>
              <a:ext cx="1786929" cy="1369606"/>
            </a:xfrm>
            <a:prstGeom prst="rect">
              <a:avLst/>
            </a:prstGeom>
            <a:noFill/>
          </p:spPr>
          <p:txBody>
            <a:bodyPr wrap="square">
              <a:spAutoFit/>
            </a:bodyPr>
            <a:lstStyle/>
            <a:p>
              <a:pPr algn="ctr"/>
              <a:r>
                <a:rPr lang="fr-CH" dirty="0">
                  <a:solidFill>
                    <a:srgbClr val="000000"/>
                  </a:solidFill>
                  <a:latin typeface="Avenir Book" panose="02000503020000020003" pitchFamily="2" charset="0"/>
                </a:rPr>
                <a:t>BEAM</a:t>
              </a:r>
            </a:p>
            <a:p>
              <a:r>
                <a:rPr lang="fr-CH" sz="1300" dirty="0">
                  <a:solidFill>
                    <a:srgbClr val="000000"/>
                  </a:solidFill>
                  <a:latin typeface="Avenir Book" panose="02000503020000020003" pitchFamily="2" charset="0"/>
                </a:rPr>
                <a:t>Laboratoire d'électrophysiologie corticale de </a:t>
              </a:r>
              <a:r>
                <a:rPr lang="fr-CH" sz="1300" b="1" dirty="0">
                  <a:solidFill>
                    <a:srgbClr val="000000"/>
                  </a:solidFill>
                  <a:latin typeface="Avenir Book" panose="02000503020000020003" pitchFamily="2" charset="0"/>
                </a:rPr>
                <a:t>l'attention et du mouvement</a:t>
              </a:r>
              <a:endParaRPr lang="fr-CH" sz="1300" dirty="0">
                <a:solidFill>
                  <a:srgbClr val="000000"/>
                </a:solidFill>
                <a:latin typeface="Avenir Book" panose="02000503020000020003" pitchFamily="2" charset="0"/>
              </a:endParaRPr>
            </a:p>
          </p:txBody>
        </p:sp>
      </p:grpSp>
      <p:sp>
        <p:nvSpPr>
          <p:cNvPr id="47" name="ZoneTexte 46">
            <a:extLst>
              <a:ext uri="{FF2B5EF4-FFF2-40B4-BE49-F238E27FC236}">
                <a16:creationId xmlns:a16="http://schemas.microsoft.com/office/drawing/2014/main" id="{AD18C83A-0EC4-4B1E-296F-8DAB0E2BA16C}"/>
              </a:ext>
            </a:extLst>
          </p:cNvPr>
          <p:cNvSpPr txBox="1"/>
          <p:nvPr/>
        </p:nvSpPr>
        <p:spPr>
          <a:xfrm>
            <a:off x="2080010" y="4283738"/>
            <a:ext cx="184731" cy="369332"/>
          </a:xfrm>
          <a:prstGeom prst="rect">
            <a:avLst/>
          </a:prstGeom>
          <a:noFill/>
        </p:spPr>
        <p:txBody>
          <a:bodyPr wrap="none" rtlCol="0">
            <a:spAutoFit/>
          </a:bodyPr>
          <a:lstStyle/>
          <a:p>
            <a:endParaRPr lang="fr-FR" dirty="0">
              <a:solidFill>
                <a:srgbClr val="000000"/>
              </a:solidFill>
              <a:latin typeface="Calibri"/>
            </a:endParaRPr>
          </a:p>
        </p:txBody>
      </p:sp>
      <p:grpSp>
        <p:nvGrpSpPr>
          <p:cNvPr id="8" name="Groupe 7">
            <a:extLst>
              <a:ext uri="{FF2B5EF4-FFF2-40B4-BE49-F238E27FC236}">
                <a16:creationId xmlns:a16="http://schemas.microsoft.com/office/drawing/2014/main" id="{7DF703B3-264D-8CB9-41B6-13F56BBB497F}"/>
              </a:ext>
            </a:extLst>
          </p:cNvPr>
          <p:cNvGrpSpPr/>
          <p:nvPr/>
        </p:nvGrpSpPr>
        <p:grpSpPr>
          <a:xfrm>
            <a:off x="2064685" y="1984965"/>
            <a:ext cx="1688123" cy="1416817"/>
            <a:chOff x="2064684" y="1233462"/>
            <a:chExt cx="1688123" cy="1416817"/>
          </a:xfrm>
        </p:grpSpPr>
        <p:sp>
          <p:nvSpPr>
            <p:cNvPr id="38" name="Rectangle : avec coins arrondis en haut 37">
              <a:extLst>
                <a:ext uri="{FF2B5EF4-FFF2-40B4-BE49-F238E27FC236}">
                  <a16:creationId xmlns:a16="http://schemas.microsoft.com/office/drawing/2014/main" id="{D0091749-4078-434C-1D9D-DBFF23848E3E}"/>
                </a:ext>
              </a:extLst>
            </p:cNvPr>
            <p:cNvSpPr/>
            <p:nvPr/>
          </p:nvSpPr>
          <p:spPr>
            <a:xfrm>
              <a:off x="2064684" y="1233462"/>
              <a:ext cx="1688123" cy="1416817"/>
            </a:xfrm>
            <a:prstGeom prst="round2SameRect">
              <a:avLst/>
            </a:prstGeom>
            <a:pattFill prst="wdUpDiag">
              <a:fgClr>
                <a:srgbClr val="FDFFB8"/>
              </a:fgClr>
              <a:bgClr>
                <a:schemeClr val="bg1"/>
              </a:bgClr>
            </a:pattFill>
            <a:ln>
              <a:solidFill>
                <a:srgbClr val="FDFF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1" name="ZoneTexte 50">
              <a:extLst>
                <a:ext uri="{FF2B5EF4-FFF2-40B4-BE49-F238E27FC236}">
                  <a16:creationId xmlns:a16="http://schemas.microsoft.com/office/drawing/2014/main" id="{B1F98FC7-976E-29BE-8ADF-20FE055A74EA}"/>
                </a:ext>
              </a:extLst>
            </p:cNvPr>
            <p:cNvSpPr txBox="1"/>
            <p:nvPr/>
          </p:nvSpPr>
          <p:spPr>
            <a:xfrm>
              <a:off x="2080009" y="1278339"/>
              <a:ext cx="1582617" cy="1169551"/>
            </a:xfrm>
            <a:prstGeom prst="rect">
              <a:avLst/>
            </a:prstGeom>
            <a:noFill/>
          </p:spPr>
          <p:txBody>
            <a:bodyPr wrap="square">
              <a:spAutoFit/>
            </a:bodyPr>
            <a:lstStyle/>
            <a:p>
              <a:pPr algn="ctr">
                <a:defRPr/>
              </a:pPr>
              <a:r>
                <a:rPr lang="fr-CH" dirty="0">
                  <a:solidFill>
                    <a:srgbClr val="000000"/>
                  </a:solidFill>
                  <a:latin typeface="Avenir Book" panose="02000503020000020003" pitchFamily="2" charset="0"/>
                </a:rPr>
                <a:t>LABCD</a:t>
              </a:r>
            </a:p>
            <a:p>
              <a:pPr>
                <a:defRPr/>
              </a:pPr>
              <a:r>
                <a:rPr lang="fr-CH" sz="1300" dirty="0">
                  <a:solidFill>
                    <a:srgbClr val="000000"/>
                  </a:solidFill>
                  <a:latin typeface="Avenir Book" panose="02000503020000020003" pitchFamily="2" charset="0"/>
                </a:rPr>
                <a:t>Laboratoire du </a:t>
              </a:r>
              <a:r>
                <a:rPr lang="fr-CH" sz="1300" b="1" dirty="0">
                  <a:solidFill>
                    <a:srgbClr val="000000"/>
                  </a:solidFill>
                  <a:latin typeface="Avenir Book" panose="02000503020000020003" pitchFamily="2" charset="0"/>
                </a:rPr>
                <a:t>cerveau</a:t>
              </a:r>
              <a:r>
                <a:rPr lang="fr-CH" sz="1300" dirty="0">
                  <a:solidFill>
                    <a:srgbClr val="000000"/>
                  </a:solidFill>
                  <a:latin typeface="Avenir Book" panose="02000503020000020003" pitchFamily="2" charset="0"/>
                </a:rPr>
                <a:t> et du développement cognitif</a:t>
              </a:r>
            </a:p>
          </p:txBody>
        </p:sp>
      </p:grpSp>
      <p:grpSp>
        <p:nvGrpSpPr>
          <p:cNvPr id="15" name="Groupe 14">
            <a:extLst>
              <a:ext uri="{FF2B5EF4-FFF2-40B4-BE49-F238E27FC236}">
                <a16:creationId xmlns:a16="http://schemas.microsoft.com/office/drawing/2014/main" id="{8EFAEDC8-2E64-7636-AEB2-E4ABE4201FC9}"/>
              </a:ext>
            </a:extLst>
          </p:cNvPr>
          <p:cNvGrpSpPr/>
          <p:nvPr/>
        </p:nvGrpSpPr>
        <p:grpSpPr>
          <a:xfrm>
            <a:off x="2080010" y="3614266"/>
            <a:ext cx="1802237" cy="1416817"/>
            <a:chOff x="2080009" y="2931187"/>
            <a:chExt cx="1802237" cy="1416817"/>
          </a:xfrm>
        </p:grpSpPr>
        <p:sp>
          <p:nvSpPr>
            <p:cNvPr id="40" name="Rectangle : avec coins arrondis en haut 39">
              <a:extLst>
                <a:ext uri="{FF2B5EF4-FFF2-40B4-BE49-F238E27FC236}">
                  <a16:creationId xmlns:a16="http://schemas.microsoft.com/office/drawing/2014/main" id="{FE550666-572B-754A-C199-B9552F278C20}"/>
                </a:ext>
              </a:extLst>
            </p:cNvPr>
            <p:cNvSpPr/>
            <p:nvPr/>
          </p:nvSpPr>
          <p:spPr>
            <a:xfrm>
              <a:off x="2080009" y="2931187"/>
              <a:ext cx="1688123" cy="1416817"/>
            </a:xfrm>
            <a:prstGeom prst="round2SameRect">
              <a:avLst/>
            </a:prstGeom>
            <a:pattFill prst="dkUpDiag">
              <a:fgClr>
                <a:schemeClr val="accent5">
                  <a:lumMod val="10000"/>
                  <a:lumOff val="90000"/>
                </a:schemeClr>
              </a:fgClr>
              <a:bgClr>
                <a:schemeClr val="bg1"/>
              </a:bgClr>
            </a:patt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3" name="ZoneTexte 52">
              <a:extLst>
                <a:ext uri="{FF2B5EF4-FFF2-40B4-BE49-F238E27FC236}">
                  <a16:creationId xmlns:a16="http://schemas.microsoft.com/office/drawing/2014/main" id="{BC868E0E-BEDE-03C4-936B-C8AAEC2324F2}"/>
                </a:ext>
              </a:extLst>
            </p:cNvPr>
            <p:cNvSpPr txBox="1"/>
            <p:nvPr/>
          </p:nvSpPr>
          <p:spPr>
            <a:xfrm>
              <a:off x="2100342" y="2999546"/>
              <a:ext cx="1781904" cy="1169551"/>
            </a:xfrm>
            <a:prstGeom prst="rect">
              <a:avLst/>
            </a:prstGeom>
            <a:noFill/>
          </p:spPr>
          <p:txBody>
            <a:bodyPr wrap="square">
              <a:spAutoFit/>
            </a:bodyPr>
            <a:lstStyle/>
            <a:p>
              <a:r>
                <a:rPr lang="en-US" dirty="0">
                  <a:solidFill>
                    <a:srgbClr val="000000"/>
                  </a:solidFill>
                  <a:latin typeface="Avenir Book" panose="02000503020000020003" pitchFamily="2" charset="0"/>
                </a:rPr>
                <a:t>    CARLA</a:t>
              </a:r>
            </a:p>
            <a:p>
              <a:r>
                <a:rPr lang="en-US" sz="1300" dirty="0" err="1">
                  <a:solidFill>
                    <a:srgbClr val="000000"/>
                  </a:solidFill>
                  <a:latin typeface="Avenir Book" panose="02000503020000020003" pitchFamily="2" charset="0"/>
                </a:rPr>
                <a:t>Laboratoire</a:t>
              </a:r>
              <a:r>
                <a:rPr lang="en-US" sz="1300" dirty="0">
                  <a:solidFill>
                    <a:srgbClr val="000000"/>
                  </a:solidFill>
                  <a:latin typeface="Avenir Book" panose="02000503020000020003" pitchFamily="2" charset="0"/>
                </a:rPr>
                <a:t> </a:t>
              </a:r>
              <a:r>
                <a:rPr lang="en-US" sz="1300" dirty="0" err="1">
                  <a:solidFill>
                    <a:srgbClr val="000000"/>
                  </a:solidFill>
                  <a:latin typeface="Avenir Book" panose="02000503020000020003" pitchFamily="2" charset="0"/>
                </a:rPr>
                <a:t>d’étude</a:t>
              </a:r>
              <a:r>
                <a:rPr lang="fr-CH" sz="1300" dirty="0">
                  <a:solidFill>
                    <a:srgbClr val="000000"/>
                  </a:solidFill>
                  <a:latin typeface="Avenir Book" panose="02000503020000020003" pitchFamily="2" charset="0"/>
                </a:rPr>
                <a:t> des processus de </a:t>
              </a:r>
              <a:r>
                <a:rPr lang="fr-CH" sz="1300" b="1" dirty="0">
                  <a:solidFill>
                    <a:srgbClr val="000000"/>
                  </a:solidFill>
                  <a:latin typeface="Avenir Book" panose="02000503020000020003" pitchFamily="2" charset="0"/>
                </a:rPr>
                <a:t>régulation cognitive et affective</a:t>
              </a:r>
              <a:endParaRPr lang="en-US" sz="1300" b="1" dirty="0">
                <a:solidFill>
                  <a:srgbClr val="000000"/>
                </a:solidFill>
                <a:latin typeface="Avenir Book" panose="02000503020000020003" pitchFamily="2" charset="0"/>
              </a:endParaRPr>
            </a:p>
          </p:txBody>
        </p:sp>
      </p:grpSp>
      <p:grpSp>
        <p:nvGrpSpPr>
          <p:cNvPr id="11" name="Groupe 10">
            <a:extLst>
              <a:ext uri="{FF2B5EF4-FFF2-40B4-BE49-F238E27FC236}">
                <a16:creationId xmlns:a16="http://schemas.microsoft.com/office/drawing/2014/main" id="{50F9A50A-4E55-49C4-66F5-B4B5A7219C6D}"/>
              </a:ext>
            </a:extLst>
          </p:cNvPr>
          <p:cNvGrpSpPr/>
          <p:nvPr/>
        </p:nvGrpSpPr>
        <p:grpSpPr>
          <a:xfrm>
            <a:off x="4675292" y="1979147"/>
            <a:ext cx="1704865" cy="1416817"/>
            <a:chOff x="4675291" y="1227644"/>
            <a:chExt cx="1704865" cy="1416817"/>
          </a:xfrm>
        </p:grpSpPr>
        <p:sp>
          <p:nvSpPr>
            <p:cNvPr id="42" name="Rectangle : avec coins arrondis en haut 41">
              <a:extLst>
                <a:ext uri="{FF2B5EF4-FFF2-40B4-BE49-F238E27FC236}">
                  <a16:creationId xmlns:a16="http://schemas.microsoft.com/office/drawing/2014/main" id="{9C4285ED-7963-D1FD-1C83-17D462127A56}"/>
                </a:ext>
              </a:extLst>
            </p:cNvPr>
            <p:cNvSpPr/>
            <p:nvPr/>
          </p:nvSpPr>
          <p:spPr>
            <a:xfrm>
              <a:off x="4692033" y="1227644"/>
              <a:ext cx="1688123" cy="1416817"/>
            </a:xfrm>
            <a:prstGeom prst="round2SameRect">
              <a:avLst/>
            </a:prstGeom>
            <a:solidFill>
              <a:srgbClr val="FFCC66"/>
            </a:solidFill>
            <a:ln>
              <a:solidFill>
                <a:srgbClr val="DBA8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55" name="ZoneTexte 54">
              <a:extLst>
                <a:ext uri="{FF2B5EF4-FFF2-40B4-BE49-F238E27FC236}">
                  <a16:creationId xmlns:a16="http://schemas.microsoft.com/office/drawing/2014/main" id="{B0019F55-2664-D16D-DEF3-F172A878589A}"/>
                </a:ext>
              </a:extLst>
            </p:cNvPr>
            <p:cNvSpPr txBox="1"/>
            <p:nvPr/>
          </p:nvSpPr>
          <p:spPr>
            <a:xfrm>
              <a:off x="4675291" y="1252363"/>
              <a:ext cx="1704865" cy="1169551"/>
            </a:xfrm>
            <a:prstGeom prst="rect">
              <a:avLst/>
            </a:prstGeom>
            <a:noFill/>
          </p:spPr>
          <p:txBody>
            <a:bodyPr wrap="square">
              <a:spAutoFit/>
            </a:bodyPr>
            <a:lstStyle/>
            <a:p>
              <a:pPr algn="ctr">
                <a:defRPr/>
              </a:pPr>
              <a:r>
                <a:rPr lang="fr-CH" dirty="0">
                  <a:solidFill>
                    <a:srgbClr val="000000"/>
                  </a:solidFill>
                  <a:latin typeface="Avenir Book" panose="02000503020000020003" pitchFamily="2" charset="0"/>
                </a:rPr>
                <a:t>CEPCO</a:t>
              </a:r>
            </a:p>
            <a:p>
              <a:pPr>
                <a:defRPr/>
              </a:pPr>
              <a:r>
                <a:rPr lang="fr-CH" sz="1300" dirty="0">
                  <a:solidFill>
                    <a:srgbClr val="000000"/>
                  </a:solidFill>
                  <a:latin typeface="Avenir Book" panose="02000503020000020003" pitchFamily="2" charset="0"/>
                </a:rPr>
                <a:t>Centre de recherche en psychologie du </a:t>
              </a:r>
              <a:r>
                <a:rPr lang="fr-CH" sz="1300" b="1" dirty="0">
                  <a:solidFill>
                    <a:srgbClr val="000000"/>
                  </a:solidFill>
                  <a:latin typeface="Avenir Book" panose="02000503020000020003" pitchFamily="2" charset="0"/>
                </a:rPr>
                <a:t>conseil et de l'orientation</a:t>
              </a:r>
            </a:p>
          </p:txBody>
        </p:sp>
      </p:grpSp>
      <p:grpSp>
        <p:nvGrpSpPr>
          <p:cNvPr id="14" name="Groupe 13">
            <a:extLst>
              <a:ext uri="{FF2B5EF4-FFF2-40B4-BE49-F238E27FC236}">
                <a16:creationId xmlns:a16="http://schemas.microsoft.com/office/drawing/2014/main" id="{D42E9D65-4058-BE2F-CBEC-103BCBEFA377}"/>
              </a:ext>
            </a:extLst>
          </p:cNvPr>
          <p:cNvGrpSpPr/>
          <p:nvPr/>
        </p:nvGrpSpPr>
        <p:grpSpPr>
          <a:xfrm>
            <a:off x="3888124" y="3612261"/>
            <a:ext cx="1688123" cy="1416817"/>
            <a:chOff x="3888123" y="2929182"/>
            <a:chExt cx="1688123" cy="1416817"/>
          </a:xfrm>
        </p:grpSpPr>
        <p:sp>
          <p:nvSpPr>
            <p:cNvPr id="37" name="Rectangle : avec coins arrondis en haut 36">
              <a:extLst>
                <a:ext uri="{FF2B5EF4-FFF2-40B4-BE49-F238E27FC236}">
                  <a16:creationId xmlns:a16="http://schemas.microsoft.com/office/drawing/2014/main" id="{5C1CC147-E3A2-2C7D-2123-487E02A42499}"/>
                </a:ext>
              </a:extLst>
            </p:cNvPr>
            <p:cNvSpPr/>
            <p:nvPr/>
          </p:nvSpPr>
          <p:spPr>
            <a:xfrm>
              <a:off x="3888123" y="2929182"/>
              <a:ext cx="1688123" cy="1416817"/>
            </a:xfrm>
            <a:prstGeom prst="round2SameRect">
              <a:avLst/>
            </a:prstGeom>
            <a:solidFill>
              <a:schemeClr val="accent5">
                <a:lumMod val="10000"/>
                <a:lumOff val="9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7" name="ZoneTexte 56">
              <a:extLst>
                <a:ext uri="{FF2B5EF4-FFF2-40B4-BE49-F238E27FC236}">
                  <a16:creationId xmlns:a16="http://schemas.microsoft.com/office/drawing/2014/main" id="{224FDF84-8DD6-BB1D-56E6-5D8175772500}"/>
                </a:ext>
              </a:extLst>
            </p:cNvPr>
            <p:cNvSpPr txBox="1"/>
            <p:nvPr/>
          </p:nvSpPr>
          <p:spPr>
            <a:xfrm>
              <a:off x="3976818" y="3026378"/>
              <a:ext cx="1510732" cy="1169551"/>
            </a:xfrm>
            <a:prstGeom prst="rect">
              <a:avLst/>
            </a:prstGeom>
            <a:noFill/>
          </p:spPr>
          <p:txBody>
            <a:bodyPr wrap="square">
              <a:spAutoFit/>
            </a:bodyPr>
            <a:lstStyle/>
            <a:p>
              <a:pPr algn="ctr">
                <a:defRPr/>
              </a:pPr>
              <a:r>
                <a:rPr lang="fr-CH" dirty="0">
                  <a:solidFill>
                    <a:srgbClr val="000000"/>
                  </a:solidFill>
                  <a:latin typeface="Avenir Book" panose="02000503020000020003" pitchFamily="2" charset="0"/>
                </a:rPr>
                <a:t>FADO</a:t>
              </a:r>
            </a:p>
            <a:p>
              <a:pPr>
                <a:defRPr/>
              </a:pPr>
              <a:r>
                <a:rPr lang="fr-CH" sz="1300" dirty="0">
                  <a:solidFill>
                    <a:srgbClr val="000000"/>
                  </a:solidFill>
                  <a:latin typeface="Avenir Book" panose="02000503020000020003" pitchFamily="2" charset="0"/>
                </a:rPr>
                <a:t>Centre de recherche sur la </a:t>
              </a:r>
              <a:r>
                <a:rPr lang="fr-CH" sz="1300" b="1" dirty="0">
                  <a:solidFill>
                    <a:srgbClr val="000000"/>
                  </a:solidFill>
                  <a:latin typeface="Avenir Book" panose="02000503020000020003" pitchFamily="2" charset="0"/>
                </a:rPr>
                <a:t>famille et le développement</a:t>
              </a:r>
            </a:p>
          </p:txBody>
        </p:sp>
      </p:grpSp>
      <p:grpSp>
        <p:nvGrpSpPr>
          <p:cNvPr id="16" name="Groupe 15">
            <a:extLst>
              <a:ext uri="{FF2B5EF4-FFF2-40B4-BE49-F238E27FC236}">
                <a16:creationId xmlns:a16="http://schemas.microsoft.com/office/drawing/2014/main" id="{6389FF55-6D1E-EBC8-93D4-C9020DC88154}"/>
              </a:ext>
            </a:extLst>
          </p:cNvPr>
          <p:cNvGrpSpPr/>
          <p:nvPr/>
        </p:nvGrpSpPr>
        <p:grpSpPr>
          <a:xfrm>
            <a:off x="301329" y="3612261"/>
            <a:ext cx="1759423" cy="1416817"/>
            <a:chOff x="301328" y="2929182"/>
            <a:chExt cx="1759423" cy="1416817"/>
          </a:xfrm>
        </p:grpSpPr>
        <p:sp>
          <p:nvSpPr>
            <p:cNvPr id="39" name="Rectangle : avec coins arrondis en haut 38">
              <a:extLst>
                <a:ext uri="{FF2B5EF4-FFF2-40B4-BE49-F238E27FC236}">
                  <a16:creationId xmlns:a16="http://schemas.microsoft.com/office/drawing/2014/main" id="{2C6E4FED-F08D-24B9-53D6-C01C584C300F}"/>
                </a:ext>
              </a:extLst>
            </p:cNvPr>
            <p:cNvSpPr/>
            <p:nvPr/>
          </p:nvSpPr>
          <p:spPr>
            <a:xfrm>
              <a:off x="301328" y="2929182"/>
              <a:ext cx="1688123" cy="1416817"/>
            </a:xfrm>
            <a:prstGeom prst="round2SameRect">
              <a:avLst/>
            </a:prstGeom>
            <a:pattFill prst="smGrid">
              <a:fgClr>
                <a:schemeClr val="accent5">
                  <a:lumMod val="10000"/>
                  <a:lumOff val="90000"/>
                </a:schemeClr>
              </a:fgClr>
              <a:bgClr>
                <a:schemeClr val="bg1"/>
              </a:bgClr>
            </a:patt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9" name="ZoneTexte 58">
              <a:extLst>
                <a:ext uri="{FF2B5EF4-FFF2-40B4-BE49-F238E27FC236}">
                  <a16:creationId xmlns:a16="http://schemas.microsoft.com/office/drawing/2014/main" id="{F76592E6-6980-A93E-8417-4B3EFACA2A6A}"/>
                </a:ext>
              </a:extLst>
            </p:cNvPr>
            <p:cNvSpPr txBox="1"/>
            <p:nvPr/>
          </p:nvSpPr>
          <p:spPr>
            <a:xfrm>
              <a:off x="372628" y="2972736"/>
              <a:ext cx="1688123" cy="1369606"/>
            </a:xfrm>
            <a:prstGeom prst="rect">
              <a:avLst/>
            </a:prstGeom>
            <a:noFill/>
          </p:spPr>
          <p:txBody>
            <a:bodyPr wrap="square">
              <a:spAutoFit/>
            </a:bodyPr>
            <a:lstStyle/>
            <a:p>
              <a:pPr>
                <a:defRPr/>
              </a:pPr>
              <a:r>
                <a:rPr lang="fr-CH" dirty="0">
                  <a:solidFill>
                    <a:srgbClr val="000000"/>
                  </a:solidFill>
                  <a:latin typeface="Avenir Book" panose="02000503020000020003" pitchFamily="2" charset="0"/>
                </a:rPr>
                <a:t>LARPSYDIS</a:t>
              </a:r>
            </a:p>
            <a:p>
              <a:pPr>
                <a:defRPr/>
              </a:pPr>
              <a:r>
                <a:rPr lang="fr-CH" sz="1300" dirty="0">
                  <a:solidFill>
                    <a:srgbClr val="000000"/>
                  </a:solidFill>
                  <a:latin typeface="Avenir Book" panose="02000503020000020003" pitchFamily="2" charset="0"/>
                </a:rPr>
                <a:t>Laboratoire de recherche en psychologie des </a:t>
              </a:r>
              <a:r>
                <a:rPr lang="fr-CH" sz="1300" b="1" dirty="0">
                  <a:solidFill>
                    <a:srgbClr val="000000"/>
                  </a:solidFill>
                  <a:latin typeface="Avenir Book" panose="02000503020000020003" pitchFamily="2" charset="0"/>
                </a:rPr>
                <a:t>dynamiques intra- et intersubjectives</a:t>
              </a:r>
            </a:p>
          </p:txBody>
        </p:sp>
      </p:grpSp>
      <p:grpSp>
        <p:nvGrpSpPr>
          <p:cNvPr id="13" name="Groupe 12">
            <a:extLst>
              <a:ext uri="{FF2B5EF4-FFF2-40B4-BE49-F238E27FC236}">
                <a16:creationId xmlns:a16="http://schemas.microsoft.com/office/drawing/2014/main" id="{8DF636DD-8E2E-E687-48F7-37E1ACA61459}"/>
              </a:ext>
            </a:extLst>
          </p:cNvPr>
          <p:cNvGrpSpPr/>
          <p:nvPr/>
        </p:nvGrpSpPr>
        <p:grpSpPr>
          <a:xfrm>
            <a:off x="5781712" y="3612261"/>
            <a:ext cx="1875685" cy="1449115"/>
            <a:chOff x="6516228" y="2746814"/>
            <a:chExt cx="1875685" cy="1449115"/>
          </a:xfrm>
        </p:grpSpPr>
        <p:sp>
          <p:nvSpPr>
            <p:cNvPr id="41" name="Rectangle : avec coins arrondis en haut 40">
              <a:extLst>
                <a:ext uri="{FF2B5EF4-FFF2-40B4-BE49-F238E27FC236}">
                  <a16:creationId xmlns:a16="http://schemas.microsoft.com/office/drawing/2014/main" id="{6E464352-204F-0279-5A70-2C590524DCF4}"/>
                </a:ext>
              </a:extLst>
            </p:cNvPr>
            <p:cNvSpPr/>
            <p:nvPr/>
          </p:nvSpPr>
          <p:spPr>
            <a:xfrm>
              <a:off x="6516228" y="2746814"/>
              <a:ext cx="1688123" cy="1416817"/>
            </a:xfrm>
            <a:prstGeom prst="round2SameRect">
              <a:avLst/>
            </a:prstGeom>
            <a:solidFill>
              <a:srgbClr val="E4E6A6"/>
            </a:solidFill>
            <a:ln>
              <a:solidFill>
                <a:srgbClr val="D2D3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1" name="ZoneTexte 60">
              <a:extLst>
                <a:ext uri="{FF2B5EF4-FFF2-40B4-BE49-F238E27FC236}">
                  <a16:creationId xmlns:a16="http://schemas.microsoft.com/office/drawing/2014/main" id="{F7A454E7-CAB9-97AD-80EE-62C4781782D0}"/>
                </a:ext>
              </a:extLst>
            </p:cNvPr>
            <p:cNvSpPr txBox="1"/>
            <p:nvPr/>
          </p:nvSpPr>
          <p:spPr>
            <a:xfrm>
              <a:off x="6516228" y="2826323"/>
              <a:ext cx="1875685" cy="1369606"/>
            </a:xfrm>
            <a:prstGeom prst="rect">
              <a:avLst/>
            </a:prstGeom>
            <a:noFill/>
            <a:ln>
              <a:noFill/>
            </a:ln>
          </p:spPr>
          <p:txBody>
            <a:bodyPr wrap="square">
              <a:spAutoFit/>
            </a:bodyPr>
            <a:lstStyle/>
            <a:p>
              <a:pPr>
                <a:defRPr/>
              </a:pPr>
              <a:r>
                <a:rPr lang="fr-CH" dirty="0">
                  <a:solidFill>
                    <a:srgbClr val="000000"/>
                  </a:solidFill>
                  <a:latin typeface="Avenir Book" panose="02000503020000020003" pitchFamily="2" charset="0"/>
                </a:rPr>
                <a:t>      PHASE</a:t>
              </a:r>
            </a:p>
            <a:p>
              <a:pPr>
                <a:defRPr/>
              </a:pPr>
              <a:r>
                <a:rPr lang="fr-CH" sz="1300" dirty="0">
                  <a:solidFill>
                    <a:srgbClr val="000000"/>
                  </a:solidFill>
                  <a:latin typeface="Avenir Book" panose="02000503020000020003" pitchFamily="2" charset="0"/>
                </a:rPr>
                <a:t>Centre de recherche en psychologie de la </a:t>
              </a:r>
              <a:r>
                <a:rPr lang="fr-CH" sz="1300" b="1" dirty="0">
                  <a:solidFill>
                    <a:srgbClr val="000000"/>
                  </a:solidFill>
                  <a:latin typeface="Avenir Book" panose="02000503020000020003" pitchFamily="2" charset="0"/>
                </a:rPr>
                <a:t>santé, du vieillissement et du sport</a:t>
              </a:r>
            </a:p>
          </p:txBody>
        </p:sp>
      </p:grpSp>
      <p:grpSp>
        <p:nvGrpSpPr>
          <p:cNvPr id="17" name="Groupe 16">
            <a:extLst>
              <a:ext uri="{FF2B5EF4-FFF2-40B4-BE49-F238E27FC236}">
                <a16:creationId xmlns:a16="http://schemas.microsoft.com/office/drawing/2014/main" id="{BBCF4DB3-E689-1280-E140-061172F0DEC4}"/>
              </a:ext>
            </a:extLst>
          </p:cNvPr>
          <p:cNvGrpSpPr/>
          <p:nvPr/>
        </p:nvGrpSpPr>
        <p:grpSpPr>
          <a:xfrm>
            <a:off x="6509376" y="1972289"/>
            <a:ext cx="1688123" cy="1416817"/>
            <a:chOff x="6509375" y="1220786"/>
            <a:chExt cx="1688123" cy="1416817"/>
          </a:xfrm>
        </p:grpSpPr>
        <p:sp>
          <p:nvSpPr>
            <p:cNvPr id="43" name="Rectangle : avec coins arrondis en haut 42">
              <a:extLst>
                <a:ext uri="{FF2B5EF4-FFF2-40B4-BE49-F238E27FC236}">
                  <a16:creationId xmlns:a16="http://schemas.microsoft.com/office/drawing/2014/main" id="{04422A7C-E5D7-742F-E88D-80F2B9317198}"/>
                </a:ext>
              </a:extLst>
            </p:cNvPr>
            <p:cNvSpPr/>
            <p:nvPr/>
          </p:nvSpPr>
          <p:spPr>
            <a:xfrm>
              <a:off x="6509375" y="1220786"/>
              <a:ext cx="1688123" cy="1416817"/>
            </a:xfrm>
            <a:prstGeom prst="round2SameRect">
              <a:avLst/>
            </a:prstGeom>
            <a:solidFill>
              <a:srgbClr val="DBA802"/>
            </a:solidFill>
            <a:ln>
              <a:solidFill>
                <a:srgbClr val="DBA8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63" name="ZoneTexte 62">
              <a:extLst>
                <a:ext uri="{FF2B5EF4-FFF2-40B4-BE49-F238E27FC236}">
                  <a16:creationId xmlns:a16="http://schemas.microsoft.com/office/drawing/2014/main" id="{67A9D1D1-051F-A571-6705-E3DF55A2634A}"/>
                </a:ext>
              </a:extLst>
            </p:cNvPr>
            <p:cNvSpPr txBox="1"/>
            <p:nvPr/>
          </p:nvSpPr>
          <p:spPr>
            <a:xfrm>
              <a:off x="6628148" y="1296548"/>
              <a:ext cx="1321358" cy="969496"/>
            </a:xfrm>
            <a:prstGeom prst="rect">
              <a:avLst/>
            </a:prstGeom>
            <a:noFill/>
          </p:spPr>
          <p:txBody>
            <a:bodyPr wrap="square">
              <a:spAutoFit/>
            </a:bodyPr>
            <a:lstStyle/>
            <a:p>
              <a:pPr algn="ctr"/>
              <a:r>
                <a:rPr lang="fr-CH" dirty="0">
                  <a:solidFill>
                    <a:srgbClr val="000000"/>
                  </a:solidFill>
                  <a:latin typeface="Avenir Book" panose="02000503020000020003" pitchFamily="2" charset="0"/>
                </a:rPr>
                <a:t>UNILAPS</a:t>
              </a:r>
            </a:p>
            <a:p>
              <a:r>
                <a:rPr lang="fr-CH" sz="1300" dirty="0">
                  <a:solidFill>
                    <a:srgbClr val="000000"/>
                  </a:solidFill>
                  <a:latin typeface="Avenir Book" panose="02000503020000020003" pitchFamily="2" charset="0"/>
                </a:rPr>
                <a:t>Laboratoire de </a:t>
              </a:r>
              <a:r>
                <a:rPr lang="fr-CH" sz="1300" b="1" dirty="0">
                  <a:solidFill>
                    <a:srgbClr val="000000"/>
                  </a:solidFill>
                  <a:latin typeface="Avenir Book" panose="02000503020000020003" pitchFamily="2" charset="0"/>
                </a:rPr>
                <a:t>psychologie sociale</a:t>
              </a:r>
              <a:endParaRPr lang="fr-CH" sz="1300" dirty="0">
                <a:solidFill>
                  <a:srgbClr val="000000"/>
                </a:solidFill>
                <a:latin typeface="Avenir Book" panose="02000503020000020003" pitchFamily="2" charset="0"/>
              </a:endParaRPr>
            </a:p>
          </p:txBody>
        </p:sp>
      </p:grpSp>
      <p:sp>
        <p:nvSpPr>
          <p:cNvPr id="4" name="Espace réservé du numéro de diapositive 3">
            <a:extLst>
              <a:ext uri="{FF2B5EF4-FFF2-40B4-BE49-F238E27FC236}">
                <a16:creationId xmlns:a16="http://schemas.microsoft.com/office/drawing/2014/main" id="{4B65BE9F-FAD6-A352-0EC3-B3A1D096BA93}"/>
              </a:ext>
            </a:extLst>
          </p:cNvPr>
          <p:cNvSpPr>
            <a:spLocks noGrp="1"/>
          </p:cNvSpPr>
          <p:nvPr>
            <p:ph type="sldNum" sz="quarter" idx="4"/>
          </p:nvPr>
        </p:nvSpPr>
        <p:spPr/>
        <p:txBody>
          <a:bodyPr/>
          <a:lstStyle/>
          <a:p>
            <a:pPr algn="r"/>
            <a:fld id="{879F8CDA-3D76-8147-A783-F8EF6F842A04}" type="slidenum">
              <a:rPr lang="fr-FR" sz="1100">
                <a:solidFill>
                  <a:srgbClr val="000000">
                    <a:tint val="75000"/>
                  </a:srgbClr>
                </a:solidFill>
                <a:latin typeface="Avenir Book" panose="02000503020000020003" pitchFamily="2" charset="0"/>
              </a:rPr>
              <a:pPr algn="r"/>
              <a:t>4</a:t>
            </a:fld>
            <a:r>
              <a:rPr lang="fr-FR" dirty="0">
                <a:solidFill>
                  <a:srgbClr val="000000">
                    <a:tint val="75000"/>
                  </a:srgbClr>
                </a:solidFill>
                <a:latin typeface="Arial"/>
              </a:rPr>
              <a:t> </a:t>
            </a:r>
          </a:p>
        </p:txBody>
      </p:sp>
      <p:sp>
        <p:nvSpPr>
          <p:cNvPr id="5" name="Espace réservé du pied de page 3">
            <a:extLst>
              <a:ext uri="{FF2B5EF4-FFF2-40B4-BE49-F238E27FC236}">
                <a16:creationId xmlns:a16="http://schemas.microsoft.com/office/drawing/2014/main" id="{7A3DF786-A8B7-EB74-BB89-E63989E12BEE}"/>
              </a:ext>
            </a:extLst>
          </p:cNvPr>
          <p:cNvSpPr>
            <a:spLocks noGrp="1"/>
          </p:cNvSpPr>
          <p:nvPr>
            <p:ph type="ftr" sz="quarter" idx="3"/>
          </p:nvPr>
        </p:nvSpPr>
        <p:spPr>
          <a:xfrm>
            <a:off x="457201" y="5689474"/>
            <a:ext cx="2939142" cy="273844"/>
          </a:xfrm>
        </p:spPr>
        <p:txBody>
          <a:bodyPr/>
          <a:lstStyle/>
          <a:p>
            <a:r>
              <a:rPr lang="fr-FR" dirty="0">
                <a:solidFill>
                  <a:prstClr val="white">
                    <a:lumMod val="75000"/>
                  </a:prstClr>
                </a:solidFill>
                <a:latin typeface="Avenir Book" panose="02000503020000020003" pitchFamily="2" charset="0"/>
              </a:rPr>
              <a:t>Institut de Psychologie, Faculté des SSP</a:t>
            </a:r>
          </a:p>
        </p:txBody>
      </p:sp>
    </p:spTree>
    <p:extLst>
      <p:ext uri="{BB962C8B-B14F-4D97-AF65-F5344CB8AC3E}">
        <p14:creationId xmlns:p14="http://schemas.microsoft.com/office/powerpoint/2010/main" val="12795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4E314FAA-D42B-0744-9453-1E9413031338}"/>
              </a:ext>
            </a:extLst>
          </p:cNvPr>
          <p:cNvGraphicFramePr>
            <a:graphicFrameLocks noGrp="1"/>
          </p:cNvGraphicFramePr>
          <p:nvPr>
            <p:ph idx="1"/>
            <p:extLst>
              <p:ext uri="{D42A27DB-BD31-4B8C-83A1-F6EECF244321}">
                <p14:modId xmlns:p14="http://schemas.microsoft.com/office/powerpoint/2010/main" val="2792160725"/>
              </p:ext>
            </p:extLst>
          </p:nvPr>
        </p:nvGraphicFramePr>
        <p:xfrm>
          <a:off x="457200" y="800100"/>
          <a:ext cx="8239882" cy="5642865"/>
        </p:xfrm>
        <a:graphic>
          <a:graphicData uri="http://schemas.openxmlformats.org/drawingml/2006/table">
            <a:tbl>
              <a:tblPr firstCol="1" bandRow="1">
                <a:tableStyleId>{F5AB1C69-6EDB-4FF4-983F-18BD219EF322}</a:tableStyleId>
              </a:tblPr>
              <a:tblGrid>
                <a:gridCol w="2002749">
                  <a:extLst>
                    <a:ext uri="{9D8B030D-6E8A-4147-A177-3AD203B41FA5}">
                      <a16:colId xmlns:a16="http://schemas.microsoft.com/office/drawing/2014/main" val="1728912584"/>
                    </a:ext>
                  </a:extLst>
                </a:gridCol>
                <a:gridCol w="1669372">
                  <a:extLst>
                    <a:ext uri="{9D8B030D-6E8A-4147-A177-3AD203B41FA5}">
                      <a16:colId xmlns:a16="http://schemas.microsoft.com/office/drawing/2014/main" val="4100919788"/>
                    </a:ext>
                  </a:extLst>
                </a:gridCol>
                <a:gridCol w="4567761">
                  <a:extLst>
                    <a:ext uri="{9D8B030D-6E8A-4147-A177-3AD203B41FA5}">
                      <a16:colId xmlns:a16="http://schemas.microsoft.com/office/drawing/2014/main" val="932277781"/>
                    </a:ext>
                  </a:extLst>
                </a:gridCol>
              </a:tblGrid>
              <a:tr h="880252">
                <a:tc>
                  <a:txBody>
                    <a:bodyPr/>
                    <a:lstStyle/>
                    <a:p>
                      <a:r>
                        <a:rPr lang="fr-FR" sz="1400" dirty="0">
                          <a:latin typeface="Avenir Book" panose="02000503020000020003" pitchFamily="2" charset="0"/>
                        </a:rPr>
                        <a:t>Karine Koch</a:t>
                      </a:r>
                    </a:p>
                    <a:p>
                      <a:r>
                        <a:rPr lang="fr-FR" sz="1400" dirty="0">
                          <a:latin typeface="Avenir Book" panose="02000503020000020003" pitchFamily="2" charset="0"/>
                        </a:rPr>
                        <a:t>70%</a:t>
                      </a:r>
                    </a:p>
                  </a:txBody>
                  <a:tcPr/>
                </a:tc>
                <a:tc>
                  <a:txBody>
                    <a:bodyPr/>
                    <a:lstStyle/>
                    <a:p>
                      <a:r>
                        <a:rPr lang="fr-FR" sz="1600" kern="1200" dirty="0">
                          <a:solidFill>
                            <a:schemeClr val="dk1"/>
                          </a:solidFill>
                          <a:latin typeface="Avenir Book" panose="02000503020000020003" pitchFamily="2" charset="0"/>
                          <a:ea typeface="+mn-ea"/>
                          <a:cs typeface="+mn-cs"/>
                        </a:rPr>
                        <a:t>Secrétaire de direction</a:t>
                      </a:r>
                    </a:p>
                  </a:txBody>
                  <a:tcPr/>
                </a:tc>
                <a:tc>
                  <a:txBody>
                    <a:bodyPr/>
                    <a:lstStyle/>
                    <a:p>
                      <a:r>
                        <a:rPr lang="fr-FR" sz="1600" kern="1200" dirty="0">
                          <a:solidFill>
                            <a:schemeClr val="dk1"/>
                          </a:solidFill>
                          <a:latin typeface="Avenir Book" panose="02000503020000020003" pitchFamily="2" charset="0"/>
                          <a:ea typeface="+mn-ea"/>
                          <a:cs typeface="+mn-cs"/>
                        </a:rPr>
                        <a:t>Ressources humaines et secrétariat de la direction IP</a:t>
                      </a:r>
                    </a:p>
                    <a:p>
                      <a:endParaRPr lang="fr-FR" sz="1600" kern="1200" dirty="0">
                        <a:solidFill>
                          <a:schemeClr val="dk1"/>
                        </a:solidFill>
                        <a:latin typeface="Avenir Book" panose="02000503020000020003" pitchFamily="2" charset="0"/>
                        <a:ea typeface="+mn-ea"/>
                        <a:cs typeface="+mn-cs"/>
                      </a:endParaRPr>
                    </a:p>
                  </a:txBody>
                  <a:tcPr/>
                </a:tc>
                <a:extLst>
                  <a:ext uri="{0D108BD9-81ED-4DB2-BD59-A6C34878D82A}">
                    <a16:rowId xmlns:a16="http://schemas.microsoft.com/office/drawing/2014/main" val="456612917"/>
                  </a:ext>
                </a:extLst>
              </a:tr>
              <a:tr h="619983">
                <a:tc>
                  <a:txBody>
                    <a:bodyPr/>
                    <a:lstStyle/>
                    <a:p>
                      <a:r>
                        <a:rPr lang="fr-FR" sz="1400" dirty="0">
                          <a:latin typeface="Avenir Book" panose="02000503020000020003" pitchFamily="2" charset="0"/>
                        </a:rPr>
                        <a:t>Delphine Klein</a:t>
                      </a:r>
                    </a:p>
                    <a:p>
                      <a:r>
                        <a:rPr lang="fr-FR" sz="1400" dirty="0">
                          <a:latin typeface="Avenir Book" panose="02000503020000020003" pitchFamily="2" charset="0"/>
                        </a:rPr>
                        <a:t>60%</a:t>
                      </a:r>
                    </a:p>
                  </a:txBody>
                  <a:tcPr/>
                </a:tc>
                <a:tc>
                  <a:txBody>
                    <a:bodyPr/>
                    <a:lstStyle/>
                    <a:p>
                      <a:r>
                        <a:rPr lang="fr-FR" sz="1600" dirty="0">
                          <a:latin typeface="Avenir Book" panose="02000503020000020003" pitchFamily="2" charset="0"/>
                        </a:rPr>
                        <a:t>Secrétaire d’unité</a:t>
                      </a:r>
                    </a:p>
                  </a:txBody>
                  <a:tcPr/>
                </a:tc>
                <a:tc>
                  <a:txBody>
                    <a:bodyPr/>
                    <a:lstStyle/>
                    <a:p>
                      <a:r>
                        <a:rPr lang="fr-FR" sz="1600" dirty="0" err="1">
                          <a:latin typeface="Avenir Book" panose="02000503020000020003" pitchFamily="2" charset="0"/>
                        </a:rPr>
                        <a:t>Webmastering</a:t>
                      </a:r>
                      <a:r>
                        <a:rPr lang="fr-FR" sz="1600" dirty="0">
                          <a:latin typeface="Avenir Book" panose="02000503020000020003" pitchFamily="2" charset="0"/>
                        </a:rPr>
                        <a:t>, Communication et examens</a:t>
                      </a:r>
                    </a:p>
                  </a:txBody>
                  <a:tcPr/>
                </a:tc>
                <a:extLst>
                  <a:ext uri="{0D108BD9-81ED-4DB2-BD59-A6C34878D82A}">
                    <a16:rowId xmlns:a16="http://schemas.microsoft.com/office/drawing/2014/main" val="2355237837"/>
                  </a:ext>
                </a:extLst>
              </a:tr>
              <a:tr h="619983">
                <a:tc>
                  <a:txBody>
                    <a:bodyPr/>
                    <a:lstStyle/>
                    <a:p>
                      <a:r>
                        <a:rPr lang="fr-FR" sz="1400" dirty="0">
                          <a:latin typeface="Avenir Book" panose="02000503020000020003" pitchFamily="2" charset="0"/>
                        </a:rPr>
                        <a:t>Véronique </a:t>
                      </a:r>
                      <a:r>
                        <a:rPr lang="fr-FR" sz="1400" dirty="0" err="1">
                          <a:latin typeface="Avenir Book" panose="02000503020000020003" pitchFamily="2" charset="0"/>
                        </a:rPr>
                        <a:t>Akono</a:t>
                      </a:r>
                      <a:endParaRPr lang="fr-FR" sz="1400" dirty="0">
                        <a:latin typeface="Avenir Book" panose="02000503020000020003" pitchFamily="2" charset="0"/>
                      </a:endParaRPr>
                    </a:p>
                    <a:p>
                      <a:r>
                        <a:rPr lang="fr-FR" sz="1400" dirty="0">
                          <a:latin typeface="Avenir Book" panose="02000503020000020003" pitchFamily="2" charset="0"/>
                        </a:rPr>
                        <a:t>80%</a:t>
                      </a:r>
                    </a:p>
                  </a:txBody>
                  <a:tcPr/>
                </a:tc>
                <a:tc>
                  <a:txBody>
                    <a:bodyPr/>
                    <a:lstStyle/>
                    <a:p>
                      <a:r>
                        <a:rPr lang="fr-FR" sz="1600" dirty="0">
                          <a:latin typeface="Avenir Book" panose="02000503020000020003" pitchFamily="2" charset="0"/>
                        </a:rPr>
                        <a:t>Secrétaire d’unité</a:t>
                      </a:r>
                    </a:p>
                  </a:txBody>
                  <a:tcPr/>
                </a:tc>
                <a:tc>
                  <a:txBody>
                    <a:bodyPr/>
                    <a:lstStyle/>
                    <a:p>
                      <a:r>
                        <a:rPr lang="fr-FR" sz="1600" dirty="0">
                          <a:latin typeface="Avenir Book" panose="02000503020000020003" pitchFamily="2" charset="0"/>
                        </a:rPr>
                        <a:t>Mémoires, </a:t>
                      </a:r>
                      <a:r>
                        <a:rPr lang="fr-FR" sz="1600" dirty="0" err="1">
                          <a:latin typeface="Avenir Book" panose="02000503020000020003" pitchFamily="2" charset="0"/>
                        </a:rPr>
                        <a:t>testothèque</a:t>
                      </a:r>
                      <a:r>
                        <a:rPr lang="fr-FR" sz="1600" dirty="0">
                          <a:latin typeface="Avenir Book" panose="02000503020000020003" pitchFamily="2" charset="0"/>
                        </a:rPr>
                        <a:t> et examens</a:t>
                      </a:r>
                    </a:p>
                  </a:txBody>
                  <a:tcPr/>
                </a:tc>
                <a:extLst>
                  <a:ext uri="{0D108BD9-81ED-4DB2-BD59-A6C34878D82A}">
                    <a16:rowId xmlns:a16="http://schemas.microsoft.com/office/drawing/2014/main" val="559831961"/>
                  </a:ext>
                </a:extLst>
              </a:tr>
              <a:tr h="619983">
                <a:tc>
                  <a:txBody>
                    <a:bodyPr/>
                    <a:lstStyle/>
                    <a:p>
                      <a:r>
                        <a:rPr lang="fr-FR" sz="1400" dirty="0">
                          <a:latin typeface="Avenir Book" panose="02000503020000020003" pitchFamily="2" charset="0"/>
                        </a:rPr>
                        <a:t>Luisa </a:t>
                      </a:r>
                      <a:r>
                        <a:rPr lang="fr-FR" sz="1400" dirty="0" err="1">
                          <a:latin typeface="Avenir Book" panose="02000503020000020003" pitchFamily="2" charset="0"/>
                        </a:rPr>
                        <a:t>Meglio</a:t>
                      </a:r>
                      <a:r>
                        <a:rPr lang="fr-FR" sz="1400" dirty="0">
                          <a:latin typeface="Avenir Book" panose="02000503020000020003" pitchFamily="2" charset="0"/>
                        </a:rPr>
                        <a:t> </a:t>
                      </a:r>
                    </a:p>
                    <a:p>
                      <a:r>
                        <a:rPr lang="fr-FR" sz="1400" dirty="0">
                          <a:latin typeface="Avenir Book" panose="02000503020000020003" pitchFamily="2" charset="0"/>
                        </a:rPr>
                        <a:t>90%</a:t>
                      </a:r>
                    </a:p>
                  </a:txBody>
                  <a:tcPr/>
                </a:tc>
                <a:tc>
                  <a:txBody>
                    <a:bodyPr/>
                    <a:lstStyle/>
                    <a:p>
                      <a:r>
                        <a:rPr lang="fr-FR" sz="1600" dirty="0">
                          <a:latin typeface="Avenir Book" panose="02000503020000020003" pitchFamily="2" charset="0"/>
                        </a:rPr>
                        <a:t>Secrétaire d’unité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latin typeface="Avenir Book" panose="02000503020000020003" pitchFamily="2" charset="0"/>
                        </a:rPr>
                        <a:t>Ressources financières</a:t>
                      </a:r>
                    </a:p>
                    <a:p>
                      <a:endParaRPr lang="fr-FR" sz="1600" dirty="0">
                        <a:latin typeface="Avenir Book" panose="02000503020000020003" pitchFamily="2" charset="0"/>
                      </a:endParaRPr>
                    </a:p>
                  </a:txBody>
                  <a:tcPr/>
                </a:tc>
                <a:extLst>
                  <a:ext uri="{0D108BD9-81ED-4DB2-BD59-A6C34878D82A}">
                    <a16:rowId xmlns:a16="http://schemas.microsoft.com/office/drawing/2014/main" val="3953696435"/>
                  </a:ext>
                </a:extLst>
              </a:tr>
              <a:tr h="619983">
                <a:tc>
                  <a:txBody>
                    <a:bodyPr/>
                    <a:lstStyle/>
                    <a:p>
                      <a:r>
                        <a:rPr lang="fr-FR" sz="1400" dirty="0">
                          <a:latin typeface="Avenir Book" panose="02000503020000020003" pitchFamily="2" charset="0"/>
                        </a:rPr>
                        <a:t>Marianna </a:t>
                      </a:r>
                      <a:r>
                        <a:rPr lang="fr-FR" sz="1400" dirty="0" err="1">
                          <a:latin typeface="Avenir Book" panose="02000503020000020003" pitchFamily="2" charset="0"/>
                        </a:rPr>
                        <a:t>Schismenou</a:t>
                      </a:r>
                      <a:r>
                        <a:rPr lang="fr-FR" sz="1400" dirty="0">
                          <a:latin typeface="Avenir Book" panose="02000503020000020003" pitchFamily="2" charset="0"/>
                        </a:rPr>
                        <a:t> 70%</a:t>
                      </a:r>
                    </a:p>
                  </a:txBody>
                  <a:tcPr/>
                </a:tc>
                <a:tc>
                  <a:txBody>
                    <a:bodyPr/>
                    <a:lstStyle/>
                    <a:p>
                      <a:r>
                        <a:rPr lang="fr-FR" sz="1600" dirty="0">
                          <a:latin typeface="Avenir Book" panose="02000503020000020003" pitchFamily="2" charset="0"/>
                        </a:rPr>
                        <a:t>Secrétaire d’unité </a:t>
                      </a:r>
                    </a:p>
                  </a:txBody>
                  <a:tcPr/>
                </a:tc>
                <a:tc>
                  <a:txBody>
                    <a:bodyPr/>
                    <a:lstStyle/>
                    <a:p>
                      <a:r>
                        <a:rPr lang="fr-FR" sz="1600" dirty="0">
                          <a:latin typeface="Avenir Book" panose="02000503020000020003" pitchFamily="2" charset="0"/>
                        </a:rPr>
                        <a:t>Secrétariat </a:t>
                      </a:r>
                      <a:r>
                        <a:rPr lang="fr-FR" sz="1600" dirty="0" err="1">
                          <a:latin typeface="Avenir Book" panose="02000503020000020003" pitchFamily="2" charset="0"/>
                        </a:rPr>
                        <a:t>Unilaps</a:t>
                      </a:r>
                      <a:endParaRPr lang="fr-FR" sz="1600" dirty="0">
                        <a:latin typeface="Avenir Book" panose="02000503020000020003" pitchFamily="2" charset="0"/>
                      </a:endParaRPr>
                    </a:p>
                  </a:txBody>
                  <a:tcPr/>
                </a:tc>
                <a:extLst>
                  <a:ext uri="{0D108BD9-81ED-4DB2-BD59-A6C34878D82A}">
                    <a16:rowId xmlns:a16="http://schemas.microsoft.com/office/drawing/2014/main" val="894438488"/>
                  </a:ext>
                </a:extLst>
              </a:tr>
              <a:tr h="619983">
                <a:tc>
                  <a:txBody>
                    <a:bodyPr/>
                    <a:lstStyle/>
                    <a:p>
                      <a:r>
                        <a:rPr lang="fr-FR" sz="1400" dirty="0">
                          <a:latin typeface="Avenir Book" panose="02000503020000020003" pitchFamily="2" charset="0"/>
                        </a:rPr>
                        <a:t>Natacha </a:t>
                      </a:r>
                      <a:r>
                        <a:rPr lang="fr-FR" sz="1400" dirty="0" err="1">
                          <a:latin typeface="Avenir Book" panose="02000503020000020003" pitchFamily="2" charset="0"/>
                        </a:rPr>
                        <a:t>Teran</a:t>
                      </a:r>
                      <a:r>
                        <a:rPr lang="fr-FR" sz="1400" dirty="0">
                          <a:latin typeface="Avenir Book" panose="02000503020000020003" pitchFamily="2" charset="0"/>
                        </a:rPr>
                        <a:t> Bravo</a:t>
                      </a:r>
                    </a:p>
                    <a:p>
                      <a:r>
                        <a:rPr lang="fr-FR" sz="1400" dirty="0">
                          <a:latin typeface="Avenir Book" panose="02000503020000020003" pitchFamily="2" charset="0"/>
                        </a:rPr>
                        <a:t>50%</a:t>
                      </a:r>
                    </a:p>
                  </a:txBody>
                  <a:tcPr/>
                </a:tc>
                <a:tc>
                  <a:txBody>
                    <a:bodyPr/>
                    <a:lstStyle/>
                    <a:p>
                      <a:r>
                        <a:rPr lang="fr-FR" sz="1600" dirty="0">
                          <a:latin typeface="Avenir Book" panose="02000503020000020003" pitchFamily="2" charset="0"/>
                        </a:rPr>
                        <a:t>Secrétaire d’unité</a:t>
                      </a:r>
                    </a:p>
                  </a:txBody>
                  <a:tcPr/>
                </a:tc>
                <a:tc>
                  <a:txBody>
                    <a:bodyPr/>
                    <a:lstStyle/>
                    <a:p>
                      <a:r>
                        <a:rPr lang="fr-FR" sz="1600" dirty="0">
                          <a:latin typeface="Avenir Book" panose="02000503020000020003" pitchFamily="2" charset="0"/>
                        </a:rPr>
                        <a:t>Accueil et secrétariat du service de consultations</a:t>
                      </a:r>
                    </a:p>
                  </a:txBody>
                  <a:tcPr/>
                </a:tc>
                <a:extLst>
                  <a:ext uri="{0D108BD9-81ED-4DB2-BD59-A6C34878D82A}">
                    <a16:rowId xmlns:a16="http://schemas.microsoft.com/office/drawing/2014/main" val="2836700275"/>
                  </a:ext>
                </a:extLst>
              </a:tr>
              <a:tr h="880252">
                <a:tc>
                  <a:txBody>
                    <a:bodyPr/>
                    <a:lstStyle/>
                    <a:p>
                      <a:r>
                        <a:rPr lang="fr-FR" sz="1400" dirty="0" err="1">
                          <a:latin typeface="Avenir Book" panose="02000503020000020003" pitchFamily="2" charset="0"/>
                        </a:rPr>
                        <a:t>Marouchka</a:t>
                      </a:r>
                      <a:r>
                        <a:rPr lang="fr-FR" sz="1400" dirty="0">
                          <a:latin typeface="Avenir Book" panose="02000503020000020003" pitchFamily="2" charset="0"/>
                        </a:rPr>
                        <a:t> </a:t>
                      </a:r>
                      <a:r>
                        <a:rPr lang="fr-FR" sz="1400" dirty="0" err="1">
                          <a:latin typeface="Avenir Book" panose="02000503020000020003" pitchFamily="2" charset="0"/>
                        </a:rPr>
                        <a:t>Rieben</a:t>
                      </a:r>
                      <a:r>
                        <a:rPr lang="fr-FR" sz="1400" dirty="0">
                          <a:latin typeface="Avenir Book" panose="02000503020000020003" pitchFamily="2" charset="0"/>
                        </a:rPr>
                        <a:t> </a:t>
                      </a:r>
                    </a:p>
                    <a:p>
                      <a:r>
                        <a:rPr lang="fr-FR" sz="1400" dirty="0">
                          <a:latin typeface="Avenir Book" panose="02000503020000020003" pitchFamily="2" charset="0"/>
                        </a:rPr>
                        <a:t>100%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latin typeface="Avenir Book" panose="02000503020000020003" pitchFamily="2" charset="0"/>
                        </a:rPr>
                        <a:t>Secrétaire d’unité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latin typeface="Avenir Book" panose="02000503020000020003" pitchFamily="2" charset="0"/>
                        </a:rPr>
                        <a:t>50% Accueil et secrétariat du service de consultations</a:t>
                      </a:r>
                    </a:p>
                    <a:p>
                      <a:r>
                        <a:rPr lang="fr-FR" sz="1600" dirty="0">
                          <a:latin typeface="Avenir Book" panose="02000503020000020003" pitchFamily="2" charset="0"/>
                        </a:rPr>
                        <a:t>50% à l’IP pour l’organisation des colloques</a:t>
                      </a:r>
                    </a:p>
                  </a:txBody>
                  <a:tcPr/>
                </a:tc>
                <a:extLst>
                  <a:ext uri="{0D108BD9-81ED-4DB2-BD59-A6C34878D82A}">
                    <a16:rowId xmlns:a16="http://schemas.microsoft.com/office/drawing/2014/main" val="6106657"/>
                  </a:ext>
                </a:extLst>
              </a:tr>
              <a:tr h="782446">
                <a:tc>
                  <a:txBody>
                    <a:bodyPr/>
                    <a:lstStyle/>
                    <a:p>
                      <a:r>
                        <a:rPr lang="fr-FR" sz="1400" dirty="0">
                          <a:latin typeface="Avenir Book" panose="02000503020000020003" pitchFamily="2" charset="0"/>
                        </a:rPr>
                        <a:t>Emma </a:t>
                      </a:r>
                      <a:r>
                        <a:rPr lang="fr-FR" sz="1400" dirty="0" err="1">
                          <a:latin typeface="Avenir Book" panose="02000503020000020003" pitchFamily="2" charset="0"/>
                        </a:rPr>
                        <a:t>Setondji</a:t>
                      </a:r>
                      <a:endParaRPr lang="fr-FR" sz="1400" dirty="0">
                        <a:latin typeface="Avenir Book" panose="02000503020000020003" pitchFamily="2" charset="0"/>
                      </a:endParaRPr>
                    </a:p>
                    <a:p>
                      <a:r>
                        <a:rPr lang="fr-FR" sz="1400" dirty="0">
                          <a:latin typeface="Avenir Book" panose="02000503020000020003" pitchFamily="2" charset="0"/>
                        </a:rPr>
                        <a:t>60% (2 jours de cours/semaine)</a:t>
                      </a:r>
                    </a:p>
                  </a:txBody>
                  <a:tcPr/>
                </a:tc>
                <a:tc>
                  <a:txBody>
                    <a:bodyPr/>
                    <a:lstStyle/>
                    <a:p>
                      <a:r>
                        <a:rPr lang="fr-FR" sz="1600" dirty="0">
                          <a:latin typeface="Avenir Book" panose="02000503020000020003" pitchFamily="2" charset="0"/>
                        </a:rPr>
                        <a:t>Apprentie 2</a:t>
                      </a:r>
                      <a:r>
                        <a:rPr lang="fr-FR" sz="1600" baseline="30000" dirty="0">
                          <a:latin typeface="Avenir Book" panose="02000503020000020003" pitchFamily="2" charset="0"/>
                        </a:rPr>
                        <a:t>e</a:t>
                      </a:r>
                      <a:r>
                        <a:rPr lang="fr-FR" sz="1600" baseline="0" dirty="0">
                          <a:latin typeface="Avenir Book" panose="02000503020000020003" pitchFamily="2" charset="0"/>
                        </a:rPr>
                        <a:t> </a:t>
                      </a:r>
                      <a:r>
                        <a:rPr lang="fr-FR" sz="1600" dirty="0">
                          <a:latin typeface="Avenir Book" panose="02000503020000020003" pitchFamily="2" charset="0"/>
                        </a:rPr>
                        <a:t> année</a:t>
                      </a:r>
                    </a:p>
                  </a:txBody>
                  <a:tcPr/>
                </a:tc>
                <a:tc>
                  <a:txBody>
                    <a:bodyPr/>
                    <a:lstStyle/>
                    <a:p>
                      <a:r>
                        <a:rPr lang="fr-FR" sz="1600" dirty="0">
                          <a:latin typeface="Avenir Book" panose="02000503020000020003" pitchFamily="2" charset="0"/>
                        </a:rPr>
                        <a:t>Soutien au secrétariat et accueil </a:t>
                      </a:r>
                    </a:p>
                  </a:txBody>
                  <a:tcPr/>
                </a:tc>
                <a:extLst>
                  <a:ext uri="{0D108BD9-81ED-4DB2-BD59-A6C34878D82A}">
                    <a16:rowId xmlns:a16="http://schemas.microsoft.com/office/drawing/2014/main" val="691372493"/>
                  </a:ext>
                </a:extLst>
              </a:tr>
            </a:tbl>
          </a:graphicData>
        </a:graphic>
      </p:graphicFrame>
      <p:sp>
        <p:nvSpPr>
          <p:cNvPr id="3" name="Titre 2">
            <a:extLst>
              <a:ext uri="{FF2B5EF4-FFF2-40B4-BE49-F238E27FC236}">
                <a16:creationId xmlns:a16="http://schemas.microsoft.com/office/drawing/2014/main" id="{73420F3F-110B-AB41-9FF5-E06ABD57993B}"/>
              </a:ext>
            </a:extLst>
          </p:cNvPr>
          <p:cNvSpPr>
            <a:spLocks noGrp="1"/>
          </p:cNvSpPr>
          <p:nvPr>
            <p:ph type="title"/>
          </p:nvPr>
        </p:nvSpPr>
        <p:spPr>
          <a:xfrm>
            <a:off x="446919" y="93663"/>
            <a:ext cx="8229600" cy="706437"/>
          </a:xfrm>
        </p:spPr>
        <p:txBody>
          <a:bodyPr>
            <a:normAutofit fontScale="90000"/>
          </a:bodyPr>
          <a:lstStyle/>
          <a:p>
            <a:r>
              <a:rPr lang="fr-FR" dirty="0">
                <a:latin typeface="Avenir Book" panose="02000503020000020003" pitchFamily="2" charset="0"/>
              </a:rPr>
              <a:t>Répartition des tâches du secrétariat IP</a:t>
            </a:r>
          </a:p>
        </p:txBody>
      </p:sp>
      <p:sp>
        <p:nvSpPr>
          <p:cNvPr id="4" name="Espace réservé du numéro de diapositive 3">
            <a:extLst>
              <a:ext uri="{FF2B5EF4-FFF2-40B4-BE49-F238E27FC236}">
                <a16:creationId xmlns:a16="http://schemas.microsoft.com/office/drawing/2014/main" id="{D02D2ABC-26AE-8640-8399-2A9337E2B3A8}"/>
              </a:ext>
            </a:extLst>
          </p:cNvPr>
          <p:cNvSpPr>
            <a:spLocks noGrp="1"/>
          </p:cNvSpPr>
          <p:nvPr>
            <p:ph type="sldNum" sz="quarter" idx="4"/>
          </p:nvPr>
        </p:nvSpPr>
        <p:spPr/>
        <p:txBody>
          <a:bodyPr/>
          <a:lstStyle/>
          <a:p>
            <a:pPr algn="r"/>
            <a:fld id="{879F8CDA-3D76-8147-A783-F8EF6F842A04}" type="slidenum">
              <a:rPr lang="fr-FR" smtClean="0">
                <a:latin typeface="Arial"/>
              </a:rPr>
              <a:pPr algn="r"/>
              <a:t>5</a:t>
            </a:fld>
            <a:r>
              <a:rPr lang="fr-FR">
                <a:latin typeface="Arial"/>
              </a:rPr>
              <a:t> </a:t>
            </a:r>
            <a:endParaRPr lang="fr-FR" dirty="0">
              <a:latin typeface="Arial"/>
            </a:endParaRPr>
          </a:p>
        </p:txBody>
      </p:sp>
    </p:spTree>
    <p:extLst>
      <p:ext uri="{BB962C8B-B14F-4D97-AF65-F5344CB8AC3E}">
        <p14:creationId xmlns:p14="http://schemas.microsoft.com/office/powerpoint/2010/main" val="166565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905B4679-FD35-3E46-820F-1C060BEA30EB}"/>
              </a:ext>
            </a:extLst>
          </p:cNvPr>
          <p:cNvGraphicFramePr>
            <a:graphicFrameLocks noGrp="1"/>
          </p:cNvGraphicFramePr>
          <p:nvPr>
            <p:ph idx="1"/>
            <p:extLst>
              <p:ext uri="{D42A27DB-BD31-4B8C-83A1-F6EECF244321}">
                <p14:modId xmlns:p14="http://schemas.microsoft.com/office/powerpoint/2010/main" val="2017751265"/>
              </p:ext>
            </p:extLst>
          </p:nvPr>
        </p:nvGraphicFramePr>
        <p:xfrm>
          <a:off x="2206487" y="846450"/>
          <a:ext cx="4731026" cy="2043570"/>
        </p:xfrm>
        <a:graphic>
          <a:graphicData uri="http://schemas.openxmlformats.org/drawingml/2006/table">
            <a:tbl>
              <a:tblPr firstRow="1" bandRow="1">
                <a:tableStyleId>{5C22544A-7EE6-4342-B048-85BDC9FD1C3A}</a:tableStyleId>
              </a:tblPr>
              <a:tblGrid>
                <a:gridCol w="1590129">
                  <a:extLst>
                    <a:ext uri="{9D8B030D-6E8A-4147-A177-3AD203B41FA5}">
                      <a16:colId xmlns:a16="http://schemas.microsoft.com/office/drawing/2014/main" val="666497439"/>
                    </a:ext>
                  </a:extLst>
                </a:gridCol>
                <a:gridCol w="1608326">
                  <a:extLst>
                    <a:ext uri="{9D8B030D-6E8A-4147-A177-3AD203B41FA5}">
                      <a16:colId xmlns:a16="http://schemas.microsoft.com/office/drawing/2014/main" val="4025701569"/>
                    </a:ext>
                  </a:extLst>
                </a:gridCol>
                <a:gridCol w="1532571">
                  <a:extLst>
                    <a:ext uri="{9D8B030D-6E8A-4147-A177-3AD203B41FA5}">
                      <a16:colId xmlns:a16="http://schemas.microsoft.com/office/drawing/2014/main" val="2789569421"/>
                    </a:ext>
                  </a:extLst>
                </a:gridCol>
              </a:tblGrid>
              <a:tr h="340595">
                <a:tc>
                  <a:txBody>
                    <a:bodyPr/>
                    <a:lstStyle/>
                    <a:p>
                      <a:endParaRPr lang="fr-CH" sz="1400" dirty="0">
                        <a:latin typeface="Avenir Book" panose="02000503020000020003" pitchFamily="2" charset="0"/>
                      </a:endParaRPr>
                    </a:p>
                  </a:txBody>
                  <a:tcPr>
                    <a:lnB w="38100" cmpd="sng">
                      <a:noFill/>
                    </a:lnB>
                    <a:solidFill>
                      <a:schemeClr val="bg1"/>
                    </a:solidFill>
                  </a:tcPr>
                </a:tc>
                <a:tc>
                  <a:txBody>
                    <a:bodyPr/>
                    <a:lstStyle/>
                    <a:p>
                      <a:pPr algn="ctr"/>
                      <a:r>
                        <a:rPr lang="fr-CH" sz="1400" dirty="0">
                          <a:latin typeface="Avenir Book" panose="02000503020000020003" pitchFamily="2" charset="0"/>
                        </a:rPr>
                        <a:t>Matin</a:t>
                      </a:r>
                    </a:p>
                  </a:txBody>
                  <a:tcPr anchor="ctr">
                    <a:solidFill>
                      <a:schemeClr val="bg2"/>
                    </a:solidFill>
                  </a:tcPr>
                </a:tc>
                <a:tc>
                  <a:txBody>
                    <a:bodyPr/>
                    <a:lstStyle/>
                    <a:p>
                      <a:pPr algn="ctr"/>
                      <a:r>
                        <a:rPr lang="fr-CH" sz="1400" dirty="0">
                          <a:latin typeface="Avenir Book" panose="02000503020000020003" pitchFamily="2" charset="0"/>
                        </a:rPr>
                        <a:t>Après-midi</a:t>
                      </a:r>
                    </a:p>
                  </a:txBody>
                  <a:tcPr anchor="ctr">
                    <a:solidFill>
                      <a:schemeClr val="bg2"/>
                    </a:solidFill>
                  </a:tcPr>
                </a:tc>
                <a:extLst>
                  <a:ext uri="{0D108BD9-81ED-4DB2-BD59-A6C34878D82A}">
                    <a16:rowId xmlns:a16="http://schemas.microsoft.com/office/drawing/2014/main" val="2759933299"/>
                  </a:ext>
                </a:extLst>
              </a:tr>
              <a:tr h="340595">
                <a:tc>
                  <a:txBody>
                    <a:bodyPr/>
                    <a:lstStyle/>
                    <a:p>
                      <a:r>
                        <a:rPr lang="fr-CH" sz="1400" b="1" dirty="0">
                          <a:solidFill>
                            <a:schemeClr val="bg1"/>
                          </a:solidFill>
                          <a:latin typeface="Avenir Book" panose="02000503020000020003" pitchFamily="2" charset="0"/>
                        </a:rPr>
                        <a:t>Lundi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fr-CH" sz="1400" dirty="0">
                          <a:latin typeface="Avenir Book" panose="02000503020000020003" pitchFamily="2" charset="0"/>
                        </a:rPr>
                        <a:t>8h00 – 12h00</a:t>
                      </a:r>
                    </a:p>
                  </a:txBody>
                  <a:tcPr anchor="ctr">
                    <a:lnL w="12700" cmpd="sng">
                      <a:noFill/>
                    </a:lnL>
                  </a:tcPr>
                </a:tc>
                <a:tc>
                  <a:txBody>
                    <a:bodyPr/>
                    <a:lstStyle/>
                    <a:p>
                      <a:pPr algn="ctr"/>
                      <a:r>
                        <a:rPr lang="fr-CH" sz="1400" dirty="0">
                          <a:latin typeface="Avenir Book" panose="02000503020000020003" pitchFamily="2" charset="0"/>
                        </a:rPr>
                        <a:t>13h30 – 16h-30</a:t>
                      </a:r>
                    </a:p>
                  </a:txBody>
                  <a:tcPr anchor="ctr"/>
                </a:tc>
                <a:extLst>
                  <a:ext uri="{0D108BD9-81ED-4DB2-BD59-A6C34878D82A}">
                    <a16:rowId xmlns:a16="http://schemas.microsoft.com/office/drawing/2014/main" val="2113822750"/>
                  </a:ext>
                </a:extLst>
              </a:tr>
              <a:tr h="340595">
                <a:tc>
                  <a:txBody>
                    <a:bodyPr/>
                    <a:lstStyle/>
                    <a:p>
                      <a:r>
                        <a:rPr lang="fr-CH" sz="1400" b="1" dirty="0">
                          <a:solidFill>
                            <a:schemeClr val="bg1"/>
                          </a:solidFill>
                          <a:latin typeface="Avenir Book" panose="02000503020000020003" pitchFamily="2" charset="0"/>
                        </a:rPr>
                        <a:t>Mardi</a:t>
                      </a:r>
                    </a:p>
                  </a:txBody>
                  <a:tcPr>
                    <a:lnT w="12700" cmpd="sng">
                      <a:noFill/>
                    </a:lnT>
                    <a:solidFill>
                      <a:schemeClr val="bg2"/>
                    </a:solidFill>
                  </a:tcPr>
                </a:tc>
                <a:tc>
                  <a:txBody>
                    <a:bodyPr/>
                    <a:lstStyle/>
                    <a:p>
                      <a:pPr algn="ctr"/>
                      <a:r>
                        <a:rPr lang="fr-CH" sz="1400" dirty="0">
                          <a:latin typeface="Avenir Book" panose="02000503020000020003" pitchFamily="2" charset="0"/>
                        </a:rPr>
                        <a:t>8h00 – 12h00</a:t>
                      </a:r>
                    </a:p>
                  </a:txBody>
                  <a:tcPr anchor="ctr"/>
                </a:tc>
                <a:tc>
                  <a:txBody>
                    <a:bodyPr/>
                    <a:lstStyle/>
                    <a:p>
                      <a:pPr algn="ctr"/>
                      <a:r>
                        <a:rPr lang="fr-CH" sz="1400" dirty="0">
                          <a:latin typeface="Avenir Book" panose="02000503020000020003" pitchFamily="2" charset="0"/>
                        </a:rPr>
                        <a:t>13h30 – 16h-30</a:t>
                      </a:r>
                    </a:p>
                  </a:txBody>
                  <a:tcPr anchor="ctr"/>
                </a:tc>
                <a:extLst>
                  <a:ext uri="{0D108BD9-81ED-4DB2-BD59-A6C34878D82A}">
                    <a16:rowId xmlns:a16="http://schemas.microsoft.com/office/drawing/2014/main" val="1829395303"/>
                  </a:ext>
                </a:extLst>
              </a:tr>
              <a:tr h="340595">
                <a:tc>
                  <a:txBody>
                    <a:bodyPr/>
                    <a:lstStyle/>
                    <a:p>
                      <a:r>
                        <a:rPr lang="fr-CH" sz="1400" b="1" dirty="0">
                          <a:solidFill>
                            <a:schemeClr val="bg1"/>
                          </a:solidFill>
                          <a:latin typeface="Avenir Book" panose="02000503020000020003" pitchFamily="2" charset="0"/>
                        </a:rPr>
                        <a:t>Mercredi</a:t>
                      </a:r>
                    </a:p>
                  </a:txBody>
                  <a:tcPr>
                    <a:solidFill>
                      <a:schemeClr val="bg2"/>
                    </a:solidFill>
                  </a:tcPr>
                </a:tc>
                <a:tc>
                  <a:txBody>
                    <a:bodyPr/>
                    <a:lstStyle/>
                    <a:p>
                      <a:pPr algn="ctr"/>
                      <a:r>
                        <a:rPr lang="fr-CH" sz="1400" dirty="0">
                          <a:latin typeface="Avenir Book" panose="02000503020000020003" pitchFamily="2" charset="0"/>
                        </a:rPr>
                        <a:t>8h00 – 12h00</a:t>
                      </a:r>
                    </a:p>
                  </a:txBody>
                  <a:tcPr anchor="ctr"/>
                </a:tc>
                <a:tc>
                  <a:txBody>
                    <a:bodyPr/>
                    <a:lstStyle/>
                    <a:p>
                      <a:pPr algn="ctr"/>
                      <a:r>
                        <a:rPr lang="fr-CH" sz="1400" dirty="0">
                          <a:latin typeface="Avenir Book" panose="02000503020000020003" pitchFamily="2" charset="0"/>
                        </a:rPr>
                        <a:t>Fermé</a:t>
                      </a:r>
                    </a:p>
                  </a:txBody>
                  <a:tcPr anchor="ctr"/>
                </a:tc>
                <a:extLst>
                  <a:ext uri="{0D108BD9-81ED-4DB2-BD59-A6C34878D82A}">
                    <a16:rowId xmlns:a16="http://schemas.microsoft.com/office/drawing/2014/main" val="825300809"/>
                  </a:ext>
                </a:extLst>
              </a:tr>
              <a:tr h="340595">
                <a:tc>
                  <a:txBody>
                    <a:bodyPr/>
                    <a:lstStyle/>
                    <a:p>
                      <a:r>
                        <a:rPr lang="fr-CH" sz="1400" b="1" dirty="0">
                          <a:solidFill>
                            <a:schemeClr val="bg1"/>
                          </a:solidFill>
                          <a:latin typeface="Avenir Book" panose="02000503020000020003" pitchFamily="2" charset="0"/>
                        </a:rPr>
                        <a:t>Jeudi</a:t>
                      </a:r>
                    </a:p>
                  </a:txBody>
                  <a:tcPr>
                    <a:solidFill>
                      <a:schemeClr val="bg2"/>
                    </a:solidFill>
                  </a:tcPr>
                </a:tc>
                <a:tc>
                  <a:txBody>
                    <a:bodyPr/>
                    <a:lstStyle/>
                    <a:p>
                      <a:pPr algn="ctr"/>
                      <a:r>
                        <a:rPr lang="fr-CH" sz="1400" dirty="0">
                          <a:latin typeface="Avenir Book" panose="02000503020000020003" pitchFamily="2" charset="0"/>
                        </a:rPr>
                        <a:t>8h00 – 12h00</a:t>
                      </a:r>
                    </a:p>
                  </a:txBody>
                  <a:tcPr anchor="ctr"/>
                </a:tc>
                <a:tc>
                  <a:txBody>
                    <a:bodyPr/>
                    <a:lstStyle/>
                    <a:p>
                      <a:pPr algn="ctr"/>
                      <a:r>
                        <a:rPr lang="fr-CH" sz="1400" dirty="0">
                          <a:latin typeface="Avenir Book" panose="02000503020000020003" pitchFamily="2" charset="0"/>
                        </a:rPr>
                        <a:t>13h30 – 16h-30</a:t>
                      </a:r>
                    </a:p>
                  </a:txBody>
                  <a:tcPr anchor="ctr"/>
                </a:tc>
                <a:extLst>
                  <a:ext uri="{0D108BD9-81ED-4DB2-BD59-A6C34878D82A}">
                    <a16:rowId xmlns:a16="http://schemas.microsoft.com/office/drawing/2014/main" val="3404100737"/>
                  </a:ext>
                </a:extLst>
              </a:tr>
              <a:tr h="340595">
                <a:tc>
                  <a:txBody>
                    <a:bodyPr/>
                    <a:lstStyle/>
                    <a:p>
                      <a:r>
                        <a:rPr lang="fr-CH" sz="1400" b="1" dirty="0">
                          <a:solidFill>
                            <a:schemeClr val="bg1"/>
                          </a:solidFill>
                          <a:latin typeface="Avenir Book" panose="02000503020000020003" pitchFamily="2" charset="0"/>
                        </a:rPr>
                        <a:t>Vendredi</a:t>
                      </a:r>
                    </a:p>
                  </a:txBody>
                  <a:tcPr>
                    <a:solidFill>
                      <a:schemeClr val="bg2"/>
                    </a:solidFill>
                  </a:tcPr>
                </a:tc>
                <a:tc>
                  <a:txBody>
                    <a:bodyPr/>
                    <a:lstStyle/>
                    <a:p>
                      <a:pPr algn="ctr"/>
                      <a:r>
                        <a:rPr lang="fr-CH" sz="1400" dirty="0">
                          <a:latin typeface="Avenir Book" panose="02000503020000020003" pitchFamily="2" charset="0"/>
                        </a:rPr>
                        <a:t>8h00 – 12h00</a:t>
                      </a:r>
                    </a:p>
                  </a:txBody>
                  <a:tcPr anchor="ctr"/>
                </a:tc>
                <a:tc>
                  <a:txBody>
                    <a:bodyPr/>
                    <a:lstStyle/>
                    <a:p>
                      <a:pPr algn="ctr"/>
                      <a:r>
                        <a:rPr lang="fr-CH" sz="1400" dirty="0">
                          <a:latin typeface="Avenir Book" panose="02000503020000020003" pitchFamily="2" charset="0"/>
                        </a:rPr>
                        <a:t>13h30 – 16h-30</a:t>
                      </a:r>
                    </a:p>
                  </a:txBody>
                  <a:tcPr anchor="ctr"/>
                </a:tc>
                <a:extLst>
                  <a:ext uri="{0D108BD9-81ED-4DB2-BD59-A6C34878D82A}">
                    <a16:rowId xmlns:a16="http://schemas.microsoft.com/office/drawing/2014/main" val="344936685"/>
                  </a:ext>
                </a:extLst>
              </a:tr>
            </a:tbl>
          </a:graphicData>
        </a:graphic>
      </p:graphicFrame>
      <p:sp>
        <p:nvSpPr>
          <p:cNvPr id="3" name="Titre 2">
            <a:extLst>
              <a:ext uri="{FF2B5EF4-FFF2-40B4-BE49-F238E27FC236}">
                <a16:creationId xmlns:a16="http://schemas.microsoft.com/office/drawing/2014/main" id="{DBD3CCE7-A4F6-3C4B-A509-24A7D2CFD0C2}"/>
              </a:ext>
            </a:extLst>
          </p:cNvPr>
          <p:cNvSpPr>
            <a:spLocks noGrp="1"/>
          </p:cNvSpPr>
          <p:nvPr>
            <p:ph type="title"/>
          </p:nvPr>
        </p:nvSpPr>
        <p:spPr>
          <a:xfrm>
            <a:off x="531572" y="-135299"/>
            <a:ext cx="8229600" cy="1143000"/>
          </a:xfrm>
        </p:spPr>
        <p:txBody>
          <a:bodyPr/>
          <a:lstStyle/>
          <a:p>
            <a:r>
              <a:rPr lang="fr-CH" dirty="0">
                <a:latin typeface="Avenir Book" panose="02000503020000020003" pitchFamily="2" charset="0"/>
              </a:rPr>
              <a:t>Horaires du secrétariat IP</a:t>
            </a:r>
          </a:p>
        </p:txBody>
      </p:sp>
      <p:sp>
        <p:nvSpPr>
          <p:cNvPr id="4" name="Espace réservé du numéro de diapositive 3">
            <a:extLst>
              <a:ext uri="{FF2B5EF4-FFF2-40B4-BE49-F238E27FC236}">
                <a16:creationId xmlns:a16="http://schemas.microsoft.com/office/drawing/2014/main" id="{20777613-4E7D-8647-A137-4C344B72C4F6}"/>
              </a:ext>
            </a:extLst>
          </p:cNvPr>
          <p:cNvSpPr>
            <a:spLocks noGrp="1"/>
          </p:cNvSpPr>
          <p:nvPr>
            <p:ph type="sldNum" sz="quarter" idx="4"/>
          </p:nvPr>
        </p:nvSpPr>
        <p:spPr>
          <a:xfrm>
            <a:off x="7254240" y="5827777"/>
            <a:ext cx="1422279" cy="980314"/>
          </a:xfrm>
          <a:solidFill>
            <a:schemeClr val="bg1"/>
          </a:solidFill>
        </p:spPr>
        <p:txBody>
          <a:bodyPr/>
          <a:lstStyle/>
          <a:p>
            <a:pPr algn="r"/>
            <a:fld id="{879F8CDA-3D76-8147-A783-F8EF6F842A04}" type="slidenum">
              <a:rPr lang="fr-FR" smtClean="0">
                <a:latin typeface="Arial"/>
              </a:rPr>
              <a:pPr algn="r"/>
              <a:t>6</a:t>
            </a:fld>
            <a:r>
              <a:rPr lang="fr-FR">
                <a:latin typeface="Arial"/>
              </a:rPr>
              <a:t> </a:t>
            </a:r>
            <a:endParaRPr lang="fr-FR" dirty="0">
              <a:latin typeface="Arial"/>
            </a:endParaRPr>
          </a:p>
        </p:txBody>
      </p:sp>
      <p:sp>
        <p:nvSpPr>
          <p:cNvPr id="8" name="ZoneTexte 7">
            <a:extLst>
              <a:ext uri="{FF2B5EF4-FFF2-40B4-BE49-F238E27FC236}">
                <a16:creationId xmlns:a16="http://schemas.microsoft.com/office/drawing/2014/main" id="{CCE5DFC6-70D0-454B-BDDA-AF41D4D92D12}"/>
              </a:ext>
            </a:extLst>
          </p:cNvPr>
          <p:cNvSpPr txBox="1"/>
          <p:nvPr/>
        </p:nvSpPr>
        <p:spPr>
          <a:xfrm>
            <a:off x="616226" y="3039438"/>
            <a:ext cx="8060293" cy="3570208"/>
          </a:xfrm>
          <a:prstGeom prst="rect">
            <a:avLst/>
          </a:prstGeom>
          <a:noFill/>
        </p:spPr>
        <p:txBody>
          <a:bodyPr wrap="square" rtlCol="0">
            <a:spAutoFit/>
          </a:bodyPr>
          <a:lstStyle/>
          <a:p>
            <a:pPr>
              <a:tabLst>
                <a:tab pos="2303463" algn="l"/>
              </a:tabLst>
            </a:pPr>
            <a:r>
              <a:rPr lang="fr-CH" sz="1600" b="1" dirty="0">
                <a:latin typeface="Avenir Book" panose="02000503020000020003" pitchFamily="2" charset="0"/>
              </a:rPr>
              <a:t>Karine Koch</a:t>
            </a:r>
            <a:r>
              <a:rPr lang="fr-CH" sz="1600" dirty="0">
                <a:latin typeface="Avenir Book" panose="02000503020000020003" pitchFamily="2" charset="0"/>
              </a:rPr>
              <a:t>: 	Mardi, mercredi matin (télétravail), jeudi et vendredi</a:t>
            </a:r>
          </a:p>
          <a:p>
            <a:pPr>
              <a:tabLst>
                <a:tab pos="2303463" algn="l"/>
              </a:tabLst>
            </a:pPr>
            <a:r>
              <a:rPr lang="fr-CH" sz="1600" b="1" dirty="0">
                <a:latin typeface="Avenir Book" panose="02000503020000020003" pitchFamily="2" charset="0"/>
              </a:rPr>
              <a:t>Delphine Klein</a:t>
            </a:r>
            <a:r>
              <a:rPr lang="fr-CH" sz="1600" dirty="0">
                <a:latin typeface="Avenir Book" panose="02000503020000020003" pitchFamily="2" charset="0"/>
              </a:rPr>
              <a:t>: 	Lundi (télétravail), mardi et vendredi </a:t>
            </a:r>
          </a:p>
          <a:p>
            <a:pPr>
              <a:tabLst>
                <a:tab pos="2303463" algn="l"/>
              </a:tabLst>
            </a:pPr>
            <a:r>
              <a:rPr lang="fr-CH" sz="1600" b="1" dirty="0">
                <a:latin typeface="Avenir Book" panose="02000503020000020003" pitchFamily="2" charset="0"/>
              </a:rPr>
              <a:t>Véronique </a:t>
            </a:r>
            <a:r>
              <a:rPr lang="fr-CH" sz="1600" b="1" dirty="0" err="1">
                <a:latin typeface="Avenir Book" panose="02000503020000020003" pitchFamily="2" charset="0"/>
              </a:rPr>
              <a:t>Akono</a:t>
            </a:r>
            <a:r>
              <a:rPr lang="fr-CH" sz="1600" dirty="0">
                <a:latin typeface="Avenir Book" panose="02000503020000020003" pitchFamily="2" charset="0"/>
              </a:rPr>
              <a:t>: 	Mardi, mercredi (télétravail), jeudi et vendredi </a:t>
            </a:r>
          </a:p>
          <a:p>
            <a:pPr>
              <a:tabLst>
                <a:tab pos="2303463" algn="l"/>
              </a:tabLst>
            </a:pPr>
            <a:r>
              <a:rPr lang="fr-CH" sz="1600" b="1" dirty="0">
                <a:latin typeface="Avenir Book" panose="02000503020000020003" pitchFamily="2" charset="0"/>
              </a:rPr>
              <a:t>Luisa </a:t>
            </a:r>
            <a:r>
              <a:rPr lang="fr-CH" sz="1600" b="1" dirty="0" err="1">
                <a:latin typeface="Avenir Book" panose="02000503020000020003" pitchFamily="2" charset="0"/>
              </a:rPr>
              <a:t>Meglio</a:t>
            </a:r>
            <a:r>
              <a:rPr lang="fr-CH" sz="1600" dirty="0">
                <a:latin typeface="Avenir Book" panose="02000503020000020003" pitchFamily="2" charset="0"/>
              </a:rPr>
              <a:t>: 	Lundi, mardi, mercredi matin (télétravail) jeudi et vendredi       	(télétravail)</a:t>
            </a:r>
          </a:p>
          <a:p>
            <a:pPr>
              <a:tabLst>
                <a:tab pos="2303463" algn="l"/>
              </a:tabLst>
            </a:pPr>
            <a:r>
              <a:rPr lang="fr-CH" sz="1600" b="1" dirty="0" err="1">
                <a:latin typeface="Avenir Book" panose="02000503020000020003" pitchFamily="2" charset="0"/>
              </a:rPr>
              <a:t>Marouchka</a:t>
            </a:r>
            <a:r>
              <a:rPr lang="fr-CH" sz="1600" b="1" dirty="0">
                <a:latin typeface="Avenir Book" panose="02000503020000020003" pitchFamily="2" charset="0"/>
              </a:rPr>
              <a:t> </a:t>
            </a:r>
            <a:r>
              <a:rPr lang="fr-CH" sz="1600" b="1" dirty="0" err="1">
                <a:latin typeface="Avenir Book" panose="02000503020000020003" pitchFamily="2" charset="0"/>
              </a:rPr>
              <a:t>Rieben</a:t>
            </a:r>
            <a:r>
              <a:rPr lang="fr-CH" sz="1600" b="1" dirty="0">
                <a:latin typeface="Avenir Book" panose="02000503020000020003" pitchFamily="2" charset="0"/>
              </a:rPr>
              <a:t>:</a:t>
            </a:r>
            <a:r>
              <a:rPr lang="fr-CH" sz="1600" dirty="0">
                <a:latin typeface="Avenir Book" panose="02000503020000020003" pitchFamily="2" charset="0"/>
              </a:rPr>
              <a:t>	Lundi, mardi et mercredi matin à </a:t>
            </a:r>
            <a:r>
              <a:rPr lang="fr-CH" sz="1600" dirty="0" err="1">
                <a:latin typeface="Avenir Book" panose="02000503020000020003" pitchFamily="2" charset="0"/>
              </a:rPr>
              <a:t>Geopolis</a:t>
            </a:r>
            <a:r>
              <a:rPr lang="fr-CH" sz="1600" dirty="0">
                <a:latin typeface="Avenir Book" panose="02000503020000020003" pitchFamily="2" charset="0"/>
              </a:rPr>
              <a:t> et mercredi après-midi, 	jeudi et vendredi à l’avenue de la Gare 1</a:t>
            </a:r>
          </a:p>
          <a:p>
            <a:pPr>
              <a:tabLst>
                <a:tab pos="2303463" algn="l"/>
              </a:tabLst>
            </a:pPr>
            <a:r>
              <a:rPr lang="fr-CH" sz="1600" b="1" dirty="0">
                <a:latin typeface="Avenir Book" panose="02000503020000020003" pitchFamily="2" charset="0"/>
              </a:rPr>
              <a:t>Natacha </a:t>
            </a:r>
            <a:r>
              <a:rPr lang="fr-CH" sz="1600" b="1" dirty="0" err="1">
                <a:latin typeface="Avenir Book" panose="02000503020000020003" pitchFamily="2" charset="0"/>
              </a:rPr>
              <a:t>Teran</a:t>
            </a:r>
            <a:r>
              <a:rPr lang="fr-CH" sz="1600" b="1" dirty="0">
                <a:latin typeface="Avenir Book" panose="02000503020000020003" pitchFamily="2" charset="0"/>
              </a:rPr>
              <a:t> Bravo</a:t>
            </a:r>
            <a:r>
              <a:rPr lang="fr-CH" sz="1600" dirty="0">
                <a:latin typeface="Avenir Book" panose="02000503020000020003" pitchFamily="2" charset="0"/>
              </a:rPr>
              <a:t>: 	Lundi, mardi et mercredi matin</a:t>
            </a:r>
          </a:p>
          <a:p>
            <a:pPr>
              <a:tabLst>
                <a:tab pos="2303463" algn="l"/>
              </a:tabLst>
            </a:pPr>
            <a:r>
              <a:rPr lang="fr-CH" sz="1600" b="1" dirty="0">
                <a:latin typeface="Avenir Book" panose="02000503020000020003" pitchFamily="2" charset="0"/>
              </a:rPr>
              <a:t>Marianna </a:t>
            </a:r>
            <a:r>
              <a:rPr lang="fr-CH" sz="1600" b="1" dirty="0" err="1">
                <a:latin typeface="Avenir Book" panose="02000503020000020003" pitchFamily="2" charset="0"/>
              </a:rPr>
              <a:t>Schismenou</a:t>
            </a:r>
            <a:r>
              <a:rPr lang="fr-CH" sz="1600" dirty="0">
                <a:latin typeface="Avenir Book" panose="02000503020000020003" pitchFamily="2" charset="0"/>
              </a:rPr>
              <a:t>: 	Lundi, mardi, mercredi (télétravail), jeudi, vendredi matin </a:t>
            </a:r>
          </a:p>
          <a:p>
            <a:pPr>
              <a:tabLst>
                <a:tab pos="2303463" algn="l"/>
              </a:tabLst>
            </a:pPr>
            <a:r>
              <a:rPr lang="fr-CH" sz="1600" b="1" dirty="0">
                <a:latin typeface="Avenir Book" panose="02000503020000020003" pitchFamily="2" charset="0"/>
              </a:rPr>
              <a:t>Emma </a:t>
            </a:r>
            <a:r>
              <a:rPr lang="fr-CH" sz="1600" b="1" dirty="0" err="1">
                <a:latin typeface="Avenir Book" panose="02000503020000020003" pitchFamily="2" charset="0"/>
              </a:rPr>
              <a:t>Setondji</a:t>
            </a:r>
            <a:r>
              <a:rPr lang="fr-CH" sz="1600" dirty="0">
                <a:latin typeface="Avenir Book" panose="02000503020000020003" pitchFamily="2" charset="0"/>
              </a:rPr>
              <a:t>: 	Lundi, mardi et vendredi </a:t>
            </a:r>
          </a:p>
          <a:p>
            <a:pPr>
              <a:tabLst>
                <a:tab pos="2303463" algn="l"/>
              </a:tabLst>
            </a:pPr>
            <a:endParaRPr lang="fr-CH" sz="1600" dirty="0">
              <a:latin typeface="Avenir Book" panose="02000503020000020003" pitchFamily="2" charset="0"/>
            </a:endParaRPr>
          </a:p>
          <a:p>
            <a:pPr>
              <a:tabLst>
                <a:tab pos="2303463" algn="l"/>
              </a:tabLst>
            </a:pPr>
            <a:r>
              <a:rPr lang="fr-CH" sz="1600" b="1" dirty="0">
                <a:latin typeface="Avenir Book" panose="02000503020000020003" pitchFamily="2" charset="0"/>
              </a:rPr>
              <a:t>Pour contacter la Direction IP, merci d’envoyer un mail à </a:t>
            </a:r>
            <a:r>
              <a:rPr lang="fr-CH" sz="1600" b="1" dirty="0">
                <a:latin typeface="Avenir Book" panose="02000503020000020003" pitchFamily="2" charset="0"/>
                <a:hlinkClick r:id="rId2"/>
              </a:rPr>
              <a:t>direction.ip@unil.ch</a:t>
            </a:r>
            <a:r>
              <a:rPr lang="fr-CH" sz="1600" b="1" dirty="0">
                <a:latin typeface="Avenir Book" panose="02000503020000020003" pitchFamily="2" charset="0"/>
              </a:rPr>
              <a:t>. Si nécessaire, un RV peut être organisé en principe les</a:t>
            </a:r>
            <a:r>
              <a:rPr lang="fr-CH" sz="1600" dirty="0">
                <a:latin typeface="Avenir Book" panose="02000503020000020003" pitchFamily="2" charset="0"/>
              </a:rPr>
              <a:t> </a:t>
            </a:r>
            <a:r>
              <a:rPr lang="fr-CH" sz="1600" b="1" dirty="0">
                <a:latin typeface="Avenir Book" panose="02000503020000020003" pitchFamily="2" charset="0"/>
              </a:rPr>
              <a:t>mardis entre 10h00 et 12h00.</a:t>
            </a:r>
          </a:p>
          <a:p>
            <a:pPr>
              <a:tabLst>
                <a:tab pos="2303463" algn="l"/>
              </a:tabLst>
            </a:pPr>
            <a:endParaRPr lang="fr-CH" dirty="0">
              <a:latin typeface="Avenir Book" panose="02000503020000020003" pitchFamily="2" charset="0"/>
            </a:endParaRPr>
          </a:p>
        </p:txBody>
      </p:sp>
    </p:spTree>
    <p:extLst>
      <p:ext uri="{BB962C8B-B14F-4D97-AF65-F5344CB8AC3E}">
        <p14:creationId xmlns:p14="http://schemas.microsoft.com/office/powerpoint/2010/main" val="260783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46919" y="405372"/>
            <a:ext cx="8229600" cy="1143000"/>
          </a:xfrm>
        </p:spPr>
        <p:txBody>
          <a:bodyPr>
            <a:noAutofit/>
          </a:bodyPr>
          <a:lstStyle/>
          <a:p>
            <a:r>
              <a:rPr lang="fr-FR" dirty="0">
                <a:latin typeface="Avenir Book" panose="02000503020000020003" pitchFamily="2" charset="0"/>
              </a:rPr>
              <a:t>Missions de la directrice/du directeur de l’Institut (mandat de 2 ans)</a:t>
            </a:r>
          </a:p>
        </p:txBody>
      </p:sp>
      <p:sp>
        <p:nvSpPr>
          <p:cNvPr id="7" name="Espace réservé du pied de page 4"/>
          <p:cNvSpPr>
            <a:spLocks noGrp="1"/>
          </p:cNvSpPr>
          <p:nvPr>
            <p:ph idx="1"/>
          </p:nvPr>
        </p:nvSpPr>
        <p:spPr>
          <a:xfrm>
            <a:off x="446919" y="1865502"/>
            <a:ext cx="8229600" cy="4855338"/>
          </a:xfrm>
        </p:spPr>
        <p:txBody>
          <a:bodyPr>
            <a:noAutofit/>
          </a:bodyPr>
          <a:lstStyle/>
          <a:p>
            <a:pPr marL="342900" lvl="1" indent="-342900">
              <a:spcBef>
                <a:spcPct val="35000"/>
              </a:spcBef>
              <a:buFontTx/>
              <a:buChar char="•"/>
            </a:pPr>
            <a:endParaRPr lang="fr-FR" sz="2800" dirty="0">
              <a:latin typeface="Avenir Book" panose="02000503020000020003" pitchFamily="2" charset="0"/>
              <a:ea typeface="ヒラギノ角ゴ Pro W3" charset="0"/>
              <a:cs typeface="Times New Roman"/>
            </a:endParaRPr>
          </a:p>
          <a:p>
            <a:pPr marL="342900" lvl="1" indent="-342900">
              <a:spcBef>
                <a:spcPct val="35000"/>
              </a:spcBef>
              <a:buFontTx/>
              <a:buChar char="•"/>
            </a:pPr>
            <a:r>
              <a:rPr lang="fr-FR" sz="2800" dirty="0">
                <a:latin typeface="Avenir Book" panose="02000503020000020003" pitchFamily="2" charset="0"/>
                <a:ea typeface="ヒラギノ角ゴ Pro W3" charset="0"/>
                <a:cs typeface="Times New Roman"/>
              </a:rPr>
              <a:t>Représentation de l’Institut dans différentes</a:t>
            </a:r>
            <a:br>
              <a:rPr lang="fr-FR" sz="2800" dirty="0">
                <a:latin typeface="Avenir Book" panose="02000503020000020003" pitchFamily="2" charset="0"/>
                <a:ea typeface="ヒラギノ角ゴ Pro W3" charset="0"/>
                <a:cs typeface="Times New Roman"/>
              </a:rPr>
            </a:br>
            <a:r>
              <a:rPr lang="fr-FR" sz="2800" dirty="0">
                <a:latin typeface="Avenir Book" panose="02000503020000020003" pitchFamily="2" charset="0"/>
                <a:ea typeface="ヒラギノ角ゴ Pro W3" charset="0"/>
                <a:cs typeface="Times New Roman"/>
              </a:rPr>
              <a:t>commissions, séances et auprès des organes internes</a:t>
            </a:r>
            <a:endParaRPr lang="fr-FR" altLang="ja-JP" sz="2800" dirty="0">
              <a:latin typeface="Avenir Book" panose="02000503020000020003" pitchFamily="2" charset="0"/>
              <a:ea typeface="ヒラギノ角ゴ Pro W3" charset="0"/>
              <a:cs typeface="Times New Roman"/>
            </a:endParaRPr>
          </a:p>
          <a:p>
            <a:pPr marL="342900" lvl="1" indent="-342900">
              <a:spcBef>
                <a:spcPct val="35000"/>
              </a:spcBef>
              <a:buFontTx/>
              <a:buChar char="•"/>
            </a:pPr>
            <a:r>
              <a:rPr lang="fr-FR" sz="2800" dirty="0">
                <a:latin typeface="Avenir Book" panose="02000503020000020003" pitchFamily="2" charset="0"/>
                <a:ea typeface="ヒラギノ角ゴ Pro W3" charset="0"/>
                <a:cs typeface="Times New Roman"/>
              </a:rPr>
              <a:t>Gestion administrative et financière de l’institut et du secrétariat</a:t>
            </a:r>
          </a:p>
          <a:p>
            <a:pPr marL="342900" lvl="1" indent="-342900">
              <a:spcBef>
                <a:spcPct val="35000"/>
              </a:spcBef>
              <a:buFontTx/>
              <a:buChar char="•"/>
            </a:pPr>
            <a:r>
              <a:rPr lang="fr-CH" sz="2800" dirty="0">
                <a:latin typeface="Avenir Book" panose="02000503020000020003" pitchFamily="2" charset="0"/>
                <a:ea typeface="ヒラギノ角ゴ Pro W3" charset="0"/>
                <a:cs typeface="Times New Roman"/>
              </a:rPr>
              <a:t>Encadrement et gestion du personnel</a:t>
            </a:r>
          </a:p>
          <a:p>
            <a:pPr marL="0" indent="0">
              <a:buNone/>
            </a:pPr>
            <a:endParaRPr lang="fr-FR" sz="2800" dirty="0">
              <a:latin typeface="Avenir Book" panose="02000503020000020003" pitchFamily="2" charset="0"/>
              <a:cs typeface="Times New Roman"/>
            </a:endParaRPr>
          </a:p>
        </p:txBody>
      </p:sp>
      <p:sp>
        <p:nvSpPr>
          <p:cNvPr id="2" name="Espace réservé du numéro de diapositive 1"/>
          <p:cNvSpPr>
            <a:spLocks noGrp="1"/>
          </p:cNvSpPr>
          <p:nvPr>
            <p:ph type="sldNum" sz="quarter" idx="4"/>
          </p:nvPr>
        </p:nvSpPr>
        <p:spPr/>
        <p:txBody>
          <a:bodyPr/>
          <a:lstStyle/>
          <a:p>
            <a:pPr algn="r"/>
            <a:fld id="{879F8CDA-3D76-8147-A783-F8EF6F842A04}" type="slidenum">
              <a:rPr lang="fr-FR" smtClean="0">
                <a:latin typeface="Arial"/>
              </a:rPr>
              <a:pPr algn="r"/>
              <a:t>7</a:t>
            </a:fld>
            <a:r>
              <a:rPr lang="fr-FR">
                <a:latin typeface="Arial"/>
              </a:rPr>
              <a:t> </a:t>
            </a:r>
            <a:endParaRPr lang="fr-FR" dirty="0">
              <a:latin typeface="Arial"/>
            </a:endParaRPr>
          </a:p>
        </p:txBody>
      </p:sp>
    </p:spTree>
    <p:extLst>
      <p:ext uri="{BB962C8B-B14F-4D97-AF65-F5344CB8AC3E}">
        <p14:creationId xmlns:p14="http://schemas.microsoft.com/office/powerpoint/2010/main" val="351345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54736" y="148869"/>
            <a:ext cx="8229600" cy="925643"/>
          </a:xfrm>
        </p:spPr>
        <p:txBody>
          <a:bodyPr>
            <a:normAutofit/>
          </a:bodyPr>
          <a:lstStyle/>
          <a:p>
            <a:r>
              <a:rPr lang="fr-FR" dirty="0">
                <a:latin typeface="Avenir Book" panose="02000503020000020003" pitchFamily="2" charset="0"/>
                <a:ea typeface="ヒラギノ角ゴ Pro W3" charset="0"/>
              </a:rPr>
              <a:t>Bureau, conseil, AG d’Institut, agenda</a:t>
            </a:r>
            <a:endParaRPr lang="en-US" dirty="0">
              <a:latin typeface="Avenir Book" panose="02000503020000020003" pitchFamily="2" charset="0"/>
            </a:endParaRPr>
          </a:p>
        </p:txBody>
      </p:sp>
      <p:sp>
        <p:nvSpPr>
          <p:cNvPr id="5" name="Espace réservé du numéro de diapositive 4"/>
          <p:cNvSpPr>
            <a:spLocks noGrp="1"/>
          </p:cNvSpPr>
          <p:nvPr>
            <p:ph type="sldNum" sz="quarter" idx="4"/>
          </p:nvPr>
        </p:nvSpPr>
        <p:spPr>
          <a:xfrm>
            <a:off x="7278624" y="5882449"/>
            <a:ext cx="1397895" cy="925642"/>
          </a:xfrm>
          <a:solidFill>
            <a:schemeClr val="bg1"/>
          </a:solidFill>
        </p:spPr>
        <p:txBody>
          <a:bodyPr/>
          <a:lstStyle/>
          <a:p>
            <a:pPr algn="r"/>
            <a:fld id="{879F8CDA-3D76-8147-A783-F8EF6F842A04}" type="slidenum">
              <a:rPr lang="fr-FR" smtClean="0">
                <a:latin typeface="Arial"/>
              </a:rPr>
              <a:pPr algn="r"/>
              <a:t>8</a:t>
            </a:fld>
            <a:r>
              <a:rPr lang="fr-FR">
                <a:latin typeface="Arial"/>
              </a:rPr>
              <a:t> </a:t>
            </a:r>
            <a:endParaRPr lang="fr-FR" dirty="0">
              <a:latin typeface="Arial"/>
            </a:endParaRPr>
          </a:p>
        </p:txBody>
      </p:sp>
      <p:sp>
        <p:nvSpPr>
          <p:cNvPr id="2" name="Espace réservé du contenu 1"/>
          <p:cNvSpPr>
            <a:spLocks noGrp="1"/>
          </p:cNvSpPr>
          <p:nvPr>
            <p:ph idx="1"/>
          </p:nvPr>
        </p:nvSpPr>
        <p:spPr>
          <a:xfrm>
            <a:off x="188976" y="909112"/>
            <a:ext cx="8229600" cy="5275656"/>
          </a:xfrm>
        </p:spPr>
        <p:txBody>
          <a:bodyPr>
            <a:noAutofit/>
          </a:bodyPr>
          <a:lstStyle/>
          <a:p>
            <a:pPr marL="0" lvl="1" indent="0">
              <a:spcBef>
                <a:spcPct val="35000"/>
              </a:spcBef>
              <a:buNone/>
            </a:pPr>
            <a:r>
              <a:rPr lang="fr-FR" sz="1600" b="1" dirty="0">
                <a:latin typeface="Avenir Book" panose="02000503020000020003" pitchFamily="2" charset="0"/>
                <a:ea typeface="ヒラギノ角ゴ Pro W3" charset="0"/>
                <a:cs typeface="Times New Roman"/>
              </a:rPr>
              <a:t>        Bureau</a:t>
            </a:r>
          </a:p>
          <a:p>
            <a:pPr marL="742950" lvl="2" indent="-342900">
              <a:spcBef>
                <a:spcPct val="35000"/>
              </a:spcBef>
            </a:pPr>
            <a:r>
              <a:rPr lang="fr-FR" sz="1600" dirty="0">
                <a:latin typeface="Avenir Book" panose="02000503020000020003" pitchFamily="2" charset="0"/>
                <a:ea typeface="ヒラギノ角ゴ Pro W3" charset="0"/>
                <a:cs typeface="Times New Roman"/>
              </a:rPr>
              <a:t>Prépare l’AG et les séances du Conseil d’Institut</a:t>
            </a:r>
          </a:p>
          <a:p>
            <a:pPr marL="742950" lvl="2" indent="-342900">
              <a:spcBef>
                <a:spcPct val="35000"/>
              </a:spcBef>
            </a:pPr>
            <a:r>
              <a:rPr lang="fr-FR" sz="1600" dirty="0">
                <a:latin typeface="Avenir Book" panose="02000503020000020003" pitchFamily="2" charset="0"/>
                <a:ea typeface="ヒラギノ角ゴ Pro W3" charset="0"/>
                <a:cs typeface="Times New Roman"/>
              </a:rPr>
              <a:t>Les membres du Bureau sont élus (Directeur/</a:t>
            </a:r>
            <a:r>
              <a:rPr lang="fr-FR" sz="1600" dirty="0" err="1">
                <a:latin typeface="Avenir Book" panose="02000503020000020003" pitchFamily="2" charset="0"/>
                <a:ea typeface="ヒラギノ角ゴ Pro W3" charset="0"/>
                <a:cs typeface="Times New Roman"/>
              </a:rPr>
              <a:t>trice</a:t>
            </a:r>
            <a:r>
              <a:rPr lang="fr-FR" sz="1600" dirty="0">
                <a:latin typeface="Avenir Book" panose="02000503020000020003" pitchFamily="2" charset="0"/>
                <a:ea typeface="ヒラギノ角ゴ Pro W3" charset="0"/>
                <a:cs typeface="Times New Roman"/>
              </a:rPr>
              <a:t>, un·e </a:t>
            </a:r>
            <a:r>
              <a:rPr lang="fr-FR" sz="1600" dirty="0" err="1">
                <a:latin typeface="Avenir Book" panose="02000503020000020003" pitchFamily="2" charset="0"/>
                <a:ea typeface="ヒラギノ角ゴ Pro W3" charset="0"/>
                <a:cs typeface="Times New Roman"/>
              </a:rPr>
              <a:t>professeur·e</a:t>
            </a:r>
            <a:r>
              <a:rPr lang="fr-FR" sz="1600" dirty="0">
                <a:latin typeface="Avenir Book" panose="02000503020000020003" pitchFamily="2" charset="0"/>
                <a:ea typeface="ヒラギノ角ゴ Pro W3" charset="0"/>
                <a:cs typeface="Times New Roman"/>
              </a:rPr>
              <a:t>, </a:t>
            </a:r>
            <a:r>
              <a:rPr lang="fr-FR" sz="1600" dirty="0" err="1">
                <a:latin typeface="Avenir Book" panose="02000503020000020003" pitchFamily="2" charset="0"/>
                <a:ea typeface="ヒラギノ角ゴ Pro W3" charset="0"/>
                <a:cs typeface="Times New Roman"/>
              </a:rPr>
              <a:t>Président·e</a:t>
            </a:r>
            <a:r>
              <a:rPr lang="fr-FR" sz="1600" dirty="0">
                <a:latin typeface="Avenir Book" panose="02000503020000020003" pitchFamily="2" charset="0"/>
                <a:ea typeface="ヒラギノ角ゴ Pro W3" charset="0"/>
                <a:cs typeface="Times New Roman"/>
              </a:rPr>
              <a:t> de la CE, un MA-MER, un·e </a:t>
            </a:r>
            <a:r>
              <a:rPr lang="fr-FR" sz="1600" dirty="0" err="1">
                <a:latin typeface="Avenir Book" panose="02000503020000020003" pitchFamily="2" charset="0"/>
                <a:ea typeface="ヒラギノ角ゴ Pro W3" charset="0"/>
                <a:cs typeface="Times New Roman"/>
              </a:rPr>
              <a:t>assistant·e</a:t>
            </a:r>
            <a:r>
              <a:rPr lang="fr-FR" sz="1600" dirty="0">
                <a:latin typeface="Avenir Book" panose="02000503020000020003" pitchFamily="2" charset="0"/>
                <a:ea typeface="ヒラギノ角ゴ Pro W3" charset="0"/>
                <a:cs typeface="Times New Roman"/>
              </a:rPr>
              <a:t> + </a:t>
            </a:r>
            <a:r>
              <a:rPr lang="fr-FR" sz="1600" dirty="0" err="1">
                <a:latin typeface="Avenir Book" panose="02000503020000020003" pitchFamily="2" charset="0"/>
                <a:ea typeface="ヒラギノ角ゴ Pro W3" charset="0"/>
                <a:cs typeface="Times New Roman"/>
              </a:rPr>
              <a:t>un·e</a:t>
            </a:r>
            <a:r>
              <a:rPr lang="fr-FR" sz="1600" dirty="0">
                <a:latin typeface="Avenir Book" panose="02000503020000020003" pitchFamily="2" charset="0"/>
                <a:ea typeface="ヒラギノ角ゴ Pro W3" charset="0"/>
                <a:cs typeface="Times New Roman"/>
              </a:rPr>
              <a:t> </a:t>
            </a:r>
            <a:r>
              <a:rPr lang="fr-FR" sz="1600" dirty="0" err="1">
                <a:latin typeface="Avenir Book" panose="02000503020000020003" pitchFamily="2" charset="0"/>
                <a:ea typeface="ヒラギノ角ゴ Pro W3" charset="0"/>
                <a:cs typeface="Times New Roman"/>
              </a:rPr>
              <a:t>représentant·e</a:t>
            </a:r>
            <a:r>
              <a:rPr lang="fr-FR" sz="1600" dirty="0">
                <a:latin typeface="Avenir Book" panose="02000503020000020003" pitchFamily="2" charset="0"/>
                <a:ea typeface="ヒラギノ角ゴ Pro W3" charset="0"/>
                <a:cs typeface="Times New Roman"/>
              </a:rPr>
              <a:t> de la Commission de la recherche)</a:t>
            </a:r>
          </a:p>
          <a:p>
            <a:pPr marL="742950" lvl="2" indent="-342900">
              <a:spcBef>
                <a:spcPct val="35000"/>
              </a:spcBef>
            </a:pPr>
            <a:r>
              <a:rPr lang="fr-FR" sz="1600" dirty="0">
                <a:latin typeface="Avenir Book" panose="02000503020000020003" pitchFamily="2" charset="0"/>
                <a:ea typeface="ヒラギノ角ゴ Pro W3" charset="0"/>
                <a:cs typeface="Times New Roman"/>
              </a:rPr>
              <a:t>Sa composition est proposée au Conseil d’Institut par </a:t>
            </a:r>
            <a:r>
              <a:rPr lang="fr-FR" sz="1600" dirty="0" err="1">
                <a:latin typeface="Avenir Book" panose="02000503020000020003" pitchFamily="2" charset="0"/>
                <a:ea typeface="ヒラギノ角ゴ Pro W3" charset="0"/>
                <a:cs typeface="Times New Roman"/>
              </a:rPr>
              <a:t>le·la</a:t>
            </a:r>
            <a:r>
              <a:rPr lang="fr-FR" sz="1600" dirty="0">
                <a:latin typeface="Avenir Book" panose="02000503020000020003" pitchFamily="2" charset="0"/>
                <a:ea typeface="ヒラギノ角ゴ Pro W3" charset="0"/>
                <a:cs typeface="Times New Roman"/>
              </a:rPr>
              <a:t> </a:t>
            </a:r>
            <a:r>
              <a:rPr lang="fr-FR" sz="1600" dirty="0" err="1">
                <a:latin typeface="Avenir Book" panose="02000503020000020003" pitchFamily="2" charset="0"/>
                <a:ea typeface="ヒラギノ角ゴ Pro W3" charset="0"/>
                <a:cs typeface="Times New Roman"/>
              </a:rPr>
              <a:t>Directeur·trice</a:t>
            </a:r>
            <a:r>
              <a:rPr lang="fr-FR" sz="1600" dirty="0">
                <a:latin typeface="Avenir Book" panose="02000503020000020003" pitchFamily="2" charset="0"/>
                <a:ea typeface="ヒラギノ角ゴ Pro W3" charset="0"/>
                <a:cs typeface="Times New Roman"/>
              </a:rPr>
              <a:t> d’institut</a:t>
            </a:r>
          </a:p>
          <a:p>
            <a:pPr marL="0" lvl="1" indent="0">
              <a:spcBef>
                <a:spcPct val="35000"/>
              </a:spcBef>
              <a:buNone/>
            </a:pPr>
            <a:r>
              <a:rPr lang="fr-FR" sz="1600" b="1" dirty="0">
                <a:latin typeface="Avenir Book" panose="02000503020000020003" pitchFamily="2" charset="0"/>
                <a:ea typeface="ヒラギノ角ゴ Pro W3" charset="0"/>
                <a:cs typeface="Times New Roman"/>
              </a:rPr>
              <a:t>        Conseil</a:t>
            </a:r>
          </a:p>
          <a:p>
            <a:pPr marL="742950" lvl="2" indent="-342900">
              <a:spcBef>
                <a:spcPct val="35000"/>
              </a:spcBef>
            </a:pPr>
            <a:r>
              <a:rPr lang="fr-FR" sz="1600" dirty="0">
                <a:latin typeface="Avenir Book" panose="02000503020000020003" pitchFamily="2" charset="0"/>
                <a:ea typeface="ヒラギノ角ゴ Pro W3" charset="0"/>
                <a:cs typeface="Times New Roman"/>
              </a:rPr>
              <a:t>Vote sur les points proposés par le Bureau</a:t>
            </a:r>
          </a:p>
          <a:p>
            <a:pPr marL="742950" lvl="2" indent="-342900">
              <a:spcBef>
                <a:spcPct val="35000"/>
              </a:spcBef>
            </a:pPr>
            <a:r>
              <a:rPr lang="fr-FR" sz="1600" dirty="0">
                <a:latin typeface="Avenir Book" panose="02000503020000020003" pitchFamily="2" charset="0"/>
                <a:ea typeface="ヒラギノ角ゴ Pro W3" charset="0"/>
                <a:cs typeface="Times New Roman"/>
              </a:rPr>
              <a:t>Adopte le budget de l’Institut</a:t>
            </a:r>
          </a:p>
          <a:p>
            <a:pPr marL="742950" lvl="2" indent="-342900">
              <a:spcBef>
                <a:spcPct val="35000"/>
              </a:spcBef>
            </a:pPr>
            <a:r>
              <a:rPr lang="fr-FR" sz="1600" dirty="0">
                <a:latin typeface="Avenir Book" panose="02000503020000020003" pitchFamily="2" charset="0"/>
                <a:ea typeface="ヒラギノ角ゴ Pro W3" charset="0"/>
                <a:cs typeface="Times New Roman"/>
              </a:rPr>
              <a:t>Tous les corps sont représentés (Professeur·e·s, MA-MER, assistant·e·s et PAT)</a:t>
            </a:r>
          </a:p>
          <a:p>
            <a:pPr marL="0" lvl="1" indent="0">
              <a:spcBef>
                <a:spcPct val="35000"/>
              </a:spcBef>
              <a:buNone/>
            </a:pPr>
            <a:r>
              <a:rPr lang="fr-FR" sz="1600" b="1" dirty="0">
                <a:latin typeface="Avenir Book" panose="02000503020000020003" pitchFamily="2" charset="0"/>
                <a:ea typeface="ヒラギノ角ゴ Pro W3" charset="0"/>
                <a:cs typeface="Times New Roman"/>
              </a:rPr>
              <a:t>        AG </a:t>
            </a:r>
            <a:r>
              <a:rPr lang="fr-FR" sz="1600" dirty="0">
                <a:latin typeface="Avenir Book" panose="02000503020000020003" pitchFamily="2" charset="0"/>
                <a:ea typeface="ヒラギノ角ゴ Pro W3" charset="0"/>
                <a:cs typeface="Times New Roman"/>
              </a:rPr>
              <a:t>(organe de consultation)</a:t>
            </a:r>
          </a:p>
          <a:p>
            <a:pPr marL="742950" lvl="2" indent="-342900">
              <a:spcBef>
                <a:spcPct val="35000"/>
              </a:spcBef>
            </a:pPr>
            <a:r>
              <a:rPr lang="fr-FR" sz="1600" dirty="0">
                <a:latin typeface="Avenir Book" panose="02000503020000020003" pitchFamily="2" charset="0"/>
                <a:ea typeface="ヒラギノ角ゴ Pro W3" charset="0"/>
                <a:cs typeface="Times New Roman"/>
              </a:rPr>
              <a:t>Souhaite la bienvenue aux </a:t>
            </a:r>
            <a:r>
              <a:rPr lang="fr-FR" sz="1600" dirty="0" err="1">
                <a:latin typeface="Avenir Book" panose="02000503020000020003" pitchFamily="2" charset="0"/>
                <a:ea typeface="ヒラギノ角ゴ Pro W3" charset="0"/>
                <a:cs typeface="Times New Roman"/>
              </a:rPr>
              <a:t>nouveaux·elles</a:t>
            </a:r>
            <a:r>
              <a:rPr lang="fr-FR" sz="1600" dirty="0">
                <a:latin typeface="Avenir Book" panose="02000503020000020003" pitchFamily="2" charset="0"/>
                <a:ea typeface="ヒラギノ角ゴ Pro W3" charset="0"/>
                <a:cs typeface="Times New Roman"/>
              </a:rPr>
              <a:t> membres</a:t>
            </a:r>
          </a:p>
          <a:p>
            <a:pPr marL="742950" lvl="2" indent="-342900">
              <a:spcBef>
                <a:spcPct val="35000"/>
              </a:spcBef>
            </a:pPr>
            <a:r>
              <a:rPr lang="fr-FR" sz="1600" dirty="0">
                <a:latin typeface="Avenir Book" panose="02000503020000020003" pitchFamily="2" charset="0"/>
                <a:ea typeface="ヒラギノ角ゴ Pro W3" charset="0"/>
                <a:cs typeface="Times New Roman"/>
              </a:rPr>
              <a:t>Informe du fonctionnement de l’IP</a:t>
            </a:r>
          </a:p>
          <a:p>
            <a:pPr marL="742950" lvl="2" indent="-342900">
              <a:spcBef>
                <a:spcPct val="35000"/>
              </a:spcBef>
            </a:pPr>
            <a:r>
              <a:rPr lang="fr-FR" sz="1600" dirty="0">
                <a:latin typeface="Avenir Book" panose="02000503020000020003" pitchFamily="2" charset="0"/>
                <a:ea typeface="ヒラギノ角ゴ Pro W3" charset="0"/>
                <a:cs typeface="Times New Roman"/>
              </a:rPr>
              <a:t>Projets de recherche et thèses</a:t>
            </a:r>
          </a:p>
          <a:p>
            <a:pPr marL="400050" lvl="2" indent="0">
              <a:spcBef>
                <a:spcPct val="35000"/>
              </a:spcBef>
              <a:buNone/>
            </a:pPr>
            <a:r>
              <a:rPr lang="fr-FR" sz="1600" b="1" dirty="0">
                <a:latin typeface="Avenir Book" panose="02000503020000020003" pitchFamily="2" charset="0"/>
                <a:ea typeface="ヒラギノ角ゴ Pro W3" charset="0"/>
                <a:cs typeface="Times New Roman"/>
              </a:rPr>
              <a:t>Agenda des séances</a:t>
            </a:r>
          </a:p>
          <a:p>
            <a:pPr marL="685800" lvl="2" indent="-285750">
              <a:spcBef>
                <a:spcPct val="35000"/>
              </a:spcBef>
            </a:pPr>
            <a:r>
              <a:rPr lang="fr-FR" sz="1600" dirty="0">
                <a:latin typeface="Avenir Book" panose="02000503020000020003" pitchFamily="2" charset="0"/>
                <a:ea typeface="ヒラギノ角ゴ Pro W3" charset="0"/>
                <a:cs typeface="Times New Roman"/>
              </a:rPr>
              <a:t>Se référer au planning transmis par le secrétariat par mail ou via le </a:t>
            </a:r>
            <a:r>
              <a:rPr lang="fr-FR" sz="1600" dirty="0">
                <a:latin typeface="Avenir Book" panose="02000503020000020003" pitchFamily="2" charset="0"/>
                <a:ea typeface="ヒラギノ角ゴ Pro W3" charset="0"/>
                <a:cs typeface="Times New Roman"/>
                <a:hlinkClick r:id="rId2"/>
              </a:rPr>
              <a:t>site web</a:t>
            </a:r>
            <a:endParaRPr lang="en-US" sz="1800" dirty="0">
              <a:latin typeface="Avenir Book" panose="02000503020000020003" pitchFamily="2" charset="0"/>
              <a:cs typeface="Times New Roman"/>
            </a:endParaRPr>
          </a:p>
        </p:txBody>
      </p:sp>
    </p:spTree>
    <p:extLst>
      <p:ext uri="{BB962C8B-B14F-4D97-AF65-F5344CB8AC3E}">
        <p14:creationId xmlns:p14="http://schemas.microsoft.com/office/powerpoint/2010/main" val="353965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26360"/>
            <a:ext cx="8229600" cy="5181730"/>
          </a:xfrm>
        </p:spPr>
        <p:txBody>
          <a:bodyPr>
            <a:noAutofit/>
          </a:bodyPr>
          <a:lstStyle/>
          <a:p>
            <a:pPr>
              <a:buFont typeface="Wingdings" charset="2"/>
              <a:buChar char="v"/>
            </a:pPr>
            <a:endParaRPr lang="fr-FR" sz="1600" b="1" dirty="0">
              <a:latin typeface="Avenir Book" panose="02000503020000020003" pitchFamily="2" charset="0"/>
              <a:ea typeface="ヒラギノ角ゴ Pro W3" charset="0"/>
              <a:cs typeface="Times New Roman"/>
            </a:endParaRPr>
          </a:p>
          <a:p>
            <a:pPr>
              <a:buFont typeface="Wingdings" charset="2"/>
              <a:buChar char="v"/>
            </a:pPr>
            <a:r>
              <a:rPr lang="fr-FR" sz="1600" b="1" dirty="0">
                <a:latin typeface="Avenir Book" panose="02000503020000020003" pitchFamily="2" charset="0"/>
                <a:ea typeface="ヒラギノ角ゴ Pro W3" charset="0"/>
                <a:cs typeface="Times New Roman"/>
              </a:rPr>
              <a:t>Jeudi 14 septembre 2023</a:t>
            </a:r>
          </a:p>
          <a:p>
            <a:pPr marL="0" indent="0">
              <a:buNone/>
            </a:pPr>
            <a:r>
              <a:rPr lang="fr-FR" sz="1600" b="1" dirty="0">
                <a:latin typeface="Avenir Book" panose="02000503020000020003" pitchFamily="2" charset="0"/>
                <a:ea typeface="ヒラギノ角ゴ Pro W3" charset="0"/>
                <a:cs typeface="Times New Roman"/>
              </a:rPr>
              <a:t>	</a:t>
            </a:r>
            <a:r>
              <a:rPr lang="fr-FR" sz="1600" dirty="0">
                <a:latin typeface="Avenir Book" panose="02000503020000020003" pitchFamily="2" charset="0"/>
                <a:ea typeface="ヒラギノ角ゴ Pro W3" charset="0"/>
                <a:cs typeface="Times New Roman"/>
              </a:rPr>
              <a:t>Conseil de l’IP (14h)</a:t>
            </a:r>
          </a:p>
          <a:p>
            <a:pPr>
              <a:buFont typeface="Wingdings" charset="2"/>
              <a:buChar char="v"/>
            </a:pPr>
            <a:r>
              <a:rPr lang="fr-FR" sz="1600" b="1" dirty="0">
                <a:latin typeface="Avenir Book" panose="02000503020000020003" pitchFamily="2" charset="0"/>
                <a:ea typeface="ヒラギノ角ゴ Pro W3" charset="0"/>
                <a:cs typeface="Times New Roman"/>
              </a:rPr>
              <a:t>Jeudi 2 novembre 2023</a:t>
            </a:r>
          </a:p>
          <a:p>
            <a:pPr marL="0" indent="0">
              <a:buNone/>
            </a:pPr>
            <a:r>
              <a:rPr lang="fr-FR" sz="1600" dirty="0">
                <a:latin typeface="Avenir Book" panose="02000503020000020003" pitchFamily="2" charset="0"/>
                <a:ea typeface="ヒラギノ角ゴ Pro W3" charset="0"/>
                <a:cs typeface="Times New Roman"/>
              </a:rPr>
              <a:t>	Conseil de l’IP (12h30)</a:t>
            </a:r>
          </a:p>
          <a:p>
            <a:pPr>
              <a:buFont typeface="Wingdings" charset="2"/>
              <a:buChar char="v"/>
            </a:pPr>
            <a:r>
              <a:rPr lang="fr-FR" sz="1600" b="1" dirty="0">
                <a:latin typeface="Avenir Book" panose="02000503020000020003" pitchFamily="2" charset="0"/>
                <a:ea typeface="ヒラギノ角ゴ Pro W3" charset="0"/>
                <a:cs typeface="Times New Roman"/>
              </a:rPr>
              <a:t>Jeudi 23 et vendredi 24 novembre 2023 </a:t>
            </a:r>
          </a:p>
          <a:p>
            <a:pPr marL="0" indent="0">
              <a:buNone/>
            </a:pPr>
            <a:r>
              <a:rPr lang="fr-FR" sz="1600" dirty="0">
                <a:latin typeface="Avenir Book" panose="02000503020000020003" pitchFamily="2" charset="0"/>
                <a:ea typeface="ヒラギノ角ゴ Pro W3" charset="0"/>
                <a:cs typeface="Times New Roman"/>
              </a:rPr>
              <a:t>	Cérémonie de remise des grades pour les </a:t>
            </a:r>
            <a:r>
              <a:rPr lang="fr-FR" sz="1600" dirty="0" err="1">
                <a:latin typeface="Avenir Book" panose="02000503020000020003" pitchFamily="2" charset="0"/>
                <a:ea typeface="ヒラギノ角ゴ Pro W3" charset="0"/>
                <a:cs typeface="Times New Roman"/>
              </a:rPr>
              <a:t>Bachelors</a:t>
            </a:r>
            <a:r>
              <a:rPr lang="fr-FR" sz="1600" dirty="0">
                <a:latin typeface="Avenir Book" panose="02000503020000020003" pitchFamily="2" charset="0"/>
                <a:ea typeface="ヒラギノ角ゴ Pro W3" charset="0"/>
                <a:cs typeface="Times New Roman"/>
              </a:rPr>
              <a:t> et Master (18h30)</a:t>
            </a:r>
          </a:p>
          <a:p>
            <a:pPr>
              <a:buFont typeface="Wingdings" charset="2"/>
              <a:buChar char="v"/>
            </a:pPr>
            <a:r>
              <a:rPr lang="fr-FR" sz="1600" dirty="0">
                <a:latin typeface="Avenir Book" panose="02000503020000020003" pitchFamily="2" charset="0"/>
                <a:ea typeface="ヒラギノ角ゴ Pro W3" charset="0"/>
                <a:cs typeface="Times New Roman"/>
              </a:rPr>
              <a:t>	</a:t>
            </a:r>
            <a:r>
              <a:rPr lang="fr-FR" sz="1600" b="1" dirty="0">
                <a:latin typeface="Avenir Book" panose="02000503020000020003" pitchFamily="2" charset="0"/>
                <a:ea typeface="ヒラギノ角ゴ Pro W3" charset="0"/>
                <a:cs typeface="Times New Roman"/>
              </a:rPr>
              <a:t>Jeudi 30 novembre 2023 (sous réserve)</a:t>
            </a:r>
          </a:p>
          <a:p>
            <a:pPr marL="0" indent="0">
              <a:buNone/>
            </a:pPr>
            <a:r>
              <a:rPr lang="fr-FR" sz="1600" dirty="0">
                <a:latin typeface="Avenir Book" panose="02000503020000020003" pitchFamily="2" charset="0"/>
                <a:ea typeface="ヒラギノ角ゴ Pro W3" charset="0"/>
                <a:cs typeface="Times New Roman"/>
              </a:rPr>
              <a:t>	Conseil de l’IP (11h) </a:t>
            </a:r>
          </a:p>
          <a:p>
            <a:pPr>
              <a:buFont typeface="Wingdings" pitchFamily="2" charset="2"/>
              <a:buChar char="v"/>
            </a:pPr>
            <a:r>
              <a:rPr lang="fr-FR" sz="1600" b="1" dirty="0">
                <a:latin typeface="Avenir Book" panose="02000503020000020003" pitchFamily="2" charset="0"/>
                <a:ea typeface="ヒラギノ角ゴ Pro W3" charset="0"/>
                <a:cs typeface="Times New Roman"/>
              </a:rPr>
              <a:t>Jeudi 7 décembre 2023 </a:t>
            </a:r>
          </a:p>
          <a:p>
            <a:pPr marL="0" indent="0">
              <a:buNone/>
            </a:pPr>
            <a:r>
              <a:rPr lang="fr-FR" sz="1600" dirty="0">
                <a:latin typeface="Avenir Book" panose="02000503020000020003" pitchFamily="2" charset="0"/>
                <a:ea typeface="ヒラギノ角ゴ Pro W3" charset="0"/>
                <a:cs typeface="Times New Roman"/>
              </a:rPr>
              <a:t>	AG de l’IP (16h30)</a:t>
            </a:r>
          </a:p>
          <a:p>
            <a:pPr>
              <a:buFont typeface="Wingdings" pitchFamily="2" charset="2"/>
              <a:buChar char="v"/>
            </a:pPr>
            <a:r>
              <a:rPr lang="fr-FR" sz="1600" dirty="0">
                <a:latin typeface="Avenir Book" panose="02000503020000020003" pitchFamily="2" charset="0"/>
                <a:ea typeface="ヒラギノ角ゴ Pro W3" charset="0"/>
                <a:cs typeface="Times New Roman"/>
              </a:rPr>
              <a:t>	</a:t>
            </a:r>
            <a:r>
              <a:rPr lang="fr-FR" sz="1600" b="1" dirty="0">
                <a:latin typeface="Avenir Book" panose="02000503020000020003" pitchFamily="2" charset="0"/>
                <a:ea typeface="ヒラギノ角ゴ Pro W3" charset="0"/>
                <a:cs typeface="Times New Roman"/>
              </a:rPr>
              <a:t>Samedi 9 décembre 2023 </a:t>
            </a:r>
          </a:p>
          <a:p>
            <a:pPr marL="0" indent="0">
              <a:buNone/>
            </a:pPr>
            <a:r>
              <a:rPr lang="fr-FR" sz="1600" dirty="0">
                <a:latin typeface="Avenir Book" panose="02000503020000020003" pitchFamily="2" charset="0"/>
                <a:ea typeface="ヒラギノ角ゴ Pro W3" charset="0"/>
                <a:cs typeface="Times New Roman"/>
              </a:rPr>
              <a:t>	Colloque MAS – Technique psychanalytique (Prof. P. </a:t>
            </a:r>
            <a:r>
              <a:rPr lang="fr-FR" sz="1600">
                <a:latin typeface="Avenir Book" panose="02000503020000020003" pitchFamily="2" charset="0"/>
                <a:ea typeface="ヒラギノ角ゴ Pro W3" charset="0"/>
                <a:cs typeface="Times New Roman"/>
              </a:rPr>
              <a:t>Roman)</a:t>
            </a:r>
            <a:endParaRPr lang="fr-FR" sz="1600" dirty="0">
              <a:latin typeface="Avenir Book" panose="02000503020000020003" pitchFamily="2" charset="0"/>
              <a:ea typeface="ヒラギノ角ゴ Pro W3" charset="0"/>
              <a:cs typeface="Times New Roman"/>
            </a:endParaRPr>
          </a:p>
          <a:p>
            <a:pPr>
              <a:buFont typeface="Wingdings" pitchFamily="2" charset="2"/>
              <a:buChar char="v"/>
            </a:pPr>
            <a:r>
              <a:rPr lang="fr-FR" sz="1600" dirty="0">
                <a:latin typeface="Avenir Book" panose="02000503020000020003" pitchFamily="2" charset="0"/>
                <a:ea typeface="ヒラギノ角ゴ Pro W3" charset="0"/>
                <a:cs typeface="Times New Roman"/>
              </a:rPr>
              <a:t>	</a:t>
            </a:r>
            <a:r>
              <a:rPr lang="fr-FR" sz="1600" b="1" dirty="0">
                <a:latin typeface="Avenir Book" panose="02000503020000020003" pitchFamily="2" charset="0"/>
                <a:ea typeface="ヒラギノ角ゴ Pro W3" charset="0"/>
                <a:cs typeface="Times New Roman"/>
              </a:rPr>
              <a:t>Jeudi 21 décembre 2023 </a:t>
            </a:r>
          </a:p>
          <a:p>
            <a:pPr marL="0" indent="0">
              <a:buNone/>
            </a:pPr>
            <a:r>
              <a:rPr lang="fr-FR" sz="1600" dirty="0">
                <a:latin typeface="Avenir Book" panose="02000503020000020003" pitchFamily="2" charset="0"/>
                <a:ea typeface="ヒラギノ角ゴ Pro W3" charset="0"/>
                <a:cs typeface="Times New Roman"/>
              </a:rPr>
              <a:t>	Repas de Noël de l’IP </a:t>
            </a:r>
          </a:p>
          <a:p>
            <a:pPr marL="0" indent="0">
              <a:buNone/>
            </a:pPr>
            <a:endParaRPr lang="fr-FR" sz="1600" dirty="0">
              <a:latin typeface="Avenir Book" panose="02000503020000020003" pitchFamily="2" charset="0"/>
              <a:ea typeface="ヒラギノ角ゴ Pro W3" charset="0"/>
              <a:cs typeface="Times New Roman"/>
            </a:endParaRPr>
          </a:p>
        </p:txBody>
      </p:sp>
      <p:sp>
        <p:nvSpPr>
          <p:cNvPr id="3" name="Titre 2"/>
          <p:cNvSpPr>
            <a:spLocks noGrp="1"/>
          </p:cNvSpPr>
          <p:nvPr>
            <p:ph type="title"/>
          </p:nvPr>
        </p:nvSpPr>
        <p:spPr>
          <a:xfrm>
            <a:off x="446919" y="109395"/>
            <a:ext cx="8229600" cy="1255988"/>
          </a:xfrm>
        </p:spPr>
        <p:txBody>
          <a:bodyPr>
            <a:normAutofit/>
          </a:bodyPr>
          <a:lstStyle/>
          <a:p>
            <a:r>
              <a:rPr lang="fr-FR" dirty="0">
                <a:latin typeface="Avenir Book" panose="02000503020000020003" pitchFamily="2" charset="0"/>
                <a:ea typeface="ヒラギノ角ゴ Pro W3" charset="0"/>
              </a:rPr>
              <a:t>Calendrier IP :</a:t>
            </a:r>
            <a:br>
              <a:rPr lang="fr-FR" dirty="0">
                <a:latin typeface="Avenir Book" panose="02000503020000020003" pitchFamily="2" charset="0"/>
                <a:ea typeface="ヒラギノ角ゴ Pro W3" charset="0"/>
              </a:rPr>
            </a:br>
            <a:r>
              <a:rPr lang="fr-FR" dirty="0">
                <a:latin typeface="Avenir Book" panose="02000503020000020003" pitchFamily="2" charset="0"/>
                <a:ea typeface="ヒラギノ角ゴ Pro W3" charset="0"/>
              </a:rPr>
              <a:t>semestre d’automne 2023</a:t>
            </a:r>
            <a:endParaRPr lang="en-US" dirty="0">
              <a:latin typeface="Avenir Book" panose="02000503020000020003" pitchFamily="2" charset="0"/>
            </a:endParaRPr>
          </a:p>
        </p:txBody>
      </p:sp>
      <p:sp>
        <p:nvSpPr>
          <p:cNvPr id="5" name="Espace réservé du numéro de diapositive 4"/>
          <p:cNvSpPr>
            <a:spLocks noGrp="1"/>
          </p:cNvSpPr>
          <p:nvPr>
            <p:ph type="sldNum" sz="quarter" idx="4"/>
          </p:nvPr>
        </p:nvSpPr>
        <p:spPr/>
        <p:txBody>
          <a:bodyPr/>
          <a:lstStyle/>
          <a:p>
            <a:pPr algn="r"/>
            <a:fld id="{879F8CDA-3D76-8147-A783-F8EF6F842A04}" type="slidenum">
              <a:rPr lang="fr-FR" smtClean="0">
                <a:latin typeface="Arial"/>
              </a:rPr>
              <a:pPr algn="r"/>
              <a:t>9</a:t>
            </a:fld>
            <a:r>
              <a:rPr lang="fr-FR">
                <a:latin typeface="Arial"/>
              </a:rPr>
              <a:t> </a:t>
            </a:r>
            <a:endParaRPr lang="fr-FR" dirty="0">
              <a:latin typeface="Arial"/>
            </a:endParaRPr>
          </a:p>
        </p:txBody>
      </p:sp>
    </p:spTree>
    <p:extLst>
      <p:ext uri="{BB962C8B-B14F-4D97-AF65-F5344CB8AC3E}">
        <p14:creationId xmlns:p14="http://schemas.microsoft.com/office/powerpoint/2010/main" val="4147545053"/>
      </p:ext>
    </p:extLst>
  </p:cSld>
  <p:clrMapOvr>
    <a:masterClrMapping/>
  </p:clrMapOvr>
</p:sld>
</file>

<file path=ppt/theme/theme1.xml><?xml version="1.0" encoding="utf-8"?>
<a:theme xmlns:a="http://schemas.openxmlformats.org/drawingml/2006/main" name="Modèle Unil">
  <a:themeElements>
    <a:clrScheme name="Unil_Bleu">
      <a:dk1>
        <a:srgbClr val="000000"/>
      </a:dk1>
      <a:lt1>
        <a:sysClr val="window" lastClr="FFFFFF"/>
      </a:lt1>
      <a:dk2>
        <a:srgbClr val="0076AF"/>
      </a:dk2>
      <a:lt2>
        <a:srgbClr val="0076AF"/>
      </a:lt2>
      <a:accent1>
        <a:srgbClr val="34AAA9"/>
      </a:accent1>
      <a:accent2>
        <a:srgbClr val="2D1957"/>
      </a:accent2>
      <a:accent3>
        <a:srgbClr val="00A0D6"/>
      </a:accent3>
      <a:accent4>
        <a:srgbClr val="006852"/>
      </a:accent4>
      <a:accent5>
        <a:srgbClr val="003953"/>
      </a:accent5>
      <a:accent6>
        <a:srgbClr val="405694"/>
      </a:accent6>
      <a:hlink>
        <a:srgbClr val="6C1869"/>
      </a:hlink>
      <a:folHlink>
        <a:srgbClr val="439EC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A7EBB"/>
        </a:solidFill>
      </a:spPr>
      <a:bodyPr/>
      <a:lstStyle/>
      <a: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èle Unil">
  <a:themeElements>
    <a:clrScheme name="Unil_Bleu">
      <a:dk1>
        <a:srgbClr val="000000"/>
      </a:dk1>
      <a:lt1>
        <a:sysClr val="window" lastClr="FFFFFF"/>
      </a:lt1>
      <a:dk2>
        <a:srgbClr val="0076AF"/>
      </a:dk2>
      <a:lt2>
        <a:srgbClr val="0076AF"/>
      </a:lt2>
      <a:accent1>
        <a:srgbClr val="34AAA9"/>
      </a:accent1>
      <a:accent2>
        <a:srgbClr val="2D1957"/>
      </a:accent2>
      <a:accent3>
        <a:srgbClr val="00A0D6"/>
      </a:accent3>
      <a:accent4>
        <a:srgbClr val="006852"/>
      </a:accent4>
      <a:accent5>
        <a:srgbClr val="003953"/>
      </a:accent5>
      <a:accent6>
        <a:srgbClr val="405694"/>
      </a:accent6>
      <a:hlink>
        <a:srgbClr val="6C1869"/>
      </a:hlink>
      <a:folHlink>
        <a:srgbClr val="439EC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général SSP" ma:contentTypeID="0x01010055206DD5EF7340589008BCBDB22BA0300300DCD9F8DD95781D4F9CF6B6BF613A6102" ma:contentTypeVersion="108" ma:contentTypeDescription="Crée un document." ma:contentTypeScope="" ma:versionID="81705e539bcce7f684080d2ef1763ffd">
  <xsd:schema xmlns:xsd="http://www.w3.org/2001/XMLSchema" xmlns:xs="http://www.w3.org/2001/XMLSchema" xmlns:p="http://schemas.microsoft.com/office/2006/metadata/properties" xmlns:ns2="eade77ad-ec9a-40f7-964b-a6607f1503ae" targetNamespace="http://schemas.microsoft.com/office/2006/metadata/properties" ma:root="true" ma:fieldsID="3c9b5fa724322c3bb001fdd50b012428" ns2:_="">
    <xsd:import namespace="eade77ad-ec9a-40f7-964b-a6607f1503ae"/>
    <xsd:element name="properties">
      <xsd:complexType>
        <xsd:sequence>
          <xsd:element name="documentManagement">
            <xsd:complexType>
              <xsd:all>
                <xsd:element ref="ns2:GedUnilEditor0" minOccurs="0"/>
                <xsd:element ref="ns2:TaxCatchAll" minOccurs="0"/>
                <xsd:element ref="ns2:TaxCatchAllLabel" minOccurs="0"/>
                <xsd:element ref="ns2:GedUnilProducer0" minOccurs="0"/>
                <xsd:element ref="ns2:GedUnilDocumentStatus0" minOccurs="0"/>
                <xsd:element ref="ns2:GedUnilLevel10" minOccurs="0"/>
                <xsd:element ref="ns2:GedUnilLevel20" minOccurs="0"/>
                <xsd:element ref="ns2:GedUnilClassification0" minOccurs="0"/>
                <xsd:element ref="ns2:GedUnilDossierTypology0" minOccurs="0"/>
                <xsd:element ref="ns2:GedUnilTypology0" minOccurs="0"/>
                <xsd:element ref="ns2:GedUnilThemes0" minOccurs="0"/>
                <xsd:element ref="ns2:GedUnilLanguages0" minOccurs="0"/>
                <xsd:element ref="ns2:GedUnilSource" minOccurs="0"/>
                <xsd:element ref="ns2:GedUnilRelation" minOccurs="0"/>
                <xsd:element ref="ns2:GedUnilBroadcastingRights" minOccurs="0"/>
                <xsd:element ref="ns2:GedUnilComments" minOccurs="0"/>
                <xsd:element ref="ns2:GedUnilBarcode" minOccurs="0"/>
                <xsd:element ref="ns2:GedUnilPhysical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e77ad-ec9a-40f7-964b-a6607f1503ae" elementFormDefault="qualified">
    <xsd:import namespace="http://schemas.microsoft.com/office/2006/documentManagement/types"/>
    <xsd:import namespace="http://schemas.microsoft.com/office/infopath/2007/PartnerControls"/>
    <xsd:element name="GedUnilEditor0" ma:index="8" nillable="true" ma:taxonomy="true" ma:internalName="GedUnilEditor0" ma:taxonomyFieldName="GedUnilEditor" ma:displayName="Editeur" ma:fieldId="{87afa86f-ffdd-4527-bc99-cd813e08669d}" ma:sspId="50bcfbe2-8b7e-4eb2-a9a1-fcad32936f68" ma:termSetId="8dc9d85e-1a4c-49b5-850a-3ead327fb04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aaf1384-dfe6-4f73-9813-ae5b95ec1520}" ma:internalName="TaxCatchAll" ma:showField="CatchAllData" ma:web="eb4aef02-82c5-4b48-add0-3a7a0a05647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aaf1384-dfe6-4f73-9813-ae5b95ec1520}" ma:internalName="TaxCatchAllLabel" ma:readOnly="true" ma:showField="CatchAllDataLabel" ma:web="eb4aef02-82c5-4b48-add0-3a7a0a056478">
      <xsd:complexType>
        <xsd:complexContent>
          <xsd:extension base="dms:MultiChoiceLookup">
            <xsd:sequence>
              <xsd:element name="Value" type="dms:Lookup" maxOccurs="unbounded" minOccurs="0" nillable="true"/>
            </xsd:sequence>
          </xsd:extension>
        </xsd:complexContent>
      </xsd:complexType>
    </xsd:element>
    <xsd:element name="GedUnilProducer0" ma:index="12" nillable="true" ma:taxonomy="true" ma:internalName="GedUnilProducer0" ma:taxonomyFieldName="GedUnilProducer" ma:displayName="Producteur" ma:indexed="true" ma:readOnly="false" ma:default="" ma:fieldId="{bc30cde6-9dc0-4690-b82c-83d3e61110bb}" ma:sspId="50bcfbe2-8b7e-4eb2-a9a1-fcad32936f68" ma:termSetId="9c9bc0fb-e7bf-4c18-8a30-79dbaf097648" ma:anchorId="00000000-0000-0000-0000-000000000000" ma:open="true" ma:isKeyword="false">
      <xsd:complexType>
        <xsd:sequence>
          <xsd:element ref="pc:Terms" minOccurs="0" maxOccurs="1"/>
        </xsd:sequence>
      </xsd:complexType>
    </xsd:element>
    <xsd:element name="GedUnilDocumentStatus0" ma:index="14" nillable="true" ma:taxonomy="true" ma:internalName="GedUnilDocumentStatus0" ma:taxonomyFieldName="GedUnilDocumentStatus" ma:displayName="Etat du document" ma:readOnly="false" ma:fieldId="{142f7dab-b8c6-4139-b4b7-41d3baddbdd5}" ma:sspId="50bcfbe2-8b7e-4eb2-a9a1-fcad32936f68" ma:termSetId="a694ab68-292e-4dcc-afa1-61712caf3212" ma:anchorId="00000000-0000-0000-0000-000000000000" ma:open="false" ma:isKeyword="false">
      <xsd:complexType>
        <xsd:sequence>
          <xsd:element ref="pc:Terms" minOccurs="0" maxOccurs="1"/>
        </xsd:sequence>
      </xsd:complexType>
    </xsd:element>
    <xsd:element name="GedUnilLevel10" ma:index="16" nillable="true" ma:taxonomy="true" ma:internalName="GedUnilLevel10" ma:taxonomyFieldName="GedUnilLevel1" ma:displayName="Plan de classement Niv.1" ma:fieldId="{995dbfe9-68e0-4718-b210-b8a700fba8f0}" ma:sspId="50bcfbe2-8b7e-4eb2-a9a1-fcad32936f68" ma:termSetId="21e77c8c-a25e-4586-9f8b-b041aaf68151" ma:anchorId="00000000-0000-0000-0000-000000000000" ma:open="false" ma:isKeyword="false">
      <xsd:complexType>
        <xsd:sequence>
          <xsd:element ref="pc:Terms" minOccurs="0" maxOccurs="1"/>
        </xsd:sequence>
      </xsd:complexType>
    </xsd:element>
    <xsd:element name="GedUnilLevel20" ma:index="18" nillable="true" ma:taxonomy="true" ma:internalName="GedUnilLevel20" ma:taxonomyFieldName="GedUnilLevel2" ma:displayName="Plan de classement Niv.2" ma:fieldId="{748c206b-09dc-485e-be44-7f53c18e68b3}" ma:sspId="50bcfbe2-8b7e-4eb2-a9a1-fcad32936f68" ma:termSetId="21e77c8c-a25e-4586-9f8b-b041aaf68152" ma:anchorId="00000000-0000-0000-0000-000000000000" ma:open="false" ma:isKeyword="false">
      <xsd:complexType>
        <xsd:sequence>
          <xsd:element ref="pc:Terms" minOccurs="0" maxOccurs="1"/>
        </xsd:sequence>
      </xsd:complexType>
    </xsd:element>
    <xsd:element name="GedUnilClassification0" ma:index="20" nillable="true" ma:taxonomy="true" ma:internalName="GedUnilClassification0" ma:taxonomyFieldName="GedUnilClassification" ma:displayName="Classification" ma:indexed="true" ma:readOnly="false" ma:fieldId="{53757380-5d40-434f-bf72-74280d59170a}" ma:sspId="50bcfbe2-8b7e-4eb2-a9a1-fcad32936f68" ma:termSetId="be76aaa4-19a0-4fc4-b860-d5b6a51d4499" ma:anchorId="00000000-0000-0000-0000-000000000000" ma:open="false" ma:isKeyword="false">
      <xsd:complexType>
        <xsd:sequence>
          <xsd:element ref="pc:Terms" minOccurs="0" maxOccurs="1"/>
        </xsd:sequence>
      </xsd:complexType>
    </xsd:element>
    <xsd:element name="GedUnilDossierTypology0" ma:index="22" nillable="true" ma:taxonomy="true" ma:internalName="GedUnilDossierTypology0" ma:taxonomyFieldName="GedUnilDossierTypology" ma:displayName="Typologie du dossier" ma:readOnly="false" ma:fieldId="{51abbbf2-8dc4-4d36-ba19-618d9a310a60}" ma:sspId="50bcfbe2-8b7e-4eb2-a9a1-fcad32936f68" ma:termSetId="1ef145c2-c732-4e89-98cb-19445e2c6d16" ma:anchorId="00000000-0000-0000-0000-000000000000" ma:open="false" ma:isKeyword="false">
      <xsd:complexType>
        <xsd:sequence>
          <xsd:element ref="pc:Terms" minOccurs="0" maxOccurs="1"/>
        </xsd:sequence>
      </xsd:complexType>
    </xsd:element>
    <xsd:element name="GedUnilTypology0" ma:index="24" nillable="true" ma:taxonomy="true" ma:internalName="GedUnilTypology0" ma:taxonomyFieldName="GedUnilTypology" ma:displayName="Typologie du document" ma:indexed="true" ma:readOnly="false" ma:fieldId="{7b8cb377-b42c-4560-84ea-56f80c357dd2}" ma:sspId="50bcfbe2-8b7e-4eb2-a9a1-fcad32936f68" ma:termSetId="3c89e20a-3c93-435c-bb6a-8295b5a7a80a" ma:anchorId="00000000-0000-0000-0000-000000000000" ma:open="false" ma:isKeyword="false">
      <xsd:complexType>
        <xsd:sequence>
          <xsd:element ref="pc:Terms" minOccurs="0" maxOccurs="1"/>
        </xsd:sequence>
      </xsd:complexType>
    </xsd:element>
    <xsd:element name="GedUnilThemes0" ma:index="26" nillable="true" ma:taxonomy="true" ma:internalName="GedUnilThemes0" ma:taxonomyFieldName="GedUnilThemes" ma:displayName="Thèmes" ma:readOnly="false" ma:default="" ma:fieldId="{9470e2cf-40d4-452f-b21d-674adb1b449c}" ma:taxonomyMulti="true" ma:sspId="50bcfbe2-8b7e-4eb2-a9a1-fcad32936f68" ma:termSetId="3dcd919b-6626-41d4-99e6-48f0e500c6fe" ma:anchorId="00000000-0000-0000-0000-000000000000" ma:open="true" ma:isKeyword="false">
      <xsd:complexType>
        <xsd:sequence>
          <xsd:element ref="pc:Terms" minOccurs="0" maxOccurs="1"/>
        </xsd:sequence>
      </xsd:complexType>
    </xsd:element>
    <xsd:element name="GedUnilLanguages0" ma:index="28" nillable="true" ma:taxonomy="true" ma:internalName="GedUnilLanguages0" ma:taxonomyFieldName="GedUnilLanguages" ma:displayName="Langues" ma:readOnly="false" ma:fieldId="{63ea7701-ab85-4af1-ae83-c3792f2c5535}" ma:taxonomyMulti="true" ma:sspId="50bcfbe2-8b7e-4eb2-a9a1-fcad32936f68" ma:termSetId="0bf98d10-7e32-42a8-b892-546ace813836" ma:anchorId="00000000-0000-0000-0000-000000000000" ma:open="false" ma:isKeyword="false">
      <xsd:complexType>
        <xsd:sequence>
          <xsd:element ref="pc:Terms" minOccurs="0" maxOccurs="1"/>
        </xsd:sequence>
      </xsd:complexType>
    </xsd:element>
    <xsd:element name="GedUnilSource" ma:index="30" nillable="true" ma:displayName="Source" ma:description="Référence à un document à partir duquel le document en cours a été créé." ma:internalName="GedUnilSource">
      <xsd:complexType>
        <xsd:complexContent>
          <xsd:extension base="dms:URL">
            <xsd:sequence>
              <xsd:element name="Url" type="dms:ValidUrl" minOccurs="0" nillable="true"/>
              <xsd:element name="Description" type="xsd:string" nillable="true"/>
            </xsd:sequence>
          </xsd:extension>
        </xsd:complexContent>
      </xsd:complexType>
    </xsd:element>
    <xsd:element name="GedUnilRelation" ma:index="31" nillable="true" ma:displayName="Relation" ma:description="Référence à un autre document, à un autre dossier ou à un site web en relation." ma:internalName="GedUnilRelation">
      <xsd:complexType>
        <xsd:complexContent>
          <xsd:extension base="dms:URL">
            <xsd:sequence>
              <xsd:element name="Url" type="dms:ValidUrl" minOccurs="0" nillable="true"/>
              <xsd:element name="Description" type="xsd:string" nillable="true"/>
            </xsd:sequence>
          </xsd:extension>
        </xsd:complexContent>
      </xsd:complexType>
    </xsd:element>
    <xsd:element name="GedUnilBroadcastingRights" ma:index="32" nillable="true" ma:displayName="Droits" ma:description="Indications sur les droits particuliers relatifs au document (droits d'auteur, protection des données, ...)." ma:internalName="GedUnilBroadcastingRights">
      <xsd:simpleType>
        <xsd:restriction base="dms:Note">
          <xsd:maxLength value="255"/>
        </xsd:restriction>
      </xsd:simpleType>
    </xsd:element>
    <xsd:element name="GedUnilComments" ma:index="33" nillable="true" ma:displayName="Commentaires" ma:description="Commentaires des utilisateurs à propos du document." ma:internalName="GedUnilComments">
      <xsd:simpleType>
        <xsd:restriction base="dms:Note">
          <xsd:maxLength value="255"/>
        </xsd:restriction>
      </xsd:simpleType>
    </xsd:element>
    <xsd:element name="GedUnilBarcode" ma:index="34" nillable="true" ma:displayName="Référence physique" ma:description="Code de référence du document sous sa forme physique." ma:internalName="GedUnilBarcode">
      <xsd:simpleType>
        <xsd:restriction base="dms:Text">
          <xsd:maxLength value="255"/>
        </xsd:restriction>
      </xsd:simpleType>
    </xsd:element>
    <xsd:element name="GedUnilPhysicalLocation" ma:index="35" nillable="true" ma:displayName="Localisation physique" ma:description="Localisation du document sous sa forme physique." ma:internalName="GedUnilPhysicalLoc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edUnilComments xmlns="eade77ad-ec9a-40f7-964b-a6607f1503ae" xsi:nil="true"/>
    <GedUnilSource xmlns="eade77ad-ec9a-40f7-964b-a6607f1503ae">
      <Url xsi:nil="true"/>
      <Description xsi:nil="true"/>
    </GedUnilSource>
    <GedUnilBroadcastingRights xmlns="eade77ad-ec9a-40f7-964b-a6607f1503ae" xsi:nil="true"/>
    <TaxCatchAll xmlns="eade77ad-ec9a-40f7-964b-a6607f1503ae">
      <Value>16</Value>
      <Value>50</Value>
      <Value>56</Value>
    </TaxCatchAll>
    <GedUnilTypology0 xmlns="eade77ad-ec9a-40f7-964b-a6607f1503ae">
      <Terms xmlns="http://schemas.microsoft.com/office/infopath/2007/PartnerControls"/>
    </GedUnilTypology0>
    <GedUnilProducer0 xmlns="eade77ad-ec9a-40f7-964b-a6607f1503ae">
      <Terms xmlns="http://schemas.microsoft.com/office/infopath/2007/PartnerControls"/>
    </GedUnilProducer0>
    <GedUnilRelation xmlns="eade77ad-ec9a-40f7-964b-a6607f1503ae">
      <Url xsi:nil="true"/>
      <Description xsi:nil="true"/>
    </GedUnilRelation>
    <GedUnilThemes0 xmlns="eade77ad-ec9a-40f7-964b-a6607f1503ae">
      <Terms xmlns="http://schemas.microsoft.com/office/infopath/2007/PartnerControls"/>
    </GedUnilThemes0>
    <GedUnilBarcode xmlns="eade77ad-ec9a-40f7-964b-a6607f1503ae" xsi:nil="true"/>
    <GedUnilLevel20 xmlns="eade77ad-ec9a-40f7-964b-a6607f1503ae">
      <Terms xmlns="http://schemas.microsoft.com/office/infopath/2007/PartnerControls">
        <TermInfo xmlns="http://schemas.microsoft.com/office/infopath/2007/PartnerControls">
          <TermName xmlns="http://schemas.microsoft.com/office/infopath/2007/PartnerControls">060 - Festivités internes</TermName>
          <TermId xmlns="http://schemas.microsoft.com/office/infopath/2007/PartnerControls">a7d23075-f81c-4108-b4b2-6ccdcde79940</TermId>
        </TermInfo>
      </Terms>
    </GedUnilLevel20>
    <GedUnilLevel10 xmlns="eade77ad-ec9a-40f7-964b-a6607f1503ae">
      <Terms xmlns="http://schemas.microsoft.com/office/infopath/2007/PartnerControls">
        <TermInfo xmlns="http://schemas.microsoft.com/office/infopath/2007/PartnerControls">
          <TermName xmlns="http://schemas.microsoft.com/office/infopath/2007/PartnerControls">6 - Relations, événements, communication, promotion</TermName>
          <TermId xmlns="http://schemas.microsoft.com/office/infopath/2007/PartnerControls">21e77c8c-a25e-4586-9f8b-b041aaf68166</TermId>
        </TermInfo>
      </Terms>
    </GedUnilLevel10>
    <GedUnilClassification0 xmlns="eade77ad-ec9a-40f7-964b-a6607f1503ae">
      <Terms xmlns="http://schemas.microsoft.com/office/infopath/2007/PartnerControls"/>
    </GedUnilClassification0>
    <GedUnilPhysicalLocation xmlns="eade77ad-ec9a-40f7-964b-a6607f1503ae" xsi:nil="true"/>
    <GedUnilDocumentStatus0 xmlns="eade77ad-ec9a-40f7-964b-a6607f1503ae">
      <Terms xmlns="http://schemas.microsoft.com/office/infopath/2007/PartnerControls"/>
    </GedUnilDocumentStatus0>
    <GedUnilEditor0 xmlns="eade77ad-ec9a-40f7-964b-a6607f1503ae">
      <Terms xmlns="http://schemas.microsoft.com/office/infopath/2007/PartnerControls">
        <TermInfo xmlns="http://schemas.microsoft.com/office/infopath/2007/PartnerControls">
          <TermName xmlns="http://schemas.microsoft.com/office/infopath/2007/PartnerControls">SSP</TermName>
          <TermId xmlns="http://schemas.microsoft.com/office/infopath/2007/PartnerControls">ea5b7ee5-f848-4979-a41c-4e035ae3cbe0</TermId>
        </TermInfo>
      </Terms>
    </GedUnilEditor0>
    <GedUnilDossierTypology0 xmlns="eade77ad-ec9a-40f7-964b-a6607f1503ae">
      <Terms xmlns="http://schemas.microsoft.com/office/infopath/2007/PartnerControls"/>
    </GedUnilDossierTypology0>
    <GedUnilLanguages0 xmlns="eade77ad-ec9a-40f7-964b-a6607f1503ae">
      <Terms xmlns="http://schemas.microsoft.com/office/infopath/2007/PartnerControls"/>
    </GedUnilLanguages0>
  </documentManagement>
</p:properties>
</file>

<file path=customXml/item4.xml><?xml version="1.0" encoding="utf-8"?>
<?mso-contentType ?>
<SharedContentType xmlns="Microsoft.SharePoint.Taxonomy.ContentTypeSync" SourceId="50bcfbe2-8b7e-4eb2-a9a1-fcad32936f68" ContentTypeId="0x01010055206DD5EF7340589008BCBDB22BA03003" PreviousValue="false"/>
</file>

<file path=customXml/itemProps1.xml><?xml version="1.0" encoding="utf-8"?>
<ds:datastoreItem xmlns:ds="http://schemas.openxmlformats.org/officeDocument/2006/customXml" ds:itemID="{00FBB857-1232-4067-8CE9-BA0B3AC84CA5}">
  <ds:schemaRefs>
    <ds:schemaRef ds:uri="http://schemas.microsoft.com/sharepoint/v3/contenttype/forms"/>
  </ds:schemaRefs>
</ds:datastoreItem>
</file>

<file path=customXml/itemProps2.xml><?xml version="1.0" encoding="utf-8"?>
<ds:datastoreItem xmlns:ds="http://schemas.openxmlformats.org/officeDocument/2006/customXml" ds:itemID="{97ADDA89-8B07-4CC3-8840-12A1674D3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e77ad-ec9a-40f7-964b-a6607f150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F5D8CA-A84E-4482-853F-9D83C4090097}">
  <ds:schemaRef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eade77ad-ec9a-40f7-964b-a6607f1503ae"/>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372F9D08-EAE6-4314-84D1-220FDC223D2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174</TotalTime>
  <Words>3824</Words>
  <Application>Microsoft Macintosh PowerPoint</Application>
  <PresentationFormat>Affichage à l'écran (4:3)</PresentationFormat>
  <Paragraphs>445</Paragraphs>
  <Slides>32</Slides>
  <Notes>21</Notes>
  <HiddenSlides>1</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32</vt:i4>
      </vt:variant>
    </vt:vector>
  </HeadingPairs>
  <TitlesOfParts>
    <vt:vector size="41" baseType="lpstr">
      <vt:lpstr>.Apple Color Emoji UI</vt:lpstr>
      <vt:lpstr>Arial</vt:lpstr>
      <vt:lpstr>Avenir</vt:lpstr>
      <vt:lpstr>Avenir Book</vt:lpstr>
      <vt:lpstr>Calibri</vt:lpstr>
      <vt:lpstr>Times New Roman</vt:lpstr>
      <vt:lpstr>Wingdings</vt:lpstr>
      <vt:lpstr>Modèle Unil</vt:lpstr>
      <vt:lpstr>1_Modèle Unil</vt:lpstr>
      <vt:lpstr>Bienvenue  à l’Institut de Psychologie (IP)</vt:lpstr>
      <vt:lpstr>Les instituts de la Faculté des SSP</vt:lpstr>
      <vt:lpstr>L’Institut de Psychologie aujourd’hui </vt:lpstr>
      <vt:lpstr>Huit centres de recherche  </vt:lpstr>
      <vt:lpstr>Répartition des tâches du secrétariat IP</vt:lpstr>
      <vt:lpstr>Horaires du secrétariat IP</vt:lpstr>
      <vt:lpstr>Missions de la directrice/du directeur de l’Institut (mandat de 2 ans)</vt:lpstr>
      <vt:lpstr>Bureau, conseil, AG d’Institut, agenda</vt:lpstr>
      <vt:lpstr>Calendrier IP : semestre d’automne 2023</vt:lpstr>
      <vt:lpstr>Fonctions d’assistanat</vt:lpstr>
      <vt:lpstr>Absence à communiquer au secrétariat IP</vt:lpstr>
      <vt:lpstr>Comment ? </vt:lpstr>
      <vt:lpstr>Examens  surveillances oraux et écrits </vt:lpstr>
      <vt:lpstr>Thèse : de l’inscription à la soutenance</vt:lpstr>
      <vt:lpstr>Doctorat : bases légales  et personnes de contact</vt:lpstr>
      <vt:lpstr>Respect de la voie hiérarchique</vt:lpstr>
      <vt:lpstr> Ressources financières IP </vt:lpstr>
      <vt:lpstr>Soutien à la recherche IP</vt:lpstr>
      <vt:lpstr>Soutien à la recherche UNIL-SSP</vt:lpstr>
      <vt:lpstr>Matériel informatique (1) </vt:lpstr>
      <vt:lpstr>Matériel informatique (2)</vt:lpstr>
      <vt:lpstr>Salles de conférences et réservations</vt:lpstr>
      <vt:lpstr>Vos Activités et événements via myunil</vt:lpstr>
      <vt:lpstr>Une Actualité, c’est quoi? </vt:lpstr>
      <vt:lpstr>Un événement, c’est quoi? </vt:lpstr>
      <vt:lpstr>Communication</vt:lpstr>
      <vt:lpstr>Guide des collaboratrices et collaborateurs</vt:lpstr>
      <vt:lpstr>Votre contribution</vt:lpstr>
      <vt:lpstr>Autres liens (très) utiles</vt:lpstr>
      <vt:lpstr>Adresses de contacts</vt:lpstr>
      <vt:lpstr>Présentation PowerPoint</vt:lpstr>
      <vt:lpstr>Huit centres de recherche</vt:lpstr>
    </vt:vector>
  </TitlesOfParts>
  <Company>UNIL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Jacqueline Frey</dc:creator>
  <cp:lastModifiedBy>Joëlle Darwiche</cp:lastModifiedBy>
  <cp:revision>398</cp:revision>
  <cp:lastPrinted>2023-08-10T06:43:42Z</cp:lastPrinted>
  <dcterms:created xsi:type="dcterms:W3CDTF">2013-12-16T07:11:10Z</dcterms:created>
  <dcterms:modified xsi:type="dcterms:W3CDTF">2023-09-20T13:46:37Z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0x01010055206DD5EF7340589008BCBDB22BA0300300DCD9F8DD95781D4F9CF6B6BF613A6102</vt:lpwstr>
  </property>
  <property fmtid="{D5CDD505-2E9C-101B-9397-08002B2CF9AE}" pid="3" name="GedUnilClassification">
    <vt:lpwstr/>
  </property>
  <property fmtid="{D5CDD505-2E9C-101B-9397-08002B2CF9AE}" pid="4" name="GedUnilLevel2">
    <vt:lpwstr>56;#060 - Festivités internes|a7d23075-f81c-4108-b4b2-6ccdcde79940</vt:lpwstr>
  </property>
  <property fmtid="{D5CDD505-2E9C-101B-9397-08002B2CF9AE}" pid="5" name="GedUnilProducer">
    <vt:lpwstr/>
  </property>
  <property fmtid="{D5CDD505-2E9C-101B-9397-08002B2CF9AE}" pid="6" name="GedUnilDocumentStatus">
    <vt:lpwstr/>
  </property>
  <property fmtid="{D5CDD505-2E9C-101B-9397-08002B2CF9AE}" pid="7" name="GedUnilThemes">
    <vt:lpwstr/>
  </property>
  <property fmtid="{D5CDD505-2E9C-101B-9397-08002B2CF9AE}" pid="8" name="GedUnilLanguages">
    <vt:lpwstr/>
  </property>
  <property fmtid="{D5CDD505-2E9C-101B-9397-08002B2CF9AE}" pid="9" name="GedUnilTypology">
    <vt:lpwstr/>
  </property>
  <property fmtid="{D5CDD505-2E9C-101B-9397-08002B2CF9AE}" pid="10" name="GedUnilLevel1">
    <vt:lpwstr>50;#6 - Relations, événements, communication, promotion|21e77c8c-a25e-4586-9f8b-b041aaf68166</vt:lpwstr>
  </property>
  <property fmtid="{D5CDD505-2E9C-101B-9397-08002B2CF9AE}" pid="11" name="GedUnilDossierTypology">
    <vt:lpwstr/>
  </property>
  <property fmtid="{D5CDD505-2E9C-101B-9397-08002B2CF9AE}" pid="12" name="GedUnilEditor">
    <vt:lpwstr>16;#SSP|ea5b7ee5-f848-4979-a41c-4e035ae3cbe0</vt:lpwstr>
  </property>
</Properties>
</file>