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5" r:id="rId2"/>
    <p:sldId id="503" r:id="rId3"/>
    <p:sldId id="506" r:id="rId4"/>
    <p:sldId id="466" r:id="rId5"/>
    <p:sldId id="470" r:id="rId6"/>
    <p:sldId id="472" r:id="rId7"/>
    <p:sldId id="508" r:id="rId8"/>
    <p:sldId id="509" r:id="rId9"/>
    <p:sldId id="473" r:id="rId10"/>
    <p:sldId id="512" r:id="rId11"/>
    <p:sldId id="467" r:id="rId12"/>
    <p:sldId id="510" r:id="rId13"/>
    <p:sldId id="513" r:id="rId14"/>
    <p:sldId id="505" r:id="rId15"/>
    <p:sldId id="468" r:id="rId16"/>
    <p:sldId id="504" r:id="rId17"/>
    <p:sldId id="481" r:id="rId18"/>
    <p:sldId id="482" r:id="rId19"/>
    <p:sldId id="483" r:id="rId20"/>
    <p:sldId id="484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5" r:id="rId29"/>
    <p:sldId id="497" r:id="rId30"/>
    <p:sldId id="499" r:id="rId31"/>
    <p:sldId id="500" r:id="rId32"/>
    <p:sldId id="501" r:id="rId33"/>
    <p:sldId id="502" r:id="rId34"/>
    <p:sldId id="511" r:id="rId35"/>
  </p:sldIdLst>
  <p:sldSz cx="9144000" cy="6858000" type="screen4x3"/>
  <p:notesSz cx="687070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0"/>
    <a:srgbClr val="000099"/>
    <a:srgbClr val="FFFF66"/>
    <a:srgbClr val="FFFF00"/>
    <a:srgbClr val="990033"/>
    <a:srgbClr val="FF0033"/>
    <a:srgbClr val="336600"/>
    <a:srgbClr val="0000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450"/>
  </p:normalViewPr>
  <p:slideViewPr>
    <p:cSldViewPr>
      <p:cViewPr>
        <p:scale>
          <a:sx n="100" d="100"/>
          <a:sy n="100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6562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6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r"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39775"/>
            <a:ext cx="4868862" cy="365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643438"/>
            <a:ext cx="5038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7" tIns="47884" rIns="95767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defTabSz="792163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285288"/>
            <a:ext cx="2976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r" defTabSz="792163">
              <a:defRPr sz="1000" i="1"/>
            </a:lvl1pPr>
          </a:lstStyle>
          <a:p>
            <a:pPr>
              <a:defRPr/>
            </a:pPr>
            <a:fld id="{4052017D-0A0C-4995-BA10-7FD96D5B3AB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894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017D-0A0C-4995-BA10-7FD96D5B3AB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Auch autoritative Erziehung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CA84-CAF9-41B2-B54A-EB960F796A25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7939D-323B-41A5-B8B8-FB220565A2C4}" type="slidenum">
              <a:rPr lang="de-CH"/>
              <a:pPr/>
              <a:t>27</a:t>
            </a:fld>
            <a:endParaRPr lang="de-CH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5013"/>
            <a:ext cx="4879975" cy="3660775"/>
          </a:xfrm>
          <a:ln w="12700" cap="flat">
            <a:solidFill>
              <a:schemeClr val="tx1"/>
            </a:solidFill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4" y="4642763"/>
            <a:ext cx="5036923" cy="4398407"/>
          </a:xfrm>
          <a:ln/>
        </p:spPr>
        <p:txBody>
          <a:bodyPr lIns="92061" tIns="46031" rIns="92061" bIns="46031"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A2D13-383A-4BDC-9D3F-A89F4873E548}" type="slidenum">
              <a:rPr lang="de-CH" smtClean="0">
                <a:latin typeface="Arial" pitchFamily="34" charset="0"/>
              </a:rPr>
              <a:pPr/>
              <a:t>28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5013"/>
            <a:ext cx="4879975" cy="3660775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4" y="4642763"/>
            <a:ext cx="5036923" cy="4398407"/>
          </a:xfrm>
          <a:noFill/>
          <a:ln/>
        </p:spPr>
        <p:txBody>
          <a:bodyPr lIns="92061" tIns="46031" rIns="92061" bIns="46031"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1F5BB-2A88-40AE-A6C5-DBD8D7C5E76B}" type="slidenum">
              <a:rPr lang="de-CH" smtClean="0">
                <a:latin typeface="Arial" pitchFamily="34" charset="0"/>
              </a:rPr>
              <a:pPr/>
              <a:t>32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4" y="4642763"/>
            <a:ext cx="5038513" cy="4398407"/>
          </a:xfrm>
          <a:noFill/>
          <a:ln/>
        </p:spPr>
        <p:txBody>
          <a:bodyPr/>
          <a:lstStyle/>
          <a:p>
            <a:pPr eaLnBrk="1" hangingPunct="1"/>
            <a:r>
              <a:rPr lang="de-CH" altLang="de-CH" sz="1700" dirty="0" smtClean="0">
                <a:latin typeface="Arial" pitchFamily="34" charset="0"/>
              </a:rPr>
              <a:t>Z.B. Durch bereits Prävention bei den Eltern, schon bei Kleinkindern Exposition an Rauch etc. diskutieren. Eltern auf die Probleme vorbereiten. </a:t>
            </a:r>
          </a:p>
          <a:p>
            <a:pPr eaLnBrk="1" hangingPunct="1"/>
            <a:r>
              <a:rPr lang="de-CH" altLang="de-CH" sz="1700" dirty="0" smtClean="0">
                <a:latin typeface="Arial" pitchFamily="34" charset="0"/>
              </a:rPr>
              <a:t>Rollenmodell </a:t>
            </a:r>
          </a:p>
          <a:p>
            <a:pPr eaLnBrk="1" hangingPunct="1"/>
            <a:r>
              <a:rPr lang="de-CH" altLang="de-CH" sz="1700" dirty="0" smtClean="0">
                <a:latin typeface="Arial" pitchFamily="34" charset="0"/>
              </a:rPr>
              <a:t>Aber auch auf übergeordneter Ebene </a:t>
            </a:r>
            <a:r>
              <a:rPr lang="de-CH" altLang="de-CH" sz="1700" dirty="0" err="1" smtClean="0">
                <a:latin typeface="Arial" pitchFamily="34" charset="0"/>
              </a:rPr>
              <a:t>stellung</a:t>
            </a:r>
            <a:r>
              <a:rPr lang="de-CH" altLang="de-CH" sz="1700" dirty="0" smtClean="0">
                <a:latin typeface="Arial" pitchFamily="34" charset="0"/>
              </a:rPr>
              <a:t> beziehen.:</a:t>
            </a:r>
          </a:p>
          <a:p>
            <a:pPr eaLnBrk="1" hangingPunct="1"/>
            <a:r>
              <a:rPr lang="de-CH" altLang="de-CH" sz="1700" dirty="0" err="1" smtClean="0">
                <a:latin typeface="Arial" pitchFamily="34" charset="0"/>
              </a:rPr>
              <a:t>z.b</a:t>
            </a:r>
            <a:r>
              <a:rPr lang="de-CH" altLang="de-CH" sz="1700" dirty="0" smtClean="0">
                <a:latin typeface="Arial" pitchFamily="34" charset="0"/>
              </a:rPr>
              <a:t> die Erreichbarkeit von Drogen wird politisch geregelt hat grossen Einfluss auf den Konsum. </a:t>
            </a:r>
            <a:r>
              <a:rPr lang="de-CH" altLang="de-CH" sz="1700" dirty="0" err="1" smtClean="0">
                <a:latin typeface="Arial" pitchFamily="34" charset="0"/>
              </a:rPr>
              <a:t>Lobbying</a:t>
            </a:r>
            <a:r>
              <a:rPr lang="de-CH" altLang="de-CH" sz="1700" dirty="0" smtClean="0">
                <a:latin typeface="Arial" pitchFamily="34" charset="0"/>
              </a:rPr>
              <a:t>!!!</a:t>
            </a:r>
          </a:p>
          <a:p>
            <a:pPr eaLnBrk="1" hangingPunct="1"/>
            <a:endParaRPr lang="de-CH" altLang="de-CH" sz="17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017D-0A0C-4995-BA10-7FD96D5B3AB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017D-0A0C-4995-BA10-7FD96D5B3AB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017D-0A0C-4995-BA10-7FD96D5B3AB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6EB50-76D8-4067-A223-3DEE6B82E034}" type="slidenum">
              <a:rPr lang="de-CH" smtClean="0">
                <a:latin typeface="Arial" pitchFamily="34" charset="0"/>
              </a:rPr>
              <a:pPr/>
              <a:t>14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5" y="4642763"/>
            <a:ext cx="5038513" cy="4398407"/>
          </a:xfrm>
          <a:noFill/>
          <a:ln/>
        </p:spPr>
        <p:txBody>
          <a:bodyPr/>
          <a:lstStyle/>
          <a:p>
            <a:r>
              <a:rPr lang="de-CH" dirty="0" smtClean="0"/>
              <a:t>Für die Praxis nützliches Konzept, das sich an den Zielen der </a:t>
            </a:r>
            <a:r>
              <a:rPr lang="de-CH" dirty="0" err="1" smtClean="0"/>
              <a:t>Adoleszententwicklung</a:t>
            </a:r>
            <a:r>
              <a:rPr lang="de-CH" dirty="0" smtClean="0"/>
              <a:t> orientiert: </a:t>
            </a:r>
          </a:p>
          <a:p>
            <a:pPr lvl="1"/>
            <a:r>
              <a:rPr lang="de-CH" dirty="0" smtClean="0"/>
              <a:t>Was wird von einem Erwachsenem in der Gesellschaft erwartet?</a:t>
            </a:r>
          </a:p>
          <a:p>
            <a:pPr eaLnBrk="1" hangingPunct="1"/>
            <a:endParaRPr lang="de-CH" alt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99FBA-E8FC-4A3D-AB51-B6BD339A4DEE}" type="slidenum">
              <a:rPr lang="de-CH"/>
              <a:pPr/>
              <a:t>16</a:t>
            </a:fld>
            <a:endParaRPr lang="de-C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094" y="4642763"/>
            <a:ext cx="5038513" cy="4398407"/>
          </a:xfrm>
          <a:noFill/>
          <a:ln/>
        </p:spPr>
        <p:txBody>
          <a:bodyPr lIns="94117" tIns="46232" rIns="94117" bIns="46232"/>
          <a:lstStyle/>
          <a:p>
            <a:r>
              <a:rPr lang="de-CH"/>
              <a:t>Colleagues at the Children’s Hospital of Los Angeles have developped this approach with the acronym Heads, to get psychosocial information in a developmentally approriate way. </a:t>
            </a:r>
          </a:p>
          <a:p>
            <a:r>
              <a:rPr lang="de-CH"/>
              <a:t>In this approach the health care provider moves smoothly from less personal question to more personal, intimate questions that are potentially threatening to the adolescent.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39775"/>
            <a:ext cx="4867275" cy="36512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A920B-097F-4EE3-B51E-38BAD8CDD93C}" type="slidenum">
              <a:rPr lang="de-CH"/>
              <a:pPr/>
              <a:t>17</a:t>
            </a:fld>
            <a:endParaRPr lang="de-CH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Pathogenese:</a:t>
            </a:r>
            <a:r>
              <a:rPr lang="de-CH" baseline="0" dirty="0" smtClean="0"/>
              <a:t> verstehen der Krankheitsprozesse Ursache, Entstehung der Krankheit</a:t>
            </a:r>
          </a:p>
          <a:p>
            <a:r>
              <a:rPr lang="de-CH" baseline="0" dirty="0" smtClean="0"/>
              <a:t>Aaron </a:t>
            </a:r>
            <a:r>
              <a:rPr lang="de-CH" baseline="0" dirty="0" err="1" smtClean="0"/>
              <a:t>Antonowski</a:t>
            </a:r>
            <a:endParaRPr lang="de-CH" baseline="0" dirty="0" smtClean="0"/>
          </a:p>
          <a:p>
            <a:r>
              <a:rPr lang="de-CH" baseline="0" dirty="0" smtClean="0"/>
              <a:t>Position auf Kontinuum abhängig von objektivem Befund und subjektivem Befinden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CA84-CAF9-41B2-B54A-EB960F796A25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AF75-2FC8-4563-AFD0-4CD03EC3AA7F}" type="slidenum">
              <a:rPr lang="de-CH"/>
              <a:pPr/>
              <a:t>22</a:t>
            </a:fld>
            <a:endParaRPr lang="de-CH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893397" y="8486"/>
            <a:ext cx="2977303" cy="45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893397" y="9305889"/>
            <a:ext cx="2977303" cy="4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11" tIns="0" rIns="19811" bIns="0" anchor="b"/>
          <a:lstStyle/>
          <a:p>
            <a:pPr algn="r" defTabSz="792556"/>
            <a:r>
              <a:rPr lang="fr-FR" sz="1000" i="1" dirty="0"/>
              <a:t>16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9305889"/>
            <a:ext cx="2977303" cy="4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8486"/>
            <a:ext cx="2977303" cy="45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915663" y="1"/>
            <a:ext cx="2947085" cy="43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3915663" y="9229529"/>
            <a:ext cx="2947085" cy="5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11" tIns="0" rIns="19811" bIns="0" anchor="b"/>
          <a:lstStyle/>
          <a:p>
            <a:pPr algn="r" defTabSz="792556"/>
            <a:r>
              <a:rPr lang="fr-FR" sz="1000" i="1" dirty="0"/>
              <a:t>16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362" y="9229529"/>
            <a:ext cx="2945495" cy="5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362" y="1"/>
            <a:ext cx="2945495" cy="43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endParaRPr lang="de-CH"/>
          </a:p>
        </p:txBody>
      </p:sp>
      <p:sp>
        <p:nvSpPr>
          <p:cNvPr id="19252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39775"/>
            <a:ext cx="4867275" cy="3651250"/>
          </a:xfrm>
          <a:ln w="12700" cap="flat">
            <a:solidFill>
              <a:schemeClr val="tx1"/>
            </a:solidFill>
          </a:ln>
        </p:spPr>
      </p:sp>
      <p:sp>
        <p:nvSpPr>
          <p:cNvPr id="1925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6094" y="4644461"/>
            <a:ext cx="5038513" cy="4115022"/>
          </a:xfrm>
          <a:ln/>
        </p:spPr>
        <p:txBody>
          <a:bodyPr lIns="95753" tIns="47877" rIns="95753" bIns="47877"/>
          <a:lstStyle/>
          <a:p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1F98-A54B-42C6-BE7D-CA6E72AA3C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7893-DE67-4ED2-96DB-21E6722BB33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77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77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BFC2-56EE-4271-8720-C90C6A89D46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4267200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EB42-5725-4BFC-AA9D-08A57D071A4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98860E-FBF0-4305-8716-357A45901402}" type="slidenum">
              <a:rPr lang="de-CH"/>
              <a:pPr/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smtClean="0"/>
              <a:t>Cliquez pour modifier le style du titre</a:t>
            </a:r>
            <a:endParaRPr lang="en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noProof="0" smtClean="0"/>
              <a:t>Cliquez pour modifier les styles du texte du masque</a:t>
            </a:r>
          </a:p>
          <a:p>
            <a:pPr lvl="1"/>
            <a:r>
              <a:rPr lang="en-CA" noProof="0" smtClean="0"/>
              <a:t>Deuxième niveau</a:t>
            </a:r>
          </a:p>
          <a:p>
            <a:pPr lvl="2"/>
            <a:r>
              <a:rPr lang="en-CA" noProof="0" smtClean="0"/>
              <a:t>Troisième niveau</a:t>
            </a:r>
          </a:p>
          <a:p>
            <a:pPr lvl="3"/>
            <a:r>
              <a:rPr lang="en-CA" noProof="0" smtClean="0"/>
              <a:t>Quatrième niveau</a:t>
            </a:r>
          </a:p>
          <a:p>
            <a:pPr lvl="4"/>
            <a:r>
              <a:rPr lang="en-CA" noProof="0" smtClean="0"/>
              <a:t>Cinquième niveau</a:t>
            </a:r>
            <a:endParaRPr lang="en-CA" noProof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2A95-3AB9-457A-95F5-80E3377216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7F5-0374-4375-851F-2535B80567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F00F-A245-4FD8-BB8D-3BC3D3EBDC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7406-334D-42B5-B0FF-17E360A5B4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668D-46F4-49AD-8E98-E5D5991670A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CD94-CD70-4E75-ADA5-EC7527C728F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5A37-26C3-4892-BD66-BE1E55AE3B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57F71-1FF8-40A8-95B3-173FBFD433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du titre du masque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DE7281-26C3-42D4-BCAA-BCF2CE710052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0" y="0"/>
          <a:ext cx="1371600" cy="609600"/>
        </p:xfrm>
        <a:graphic>
          <a:graphicData uri="http://schemas.openxmlformats.org/presentationml/2006/ole">
            <p:oleObj spid="_x0000_s1034" name="Dokument" r:id="rId16" imgW="2706629" imgH="860412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74" r:id="rId13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cap="all">
          <a:solidFill>
            <a:srgbClr val="000099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itchFamily="34" charset="0"/>
        </a:defRPr>
      </a:lvl9pPr>
    </p:titleStyle>
    <p:bodyStyle>
      <a:lvl1pPr marL="476250" indent="-476250" algn="l" defTabSz="762000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Monotype Sorts" charset="2"/>
        <a:buBlip>
          <a:blip r:embed="rId17"/>
        </a:buBlip>
        <a:defRPr sz="3200">
          <a:solidFill>
            <a:srgbClr val="000070"/>
          </a:solidFill>
          <a:latin typeface="+mn-lt"/>
          <a:ea typeface="+mn-ea"/>
          <a:cs typeface="+mn-cs"/>
        </a:defRPr>
      </a:lvl1pPr>
      <a:lvl2pPr marL="95250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Font typeface="Wingdings" pitchFamily="2" charset="2"/>
        <a:buBlip>
          <a:blip r:embed="rId17"/>
        </a:buBlip>
        <a:defRPr sz="2400">
          <a:solidFill>
            <a:srgbClr val="000070"/>
          </a:solidFill>
          <a:latin typeface="+mn-lt"/>
        </a:defRPr>
      </a:lvl2pPr>
      <a:lvl3pPr marL="13716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400">
          <a:solidFill>
            <a:srgbClr val="000070"/>
          </a:solidFill>
          <a:latin typeface="+mn-lt"/>
        </a:defRPr>
      </a:lvl3pPr>
      <a:lvl4pPr marL="17907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4pPr>
      <a:lvl5pPr marL="22098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5pPr>
      <a:lvl6pPr marL="26670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6pPr>
      <a:lvl7pPr marL="3124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7pPr>
      <a:lvl8pPr marL="35814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8pPr>
      <a:lvl9pPr marL="40386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0007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aleriesehens-wert.de/porz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h/imgres?imgurl=http://upload.wikimedia.org/wikipedia/de/thumb/2/24/Stehaufmann.jpg/180px-Stehaufmann.jpg&amp;imgrefurl=http://de.wikipedia.org/wiki/Stehaufm%C3%A4nnchen&amp;h=191&amp;w=180&amp;sz=5&amp;hl=de&amp;start=4&amp;tbnid=DFYHWCeUOlgVwM:&amp;tbnh=103&amp;tbnw=97&amp;prev=/images?q=Stehaufm%C3%A4nnchen&amp;gbv=2&amp;svnum=10&amp;hl=de&amp;sa=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h/imgres?imgurl=http://www.wpclipart.com/tools/hammer/hammer_1.png&amp;imgrefurl=http://www.wpclipart.com/tools/hammer/index.html&amp;h=400&amp;w=393&amp;sz=44&amp;hl=de&amp;start=5&amp;tbnid=DPrETGMSxaVtAM:&amp;tbnh=124&amp;tbnw=122&amp;prev=/images?q=Hammer&amp;gbv=2&amp;svnum=10&amp;hl=de&amp;sa=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141663"/>
            <a:ext cx="8135938" cy="1143000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 </a:t>
            </a:r>
            <a:br>
              <a:rPr lang="en-GB" sz="3200" dirty="0" smtClean="0"/>
            </a:br>
            <a:r>
              <a:rPr lang="en-GB" sz="3200" dirty="0" smtClean="0"/>
              <a:t>Exploratory/risk   </a:t>
            </a:r>
            <a:r>
              <a:rPr lang="en-GB" sz="3200" dirty="0" err="1" smtClean="0"/>
              <a:t>behavior</a:t>
            </a:r>
            <a:r>
              <a:rPr lang="en-GB" sz="3200" dirty="0" smtClean="0"/>
              <a:t> and resilience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0" y="428625"/>
          <a:ext cx="7885113" cy="2424113"/>
        </p:xfrm>
        <a:graphic>
          <a:graphicData uri="http://schemas.openxmlformats.org/presentationml/2006/ole">
            <p:oleObj spid="_x0000_s2058" name="Document" r:id="rId3" imgW="2706629" imgH="860412" progId="Word.Documen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610600" y="64008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fld id="{22D889AD-0B17-485F-A163-DB441E429CBE}" type="slidenum">
              <a:rPr lang="en-IE"/>
              <a:pPr defTabSz="762000"/>
              <a:t>1</a:t>
            </a:fld>
            <a:endParaRPr lang="en-IE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Repetition </a:t>
            </a:r>
            <a:r>
              <a:rPr lang="de-DE" dirty="0" err="1" smtClean="0"/>
              <a:t>Neurobiological</a:t>
            </a:r>
            <a:r>
              <a:rPr lang="de-DE" dirty="0" smtClean="0"/>
              <a:t> Basis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2305472"/>
            <a:ext cx="5562600" cy="4552528"/>
          </a:xfrm>
        </p:spPr>
        <p:txBody>
          <a:bodyPr/>
          <a:lstStyle/>
          <a:p>
            <a:pPr>
              <a:buNone/>
            </a:pP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teen</a:t>
            </a:r>
            <a:r>
              <a:rPr lang="de-DE" sz="2800" dirty="0" smtClean="0"/>
              <a:t> </a:t>
            </a:r>
            <a:r>
              <a:rPr lang="de-DE" sz="2800" dirty="0" err="1" smtClean="0"/>
              <a:t>brain</a:t>
            </a:r>
            <a:r>
              <a:rPr lang="de-DE" sz="2800" dirty="0" smtClean="0"/>
              <a:t> </a:t>
            </a:r>
            <a:r>
              <a:rPr lang="de-DE" sz="2800" dirty="0" err="1" smtClean="0"/>
              <a:t>matures</a:t>
            </a:r>
            <a:r>
              <a:rPr lang="de-DE" sz="2800" dirty="0" smtClean="0"/>
              <a:t> </a:t>
            </a:r>
            <a:r>
              <a:rPr lang="de-DE" sz="2800" dirty="0" err="1" smtClean="0"/>
              <a:t>regarding</a:t>
            </a:r>
            <a:endParaRPr lang="de-DE" sz="2800" dirty="0" smtClean="0"/>
          </a:p>
          <a:p>
            <a:pPr>
              <a:buClr>
                <a:srgbClr val="0000FF"/>
              </a:buClr>
              <a:buFont typeface="Wingdings" charset="2"/>
              <a:buChar char="§"/>
            </a:pPr>
            <a:r>
              <a:rPr lang="de-DE" sz="2800" dirty="0" err="1" smtClean="0"/>
              <a:t>Prefrontal</a:t>
            </a:r>
            <a:r>
              <a:rPr lang="de-DE" sz="2800" dirty="0" smtClean="0"/>
              <a:t> </a:t>
            </a:r>
            <a:r>
              <a:rPr lang="de-DE" sz="2800" dirty="0" err="1" smtClean="0"/>
              <a:t>cortex</a:t>
            </a:r>
            <a:r>
              <a:rPr lang="de-DE" sz="2800" dirty="0" smtClean="0"/>
              <a:t> </a:t>
            </a:r>
            <a:r>
              <a:rPr lang="de-DE" sz="2800" dirty="0" err="1" smtClean="0"/>
              <a:t>maturing</a:t>
            </a:r>
            <a:endParaRPr lang="de-DE" sz="2800" dirty="0" smtClean="0"/>
          </a:p>
          <a:p>
            <a:pPr>
              <a:buClr>
                <a:srgbClr val="0000FF"/>
              </a:buClr>
              <a:buFont typeface="Wingdings" charset="2"/>
              <a:buChar char="§"/>
            </a:pPr>
            <a:r>
              <a:rPr lang="de-DE" sz="2800" dirty="0" err="1" smtClean="0"/>
              <a:t>Impulsivity</a:t>
            </a:r>
            <a:r>
              <a:rPr lang="de-DE" sz="2800" dirty="0" smtClean="0"/>
              <a:t>: </a:t>
            </a:r>
            <a:r>
              <a:rPr lang="de-DE" sz="2800" dirty="0" err="1" smtClean="0"/>
              <a:t>maturing</a:t>
            </a:r>
            <a:r>
              <a:rPr lang="de-DE" sz="2800" dirty="0" smtClean="0"/>
              <a:t> of </a:t>
            </a:r>
            <a:r>
              <a:rPr lang="de-DE" sz="2800" dirty="0" err="1" smtClean="0"/>
              <a:t>inhibitory</a:t>
            </a:r>
            <a:r>
              <a:rPr lang="de-DE" sz="2800" dirty="0" smtClean="0"/>
              <a:t> </a:t>
            </a:r>
            <a:r>
              <a:rPr lang="de-DE" sz="2800" dirty="0" err="1" smtClean="0"/>
              <a:t>circuits</a:t>
            </a:r>
            <a:endParaRPr lang="de-DE" sz="2800" dirty="0" smtClean="0"/>
          </a:p>
          <a:p>
            <a:pPr>
              <a:buClr>
                <a:srgbClr val="0000FF"/>
              </a:buClr>
              <a:buFont typeface="Wingdings" charset="2"/>
              <a:buChar char="§"/>
            </a:pPr>
            <a:r>
              <a:rPr lang="de-DE" sz="2800" dirty="0" smtClean="0"/>
              <a:t>Motivation: </a:t>
            </a:r>
            <a:br>
              <a:rPr lang="de-DE" sz="2800" dirty="0" smtClean="0"/>
            </a:br>
            <a:r>
              <a:rPr lang="de-DE" sz="2800" dirty="0" err="1" smtClean="0"/>
              <a:t>activation</a:t>
            </a:r>
            <a:r>
              <a:rPr lang="de-DE" sz="2800" dirty="0" smtClean="0"/>
              <a:t> of </a:t>
            </a:r>
            <a:r>
              <a:rPr lang="de-DE" sz="2800" dirty="0" err="1" smtClean="0"/>
              <a:t>reward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activation</a:t>
            </a:r>
            <a:r>
              <a:rPr lang="de-DE" sz="2800" dirty="0" smtClean="0"/>
              <a:t> of </a:t>
            </a:r>
            <a:r>
              <a:rPr lang="de-DE" sz="2800" dirty="0" err="1" smtClean="0"/>
              <a:t>control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Nach links gekrümmter Pfeil 4"/>
          <p:cNvSpPr/>
          <p:nvPr/>
        </p:nvSpPr>
        <p:spPr bwMode="auto">
          <a:xfrm>
            <a:off x="5181600" y="4876800"/>
            <a:ext cx="731520" cy="762000"/>
          </a:xfrm>
          <a:prstGeom prst="curvedLeftArrow">
            <a:avLst/>
          </a:prstGeom>
          <a:solidFill>
            <a:srgbClr val="0000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2057400" cy="24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572" y="4648200"/>
            <a:ext cx="30304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Novelty seeking: other species, too</a:t>
            </a:r>
            <a:endParaRPr lang="fr-CH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CH" dirty="0" smtClean="0"/>
              <a:t>Rat experiments: </a:t>
            </a:r>
          </a:p>
          <a:p>
            <a:r>
              <a:rPr lang="fr-CH" dirty="0" smtClean="0"/>
              <a:t>Adult and adolescent rats exposed to open space new environment/objects: </a:t>
            </a:r>
          </a:p>
          <a:p>
            <a:endParaRPr lang="de-D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Adolescent rats move further and faster into the new environment, explore more intensly and stay longer with the new objects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1F00F-A245-4FD8-BB8D-3BC3D3EBDCF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660900"/>
            <a:ext cx="2757866" cy="21971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72200" y="5715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+mn-lt"/>
              </a:rPr>
              <a:t>e.g</a:t>
            </a:r>
            <a:r>
              <a:rPr lang="de-DE" sz="1800" dirty="0" smtClean="0">
                <a:latin typeface="+mn-lt"/>
              </a:rPr>
              <a:t>. Philpot R et al, </a:t>
            </a:r>
            <a:r>
              <a:rPr lang="de-DE" sz="1800" dirty="0" err="1" smtClean="0">
                <a:latin typeface="+mn-lt"/>
              </a:rPr>
              <a:t>Behav</a:t>
            </a:r>
            <a:r>
              <a:rPr lang="de-DE" sz="1800" dirty="0" smtClean="0">
                <a:latin typeface="+mn-lt"/>
              </a:rPr>
              <a:t>. </a:t>
            </a:r>
            <a:r>
              <a:rPr lang="de-DE" sz="1800" dirty="0" err="1" smtClean="0">
                <a:latin typeface="+mn-lt"/>
              </a:rPr>
              <a:t>Neuroscience</a:t>
            </a:r>
            <a:r>
              <a:rPr lang="de-DE" sz="1800" dirty="0" smtClean="0">
                <a:latin typeface="+mn-lt"/>
              </a:rPr>
              <a:t> 2008</a:t>
            </a:r>
            <a:endParaRPr lang="de-DE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Consequences of neuroresearch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04800" y="2743200"/>
            <a:ext cx="8686800" cy="1447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dirty="0" smtClean="0"/>
              <a:t> normal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teens</a:t>
            </a:r>
            <a:r>
              <a:rPr lang="de-DE" dirty="0" smtClean="0"/>
              <a:t> </a:t>
            </a:r>
            <a:r>
              <a:rPr lang="de-DE" dirty="0" err="1" smtClean="0"/>
              <a:t>explore</a:t>
            </a:r>
            <a:r>
              <a:rPr lang="de-DE" dirty="0" smtClean="0"/>
              <a:t> and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adequately</a:t>
            </a:r>
            <a:r>
              <a:rPr lang="de-DE" dirty="0" smtClean="0"/>
              <a:t> </a:t>
            </a:r>
            <a:r>
              <a:rPr lang="de-DE" dirty="0" err="1" smtClean="0"/>
              <a:t>perceiving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92A95-3AB9-457A-95F5-80E33772162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Functionality</a:t>
            </a:r>
            <a:r>
              <a:rPr lang="de-DE" dirty="0" smtClean="0"/>
              <a:t> of </a:t>
            </a:r>
            <a:r>
              <a:rPr lang="de-DE" dirty="0" err="1" smtClean="0"/>
              <a:t>exploratory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2305472"/>
            <a:ext cx="8686800" cy="3257128"/>
          </a:xfrm>
        </p:spPr>
        <p:txBody>
          <a:bodyPr/>
          <a:lstStyle/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err="1" smtClean="0"/>
              <a:t>adult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endParaRPr lang="de-DE" dirty="0" smtClean="0"/>
          </a:p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err="1" smtClean="0"/>
              <a:t>identity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endParaRPr lang="de-DE" dirty="0" smtClean="0"/>
          </a:p>
          <a:p>
            <a:r>
              <a:rPr lang="de-DE" dirty="0" err="1" smtClean="0"/>
              <a:t>Acquire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independence</a:t>
            </a:r>
            <a:endParaRPr lang="de-DE" dirty="0" smtClean="0"/>
          </a:p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/>
              </a:rPr>
              <a:t> </a:t>
            </a:r>
            <a:r>
              <a:rPr lang="de-DE" dirty="0" err="1" smtClean="0"/>
              <a:t>Accomplish</a:t>
            </a:r>
            <a:r>
              <a:rPr lang="de-DE" dirty="0" smtClean="0"/>
              <a:t> </a:t>
            </a:r>
            <a:r>
              <a:rPr lang="de-DE" dirty="0" err="1" smtClean="0"/>
              <a:t>developmental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0113" y="5516563"/>
            <a:ext cx="7848600" cy="86201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4800"/>
              <a:t>Risk and Opportunity!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CH" altLang="de-CH" dirty="0" err="1" smtClean="0"/>
              <a:t>Developmental</a:t>
            </a:r>
            <a:r>
              <a:rPr lang="de-CH" altLang="de-CH" dirty="0" smtClean="0"/>
              <a:t> </a:t>
            </a:r>
            <a:r>
              <a:rPr lang="de-CH" altLang="de-CH" dirty="0" err="1" smtClean="0"/>
              <a:t>tasks</a:t>
            </a:r>
            <a:r>
              <a:rPr lang="de-CH" altLang="de-CH" dirty="0" smtClean="0"/>
              <a:t> of </a:t>
            </a:r>
            <a:r>
              <a:rPr lang="de-CH" altLang="de-CH" dirty="0" err="1" smtClean="0"/>
              <a:t>Adolescence</a:t>
            </a:r>
            <a:endParaRPr lang="de-CH" altLang="de-CH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76800" y="63246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altLang="de-CH" sz="1600" dirty="0" err="1" smtClean="0">
                <a:latin typeface="Times New Roman" pitchFamily="18" charset="0"/>
              </a:rPr>
              <a:t>From</a:t>
            </a:r>
            <a:r>
              <a:rPr lang="de-CH" altLang="de-CH" sz="1600" dirty="0" smtClean="0">
                <a:latin typeface="Times New Roman" pitchFamily="18" charset="0"/>
              </a:rPr>
              <a:t> </a:t>
            </a:r>
            <a:r>
              <a:rPr lang="de-CH" altLang="de-CH" sz="1600" dirty="0" err="1" smtClean="0">
                <a:latin typeface="Times New Roman" pitchFamily="18" charset="0"/>
              </a:rPr>
              <a:t>Erikson</a:t>
            </a:r>
            <a:r>
              <a:rPr lang="de-CH" altLang="de-CH" sz="1600" dirty="0">
                <a:latin typeface="Times New Roman" pitchFamily="18" charset="0"/>
              </a:rPr>
              <a:t>, 1950, 1980, </a:t>
            </a:r>
            <a:r>
              <a:rPr lang="de-CH" altLang="de-CH" sz="1600" dirty="0" err="1">
                <a:latin typeface="Times New Roman" pitchFamily="18" charset="0"/>
              </a:rPr>
              <a:t>Havinghurst</a:t>
            </a:r>
            <a:r>
              <a:rPr lang="de-CH" altLang="de-CH" sz="1600" dirty="0">
                <a:latin typeface="Times New Roman" pitchFamily="18" charset="0"/>
              </a:rPr>
              <a:t>, 1953, etc.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28600" y="16764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Identity</a:t>
            </a:r>
            <a:endParaRPr lang="en-US" sz="2400" dirty="0">
              <a:latin typeface="Times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24000" y="23622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Autonomy</a:t>
            </a:r>
            <a:endParaRPr lang="en-US" sz="2400" dirty="0">
              <a:latin typeface="Times" charset="0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362200" y="32004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Body Image</a:t>
            </a:r>
            <a:endParaRPr lang="en-US" sz="2400" dirty="0">
              <a:latin typeface="Times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048000" y="40386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Social Role</a:t>
            </a:r>
            <a:endParaRPr lang="en-US" sz="2400" dirty="0">
              <a:latin typeface="Times" charset="0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038600" y="48768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Sexuality</a:t>
            </a:r>
            <a:endParaRPr lang="en-US" sz="2400" dirty="0">
              <a:latin typeface="Times" charset="0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5638800" y="5562600"/>
            <a:ext cx="2786050" cy="785818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dirty="0" smtClean="0">
                <a:latin typeface="Times" charset="0"/>
              </a:rPr>
              <a:t>Values</a:t>
            </a:r>
            <a:endParaRPr lang="en-US" sz="2400" dirty="0">
              <a:latin typeface="Times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703" y="1371600"/>
            <a:ext cx="3661297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consultation with the adolescent patient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Determine systematically the risk situation</a:t>
            </a:r>
          </a:p>
          <a:p>
            <a:r>
              <a:rPr lang="fr-CH" dirty="0" smtClean="0"/>
              <a:t>Is the adolescent presenting « normal » exploratory behavior or is his health seriously in danger?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C7EB42-5725-4BFC-AA9D-08A57D071A4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 descr="photo of rock band musician age 19 tattoos smoking cigarette gang member tattoo white older teens sr senior high adolescent teenagers young adul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7" y="3487738"/>
            <a:ext cx="224631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noFill/>
          <a:ln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r>
              <a:rPr lang="de-CH"/>
              <a:t>Das HEADSSS-Screening Interview (Getting into adolescent heads)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485063" cy="4114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de-CH" sz="4800" dirty="0" smtClean="0"/>
              <a:t>H</a:t>
            </a:r>
            <a:r>
              <a:rPr lang="de-CH" sz="2800" dirty="0" smtClean="0"/>
              <a:t>ome</a:t>
            </a:r>
          </a:p>
          <a:p>
            <a:pPr>
              <a:buFont typeface="Wingdings" pitchFamily="2" charset="2"/>
              <a:buChar char="§"/>
            </a:pPr>
            <a:r>
              <a:rPr lang="de-CH" sz="4800" dirty="0" err="1" smtClean="0"/>
              <a:t>E</a:t>
            </a:r>
            <a:r>
              <a:rPr lang="de-CH" sz="2800" dirty="0" err="1" smtClean="0"/>
              <a:t>ducation</a:t>
            </a:r>
            <a:endParaRPr lang="de-CH" sz="2800" dirty="0" smtClean="0"/>
          </a:p>
          <a:p>
            <a:pPr>
              <a:buFont typeface="Wingdings" pitchFamily="2" charset="2"/>
              <a:buChar char="§"/>
            </a:pPr>
            <a:r>
              <a:rPr lang="de-CH" sz="4800" dirty="0" err="1" smtClean="0"/>
              <a:t>A</a:t>
            </a:r>
            <a:r>
              <a:rPr lang="de-CH" sz="2800" dirty="0" err="1" smtClean="0"/>
              <a:t>ctivities</a:t>
            </a:r>
            <a:endParaRPr lang="de-CH" sz="2800" dirty="0" smtClean="0"/>
          </a:p>
          <a:p>
            <a:pPr>
              <a:buFont typeface="Wingdings" pitchFamily="2" charset="2"/>
              <a:buChar char="§"/>
            </a:pPr>
            <a:r>
              <a:rPr lang="de-CH" sz="4800" dirty="0" smtClean="0"/>
              <a:t>D</a:t>
            </a:r>
            <a:r>
              <a:rPr lang="de-CH" sz="2800" dirty="0" smtClean="0"/>
              <a:t>rugs</a:t>
            </a:r>
          </a:p>
          <a:p>
            <a:pPr>
              <a:buFont typeface="Wingdings" pitchFamily="2" charset="2"/>
              <a:buChar char="§"/>
            </a:pPr>
            <a:r>
              <a:rPr lang="de-CH" sz="4800" dirty="0" err="1"/>
              <a:t>S</a:t>
            </a:r>
            <a:r>
              <a:rPr lang="de-CH" sz="2800" dirty="0" err="1"/>
              <a:t>exuality/Safety</a:t>
            </a:r>
            <a:r>
              <a:rPr lang="de-CH" sz="2800" dirty="0" smtClean="0"/>
              <a:t>/</a:t>
            </a:r>
            <a:endParaRPr lang="de-CH" sz="2800" dirty="0"/>
          </a:p>
        </p:txBody>
      </p:sp>
      <p:graphicFrame>
        <p:nvGraphicFramePr>
          <p:cNvPr id="3076" name="Object 4"/>
          <p:cNvGraphicFramePr>
            <a:graphicFrameLocks/>
          </p:cNvGraphicFramePr>
          <p:nvPr>
            <p:ph type="clipArt" sz="half" idx="2"/>
          </p:nvPr>
        </p:nvGraphicFramePr>
        <p:xfrm>
          <a:off x="5410200" y="2819400"/>
          <a:ext cx="2428875" cy="2643187"/>
        </p:xfrm>
        <a:graphic>
          <a:graphicData uri="http://schemas.openxmlformats.org/presentationml/2006/ole">
            <p:oleObj spid="_x0000_s72706" name="Microsoft ClipArt Gallery" r:id="rId4" imgW="0" imgH="0" progId="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00788" y="6308725"/>
            <a:ext cx="28432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1200" dirty="0" err="1" smtClean="0"/>
              <a:t>fr</a:t>
            </a:r>
            <a:r>
              <a:rPr lang="de-CH" sz="1200" dirty="0" err="1" smtClean="0">
                <a:latin typeface="Times New Roman" pitchFamily="18" charset="0"/>
              </a:rPr>
              <a:t>om</a:t>
            </a:r>
            <a:r>
              <a:rPr lang="de-CH" sz="1200" dirty="0" smtClean="0">
                <a:latin typeface="Times New Roman" pitchFamily="18" charset="0"/>
              </a:rPr>
              <a:t> </a:t>
            </a:r>
            <a:r>
              <a:rPr lang="de-CH" sz="1200" dirty="0">
                <a:latin typeface="Times New Roman" pitchFamily="18" charset="0"/>
              </a:rPr>
              <a:t>Goldenring 1999/2004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de-CH" dirty="0" err="1" smtClean="0"/>
              <a:t>Resilience</a:t>
            </a:r>
            <a:r>
              <a:rPr lang="de-CH" dirty="0" smtClean="0"/>
              <a:t> and </a:t>
            </a:r>
            <a:r>
              <a:rPr lang="de-CH" dirty="0" err="1" smtClean="0"/>
              <a:t>protective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clinical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Resilience</a:t>
            </a:r>
            <a:r>
              <a:rPr lang="de-CH" dirty="0" smtClean="0"/>
              <a:t> Model</a:t>
            </a:r>
            <a:br>
              <a:rPr lang="de-CH" dirty="0" smtClean="0"/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Resilience</a:t>
            </a:r>
            <a:endParaRPr lang="de-CH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25621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dirty="0" err="1" smtClean="0"/>
              <a:t>Notion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Physics</a:t>
            </a:r>
            <a:r>
              <a:rPr lang="de-CH" dirty="0" smtClean="0"/>
              <a:t>: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ability</a:t>
            </a:r>
            <a:r>
              <a:rPr lang="de-DE" dirty="0" smtClean="0"/>
              <a:t> to </a:t>
            </a:r>
            <a:r>
              <a:rPr lang="de-DE" dirty="0" err="1" smtClean="0"/>
              <a:t>return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original form, </a:t>
            </a:r>
            <a:r>
              <a:rPr lang="de-DE" dirty="0" err="1" smtClean="0"/>
              <a:t>position</a:t>
            </a:r>
            <a:r>
              <a:rPr lang="de-DE" dirty="0" smtClean="0"/>
              <a:t>, etc., </a:t>
            </a:r>
            <a:r>
              <a:rPr lang="de-DE" dirty="0" err="1" smtClean="0"/>
              <a:t>after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bent</a:t>
            </a:r>
            <a:endParaRPr lang="de-CH" dirty="0" smtClean="0"/>
          </a:p>
          <a:p>
            <a:pPr>
              <a:lnSpc>
                <a:spcPct val="90000"/>
              </a:lnSpc>
            </a:pPr>
            <a:r>
              <a:rPr lang="de-CH" dirty="0" err="1" smtClean="0"/>
              <a:t>Tumbler</a:t>
            </a:r>
            <a:r>
              <a:rPr lang="de-CH" dirty="0" smtClean="0"/>
              <a:t> </a:t>
            </a:r>
            <a:r>
              <a:rPr lang="de-CH" dirty="0" err="1" smtClean="0"/>
              <a:t>toy</a:t>
            </a:r>
            <a:r>
              <a:rPr lang="de-CH" dirty="0" smtClean="0"/>
              <a:t> </a:t>
            </a:r>
            <a:r>
              <a:rPr lang="de-CH" dirty="0" err="1" smtClean="0"/>
              <a:t>versus</a:t>
            </a:r>
            <a:r>
              <a:rPr lang="de-CH" dirty="0" smtClean="0"/>
              <a:t> </a:t>
            </a:r>
            <a:r>
              <a:rPr lang="de-CH" dirty="0" err="1" smtClean="0"/>
              <a:t>porcellan</a:t>
            </a:r>
            <a:r>
              <a:rPr lang="de-CH" dirty="0" smtClean="0"/>
              <a:t> doll</a:t>
            </a:r>
          </a:p>
          <a:p>
            <a:pPr>
              <a:lnSpc>
                <a:spcPct val="90000"/>
              </a:lnSpc>
            </a:pPr>
            <a:endParaRPr lang="de-CH" dirty="0"/>
          </a:p>
          <a:p>
            <a:pPr>
              <a:lnSpc>
                <a:spcPct val="90000"/>
              </a:lnSpc>
            </a:pPr>
            <a:endParaRPr lang="de-CH" dirty="0"/>
          </a:p>
        </p:txBody>
      </p:sp>
      <p:pic>
        <p:nvPicPr>
          <p:cNvPr id="186374" name="Picture 6" descr="porz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3429000"/>
            <a:ext cx="2203450" cy="2786062"/>
          </a:xfrm>
          <a:prstGeom prst="rect">
            <a:avLst/>
          </a:prstGeom>
          <a:noFill/>
        </p:spPr>
      </p:pic>
      <p:pic>
        <p:nvPicPr>
          <p:cNvPr id="186376" name="Picture 8" descr="hammer_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628775"/>
            <a:ext cx="2011362" cy="2044700"/>
          </a:xfrm>
          <a:prstGeom prst="rect">
            <a:avLst/>
          </a:prstGeom>
          <a:noFill/>
        </p:spPr>
      </p:pic>
      <p:pic>
        <p:nvPicPr>
          <p:cNvPr id="186378" name="Picture 10" descr="180px-Stehaufman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725879"/>
            <a:ext cx="2362200" cy="2507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Background:</a:t>
            </a:r>
            <a:br>
              <a:rPr lang="de-CH" dirty="0" smtClean="0"/>
            </a:br>
            <a:r>
              <a:rPr lang="de-CH" dirty="0" err="1" smtClean="0"/>
              <a:t>Salutogenesis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ln w="28575"/>
        </p:spPr>
        <p:txBody>
          <a:bodyPr/>
          <a:lstStyle/>
          <a:p>
            <a:r>
              <a:rPr lang="de-CH" dirty="0" smtClean="0"/>
              <a:t>Pathogenese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4040188" cy="864097"/>
          </a:xfrm>
          <a:solidFill>
            <a:srgbClr val="008000"/>
          </a:solidFill>
          <a:ln w="28575"/>
        </p:spPr>
        <p:txBody>
          <a:bodyPr/>
          <a:lstStyle/>
          <a:p>
            <a:pPr>
              <a:buNone/>
            </a:pPr>
            <a:r>
              <a:rPr lang="de-CH" dirty="0" err="1" smtClean="0"/>
              <a:t>Why</a:t>
            </a:r>
            <a:r>
              <a:rPr lang="de-CH" dirty="0" smtClean="0"/>
              <a:t> people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ill</a:t>
            </a:r>
            <a:r>
              <a:rPr lang="de-CH" dirty="0" smtClean="0"/>
              <a:t>?</a:t>
            </a:r>
          </a:p>
          <a:p>
            <a:pPr>
              <a:buNone/>
            </a:pPr>
            <a:endParaRPr lang="de-CH" dirty="0" smtClean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 bwMode="auto">
          <a:xfrm>
            <a:off x="179512" y="3717032"/>
            <a:ext cx="4040188" cy="1512168"/>
          </a:xfrm>
          <a:prstGeom prst="rect">
            <a:avLst/>
          </a:prstGeom>
          <a:solidFill>
            <a:srgbClr val="008000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Model: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de-CH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Health = Normal</a:t>
            </a:r>
            <a:b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Disease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deviation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 bwMode="auto">
          <a:xfrm>
            <a:off x="251520" y="5345832"/>
            <a:ext cx="4040188" cy="1512168"/>
          </a:xfrm>
          <a:prstGeom prst="rect">
            <a:avLst/>
          </a:prstGeom>
          <a:solidFill>
            <a:srgbClr val="008000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Preventive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Intervention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de-CH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avoid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health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risks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ieren 21"/>
          <p:cNvGrpSpPr/>
          <p:nvPr/>
        </p:nvGrpSpPr>
        <p:grpSpPr>
          <a:xfrm>
            <a:off x="228600" y="1524000"/>
            <a:ext cx="8136904" cy="1224136"/>
            <a:chOff x="323528" y="1268760"/>
            <a:chExt cx="8136904" cy="1224136"/>
          </a:xfrm>
        </p:grpSpPr>
        <p:grpSp>
          <p:nvGrpSpPr>
            <p:cNvPr id="6" name="Gruppieren 7"/>
            <p:cNvGrpSpPr/>
            <p:nvPr/>
          </p:nvGrpSpPr>
          <p:grpSpPr>
            <a:xfrm>
              <a:off x="323528" y="1340768"/>
              <a:ext cx="3528392" cy="1152128"/>
              <a:chOff x="1187624" y="2132856"/>
              <a:chExt cx="3528392" cy="1152128"/>
            </a:xfrm>
            <a:solidFill>
              <a:srgbClr val="1E9242"/>
            </a:solidFill>
          </p:grpSpPr>
          <p:sp>
            <p:nvSpPr>
              <p:cNvPr id="9" name="Ellipse 8"/>
              <p:cNvSpPr/>
              <p:nvPr/>
            </p:nvSpPr>
            <p:spPr>
              <a:xfrm>
                <a:off x="1187624" y="2132856"/>
                <a:ext cx="3528392" cy="115212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1475656" y="2348880"/>
                <a:ext cx="28803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CH" sz="3200" dirty="0" err="1" smtClean="0"/>
                  <a:t>Pathogenesis</a:t>
                </a:r>
                <a:endParaRPr lang="de-CH" sz="3200" dirty="0"/>
              </a:p>
            </p:txBody>
          </p:sp>
        </p:grpSp>
        <p:grpSp>
          <p:nvGrpSpPr>
            <p:cNvPr id="7" name="Gruppieren 13"/>
            <p:cNvGrpSpPr/>
            <p:nvPr/>
          </p:nvGrpSpPr>
          <p:grpSpPr>
            <a:xfrm>
              <a:off x="4932040" y="1268760"/>
              <a:ext cx="3528392" cy="1152128"/>
              <a:chOff x="1187624" y="2132856"/>
              <a:chExt cx="3528392" cy="1152128"/>
            </a:xfrm>
            <a:solidFill>
              <a:srgbClr val="1E9242"/>
            </a:solidFill>
          </p:grpSpPr>
          <p:sp>
            <p:nvSpPr>
              <p:cNvPr id="15" name="Ellipse 14"/>
              <p:cNvSpPr/>
              <p:nvPr/>
            </p:nvSpPr>
            <p:spPr>
              <a:xfrm>
                <a:off x="1187624" y="2132856"/>
                <a:ext cx="3528392" cy="11521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619672" y="2420888"/>
                <a:ext cx="2664296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CH" sz="3200" dirty="0" err="1" smtClean="0"/>
                  <a:t>Salutogenesis</a:t>
                </a:r>
                <a:endParaRPr lang="de-CH" sz="3200" dirty="0"/>
              </a:p>
            </p:txBody>
          </p:sp>
        </p:grpSp>
      </p:grpSp>
      <p:sp>
        <p:nvSpPr>
          <p:cNvPr id="17" name="Inhaltsplatzhalter 4"/>
          <p:cNvSpPr>
            <a:spLocks noGrp="1"/>
          </p:cNvSpPr>
          <p:nvPr>
            <p:ph sz="half" idx="2"/>
          </p:nvPr>
        </p:nvSpPr>
        <p:spPr>
          <a:xfrm>
            <a:off x="4644008" y="2780928"/>
            <a:ext cx="4499992" cy="792089"/>
          </a:xfrm>
          <a:solidFill>
            <a:srgbClr val="FF0000"/>
          </a:solidFill>
          <a:ln w="28575"/>
        </p:spPr>
        <p:txBody>
          <a:bodyPr/>
          <a:lstStyle/>
          <a:p>
            <a:pPr>
              <a:buNone/>
            </a:pP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keeping</a:t>
            </a:r>
            <a:r>
              <a:rPr lang="de-CH" dirty="0" smtClean="0"/>
              <a:t> people </a:t>
            </a:r>
            <a:r>
              <a:rPr lang="de-CH" dirty="0" err="1" smtClean="0"/>
              <a:t>healthy</a:t>
            </a:r>
            <a:r>
              <a:rPr lang="de-CH" dirty="0" smtClean="0"/>
              <a:t>?</a:t>
            </a:r>
          </a:p>
          <a:p>
            <a:pPr>
              <a:buNone/>
            </a:pPr>
            <a:endParaRPr lang="de-CH" dirty="0" smtClean="0"/>
          </a:p>
        </p:txBody>
      </p:sp>
      <p:sp>
        <p:nvSpPr>
          <p:cNvPr id="18" name="Inhaltsplatzhalter 4"/>
          <p:cNvSpPr txBox="1">
            <a:spLocks/>
          </p:cNvSpPr>
          <p:nvPr/>
        </p:nvSpPr>
        <p:spPr bwMode="auto">
          <a:xfrm>
            <a:off x="4644008" y="3717032"/>
            <a:ext cx="4499992" cy="1512168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Model: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Continuum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Health/Ease</a:t>
            </a:r>
            <a:r>
              <a:rPr kumimoji="0" lang="de-CH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&lt;=====</a:t>
            </a:r>
            <a:r>
              <a:rPr lang="de-CH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&gt;</a:t>
            </a:r>
            <a:r>
              <a:rPr lang="de-CH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DisEase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Inhaltsplatzhalter 4"/>
          <p:cNvSpPr txBox="1">
            <a:spLocks/>
          </p:cNvSpPr>
          <p:nvPr/>
        </p:nvSpPr>
        <p:spPr bwMode="auto">
          <a:xfrm>
            <a:off x="4644008" y="5345832"/>
            <a:ext cx="4499992" cy="1512168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Preventive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Intervention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de-CH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Enforce</a:t>
            </a:r>
            <a:r>
              <a:rPr lang="de-CH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CH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de-CH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potential of </a:t>
            </a:r>
            <a:r>
              <a:rPr lang="de-CH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coping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Today‘s</a:t>
            </a:r>
            <a:r>
              <a:rPr lang="de-CH" dirty="0" smtClean="0"/>
              <a:t> </a:t>
            </a:r>
            <a:r>
              <a:rPr lang="de-CH" dirty="0" err="1" smtClean="0"/>
              <a:t>Youth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dirty="0" smtClean="0"/>
              <a:t>„</a:t>
            </a:r>
            <a:r>
              <a:rPr lang="de-DE" sz="2400" dirty="0" smtClean="0"/>
              <a:t>"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children</a:t>
            </a:r>
            <a:r>
              <a:rPr lang="de-DE" sz="2400" dirty="0" smtClean="0"/>
              <a:t> 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love</a:t>
            </a:r>
            <a:r>
              <a:rPr lang="de-DE" sz="2400" dirty="0" smtClean="0"/>
              <a:t> </a:t>
            </a:r>
            <a:r>
              <a:rPr lang="de-DE" sz="2400" dirty="0" err="1" smtClean="0"/>
              <a:t>luxury</a:t>
            </a:r>
            <a:r>
              <a:rPr lang="de-DE" sz="2400" dirty="0" smtClean="0"/>
              <a:t>;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bad </a:t>
            </a:r>
            <a:r>
              <a:rPr lang="de-DE" sz="2400" dirty="0" err="1" smtClean="0"/>
              <a:t>manners</a:t>
            </a:r>
            <a:r>
              <a:rPr lang="de-DE" sz="2400" dirty="0" smtClean="0"/>
              <a:t>, </a:t>
            </a:r>
            <a:r>
              <a:rPr lang="de-DE" sz="2400" dirty="0" err="1" smtClean="0"/>
              <a:t>contempt</a:t>
            </a:r>
            <a:r>
              <a:rPr lang="de-DE" sz="2400" dirty="0" smtClean="0"/>
              <a:t> </a:t>
            </a:r>
            <a:r>
              <a:rPr lang="de-DE" sz="2400" dirty="0" err="1" smtClean="0"/>
              <a:t>forauthority</a:t>
            </a:r>
            <a:r>
              <a:rPr lang="de-DE" sz="2400" dirty="0" smtClean="0"/>
              <a:t>;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show</a:t>
            </a:r>
            <a:r>
              <a:rPr lang="de-DE" sz="2400" dirty="0" smtClean="0"/>
              <a:t> </a:t>
            </a:r>
            <a:r>
              <a:rPr lang="de-DE" sz="2400" dirty="0" err="1" smtClean="0"/>
              <a:t>disrespect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elders</a:t>
            </a:r>
            <a:r>
              <a:rPr lang="de-DE" sz="2400" dirty="0" smtClean="0"/>
              <a:t> and </a:t>
            </a:r>
            <a:r>
              <a:rPr lang="de-DE" sz="2400" dirty="0" err="1" smtClean="0"/>
              <a:t>love</a:t>
            </a:r>
            <a:r>
              <a:rPr lang="de-DE" sz="2400" dirty="0" smtClean="0"/>
              <a:t> </a:t>
            </a:r>
            <a:r>
              <a:rPr lang="de-DE" sz="2400" dirty="0" err="1" smtClean="0"/>
              <a:t>chatter</a:t>
            </a:r>
            <a:r>
              <a:rPr lang="de-DE" sz="2400" dirty="0" smtClean="0"/>
              <a:t> in </a:t>
            </a:r>
            <a:r>
              <a:rPr lang="de-DE" sz="2400" dirty="0" err="1" smtClean="0"/>
              <a:t>placeof</a:t>
            </a:r>
            <a:r>
              <a:rPr lang="de-DE" sz="2400" dirty="0" smtClean="0"/>
              <a:t> </a:t>
            </a:r>
            <a:r>
              <a:rPr lang="de-DE" sz="2400" dirty="0" err="1" smtClean="0"/>
              <a:t>exercise</a:t>
            </a:r>
            <a:r>
              <a:rPr lang="de-DE" sz="2400" dirty="0" smtClean="0"/>
              <a:t>. </a:t>
            </a:r>
            <a:r>
              <a:rPr lang="de-DE" sz="2400" dirty="0" err="1" smtClean="0"/>
              <a:t>Children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tyrants</a:t>
            </a:r>
            <a:r>
              <a:rPr lang="de-DE" sz="2400" dirty="0" smtClean="0"/>
              <a:t>, </a:t>
            </a:r>
            <a:r>
              <a:rPr lang="de-DE" sz="2400" dirty="0" err="1" smtClean="0"/>
              <a:t>not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servants</a:t>
            </a:r>
            <a:r>
              <a:rPr lang="de-DE" sz="2400" dirty="0" smtClean="0"/>
              <a:t> of </a:t>
            </a:r>
            <a:r>
              <a:rPr lang="de-DE" sz="2400" dirty="0" err="1" smtClean="0"/>
              <a:t>theirhouseholds</a:t>
            </a:r>
            <a:r>
              <a:rPr lang="de-DE" sz="2400" dirty="0" smtClean="0"/>
              <a:t>. </a:t>
            </a:r>
            <a:r>
              <a:rPr lang="de-DE" sz="2400" dirty="0" err="1" smtClean="0"/>
              <a:t>They</a:t>
            </a:r>
            <a:r>
              <a:rPr lang="de-DE" sz="2400" dirty="0" smtClean="0"/>
              <a:t> no </a:t>
            </a:r>
            <a:r>
              <a:rPr lang="de-DE" sz="2400" dirty="0" err="1" smtClean="0"/>
              <a:t>longer</a:t>
            </a:r>
            <a:r>
              <a:rPr lang="de-DE" sz="2400" dirty="0" smtClean="0"/>
              <a:t> </a:t>
            </a:r>
            <a:r>
              <a:rPr lang="de-DE" sz="2400" dirty="0" err="1" smtClean="0"/>
              <a:t>rise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elders</a:t>
            </a:r>
            <a:r>
              <a:rPr lang="de-DE" sz="2400" dirty="0" smtClean="0"/>
              <a:t> </a:t>
            </a:r>
            <a:r>
              <a:rPr lang="de-DE" sz="2400" dirty="0" err="1" smtClean="0"/>
              <a:t>enter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room</a:t>
            </a:r>
            <a:r>
              <a:rPr lang="de-DE" sz="2400" dirty="0" smtClean="0"/>
              <a:t>.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contradict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parents</a:t>
            </a:r>
            <a:r>
              <a:rPr lang="de-DE" sz="2400" dirty="0" smtClean="0"/>
              <a:t>, </a:t>
            </a:r>
            <a:r>
              <a:rPr lang="de-DE" sz="2400" dirty="0" err="1" smtClean="0"/>
              <a:t>chatter</a:t>
            </a:r>
            <a:r>
              <a:rPr lang="de-DE" sz="2400" dirty="0" smtClean="0"/>
              <a:t> </a:t>
            </a: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company</a:t>
            </a:r>
            <a:r>
              <a:rPr lang="de-DE" sz="2400" dirty="0" smtClean="0"/>
              <a:t>, </a:t>
            </a:r>
            <a:r>
              <a:rPr lang="de-DE" sz="2400" dirty="0" err="1" smtClean="0"/>
              <a:t>gobble</a:t>
            </a:r>
            <a:r>
              <a:rPr lang="de-DE" sz="2400" dirty="0" smtClean="0"/>
              <a:t> up </a:t>
            </a:r>
            <a:r>
              <a:rPr lang="de-DE" sz="2400" dirty="0" err="1" smtClean="0"/>
              <a:t>daintiesat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table</a:t>
            </a:r>
            <a:r>
              <a:rPr lang="de-DE" sz="2400" dirty="0" smtClean="0"/>
              <a:t>, cross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legs</a:t>
            </a:r>
            <a:r>
              <a:rPr lang="de-DE" sz="2400" dirty="0" smtClean="0"/>
              <a:t>, and </a:t>
            </a:r>
            <a:r>
              <a:rPr lang="de-DE" sz="2400" dirty="0" err="1" smtClean="0"/>
              <a:t>tyrannize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teachers</a:t>
            </a:r>
            <a:r>
              <a:rPr lang="de-DE" sz="2400" dirty="0" smtClean="0"/>
              <a:t>."</a:t>
            </a:r>
            <a:r>
              <a:rPr lang="de-CH" sz="2400" dirty="0" smtClean="0"/>
              <a:t>.“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267200" y="5029200"/>
            <a:ext cx="423515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sz="3200" dirty="0" smtClean="0">
                <a:latin typeface="+mn-lt"/>
              </a:rPr>
              <a:t>To </a:t>
            </a:r>
            <a:r>
              <a:rPr lang="de-CH" sz="3200" dirty="0" err="1" smtClean="0">
                <a:latin typeface="+mn-lt"/>
              </a:rPr>
              <a:t>whom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are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these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sentences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attributed</a:t>
            </a:r>
            <a:r>
              <a:rPr lang="de-CH" sz="3200" dirty="0" smtClean="0">
                <a:latin typeface="+mn-lt"/>
              </a:rPr>
              <a:t>?</a:t>
            </a:r>
            <a:endParaRPr lang="de-CH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Resilience</a:t>
            </a:r>
            <a:endParaRPr lang="de-CH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48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de-CH" sz="2800" u="sng" dirty="0" smtClean="0"/>
          </a:p>
          <a:p>
            <a:pPr algn="ctr">
              <a:lnSpc>
                <a:spcPct val="90000"/>
              </a:lnSpc>
              <a:buNone/>
            </a:pPr>
            <a:r>
              <a:rPr lang="de-CH" sz="4400" dirty="0" err="1" smtClean="0"/>
              <a:t>The</a:t>
            </a:r>
            <a:r>
              <a:rPr lang="de-CH" sz="4400" dirty="0" smtClean="0"/>
              <a:t> </a:t>
            </a:r>
            <a:r>
              <a:rPr lang="de-CH" sz="4400" dirty="0" err="1" smtClean="0"/>
              <a:t>ability</a:t>
            </a:r>
            <a:r>
              <a:rPr lang="de-CH" sz="4400" dirty="0" smtClean="0"/>
              <a:t> to </a:t>
            </a:r>
            <a:r>
              <a:rPr lang="de-CH" sz="4400" dirty="0" err="1" smtClean="0"/>
              <a:t>adapt</a:t>
            </a:r>
            <a:r>
              <a:rPr lang="de-CH" sz="4400" dirty="0" smtClean="0"/>
              <a:t> and </a:t>
            </a:r>
            <a:r>
              <a:rPr lang="de-CH" sz="4400" dirty="0" err="1" smtClean="0"/>
              <a:t>function</a:t>
            </a:r>
            <a:r>
              <a:rPr lang="de-CH" sz="4400" dirty="0" smtClean="0"/>
              <a:t> </a:t>
            </a:r>
            <a:r>
              <a:rPr lang="de-CH" sz="4400" dirty="0" err="1" smtClean="0"/>
              <a:t>despite</a:t>
            </a:r>
            <a:r>
              <a:rPr lang="de-CH" sz="4400" dirty="0" smtClean="0"/>
              <a:t> </a:t>
            </a:r>
            <a:r>
              <a:rPr lang="de-CH" sz="4400" dirty="0" err="1" smtClean="0"/>
              <a:t>adverse</a:t>
            </a:r>
            <a:r>
              <a:rPr lang="de-CH" sz="4400" dirty="0" smtClean="0"/>
              <a:t> </a:t>
            </a:r>
            <a:r>
              <a:rPr lang="de-CH" sz="4400" dirty="0" err="1" smtClean="0"/>
              <a:t>circumstances</a:t>
            </a:r>
            <a:r>
              <a:rPr lang="de-CH" sz="4400" dirty="0" smtClean="0"/>
              <a:t>. </a:t>
            </a:r>
          </a:p>
          <a:p>
            <a:pPr>
              <a:lnSpc>
                <a:spcPct val="90000"/>
              </a:lnSpc>
              <a:buNone/>
            </a:pPr>
            <a:endParaRPr lang="de-CH" sz="2800" u="sng" dirty="0"/>
          </a:p>
          <a:p>
            <a:pPr>
              <a:lnSpc>
                <a:spcPct val="90000"/>
              </a:lnSpc>
              <a:buNone/>
            </a:pPr>
            <a:endParaRPr lang="de-CH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err="1" smtClean="0"/>
              <a:t>Resilience</a:t>
            </a:r>
            <a:r>
              <a:rPr lang="de-CH" dirty="0" smtClean="0"/>
              <a:t> </a:t>
            </a:r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youth</a:t>
            </a:r>
            <a:r>
              <a:rPr lang="de-CH" dirty="0" smtClean="0"/>
              <a:t> </a:t>
            </a:r>
            <a:r>
              <a:rPr lang="de-CH" dirty="0" err="1" smtClean="0"/>
              <a:t>develop</a:t>
            </a:r>
            <a:r>
              <a:rPr lang="de-CH" dirty="0" smtClean="0"/>
              <a:t> to </a:t>
            </a:r>
            <a:r>
              <a:rPr lang="de-CH" dirty="0" err="1" smtClean="0"/>
              <a:t>healthy</a:t>
            </a:r>
            <a:r>
              <a:rPr lang="de-CH" dirty="0" smtClean="0"/>
              <a:t> </a:t>
            </a:r>
            <a:r>
              <a:rPr lang="de-CH" dirty="0" err="1" smtClean="0"/>
              <a:t>adults</a:t>
            </a:r>
            <a:r>
              <a:rPr lang="de-CH" dirty="0" smtClean="0"/>
              <a:t> </a:t>
            </a:r>
            <a:r>
              <a:rPr lang="de-CH" dirty="0" err="1" smtClean="0"/>
              <a:t>despite</a:t>
            </a:r>
            <a:endParaRPr lang="de-CH" dirty="0" smtClean="0"/>
          </a:p>
          <a:p>
            <a:pPr eaLnBrk="1" hangingPunct="1">
              <a:defRPr/>
            </a:pPr>
            <a:r>
              <a:rPr lang="de-CH" dirty="0" err="1" smtClean="0"/>
              <a:t>Poverty</a:t>
            </a:r>
            <a:endParaRPr lang="de-CH" dirty="0" smtClean="0"/>
          </a:p>
          <a:p>
            <a:pPr eaLnBrk="1" hangingPunct="1">
              <a:defRPr/>
            </a:pPr>
            <a:r>
              <a:rPr lang="de-CH" dirty="0" err="1" smtClean="0"/>
              <a:t>Misuse</a:t>
            </a:r>
            <a:r>
              <a:rPr lang="de-CH" dirty="0" smtClean="0"/>
              <a:t> of drugs</a:t>
            </a:r>
          </a:p>
          <a:p>
            <a:pPr eaLnBrk="1" hangingPunct="1">
              <a:defRPr/>
            </a:pPr>
            <a:r>
              <a:rPr lang="de-CH" dirty="0" err="1" smtClean="0"/>
              <a:t>violence</a:t>
            </a:r>
            <a:endParaRPr lang="de-CH" dirty="0" smtClean="0"/>
          </a:p>
          <a:p>
            <a:pPr eaLnBrk="1" hangingPunct="1">
              <a:defRPr/>
            </a:pPr>
            <a:r>
              <a:rPr lang="de-CH" dirty="0" err="1" smtClean="0"/>
              <a:t>Chronic</a:t>
            </a:r>
            <a:r>
              <a:rPr lang="de-CH" dirty="0" smtClean="0"/>
              <a:t> </a:t>
            </a:r>
            <a:r>
              <a:rPr lang="de-CH" dirty="0" err="1" smtClean="0"/>
              <a:t>disease</a:t>
            </a:r>
            <a:endParaRPr lang="de-CH" dirty="0" smtClean="0"/>
          </a:p>
          <a:p>
            <a:pPr eaLnBrk="1" hangingPunct="1">
              <a:defRPr/>
            </a:pPr>
            <a:r>
              <a:rPr lang="de-CH" dirty="0" smtClean="0"/>
              <a:t>war, Trauma?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081338" y="5867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fr-FR" sz="4800" dirty="0" smtClean="0"/>
              <a:t>Protective </a:t>
            </a:r>
            <a:r>
              <a:rPr lang="fr-FR" sz="4800" dirty="0" err="1" smtClean="0"/>
              <a:t>factors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sz="4800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251520" y="2924944"/>
            <a:ext cx="4245868" cy="2841179"/>
          </a:xfrm>
          <a:solidFill>
            <a:srgbClr val="003300"/>
          </a:solidFill>
        </p:spPr>
        <p:txBody>
          <a:bodyPr/>
          <a:lstStyle/>
          <a:p>
            <a:pPr>
              <a:buNone/>
            </a:pPr>
            <a:r>
              <a:rPr lang="de-CH" sz="3600" dirty="0" err="1" smtClean="0"/>
              <a:t>Individual</a:t>
            </a:r>
            <a:r>
              <a:rPr lang="de-CH" sz="3600" dirty="0" smtClean="0"/>
              <a:t> </a:t>
            </a:r>
            <a:r>
              <a:rPr lang="de-CH" sz="3600" dirty="0" err="1" smtClean="0"/>
              <a:t>faktors</a:t>
            </a:r>
            <a:endParaRPr lang="de-CH" sz="3600" dirty="0" smtClean="0"/>
          </a:p>
          <a:p>
            <a:pPr>
              <a:buFont typeface="Arial" pitchFamily="34" charset="0"/>
              <a:buChar char="•"/>
            </a:pPr>
            <a:r>
              <a:rPr lang="de-CH" sz="3600" dirty="0" smtClean="0"/>
              <a:t>Constitution</a:t>
            </a:r>
          </a:p>
          <a:p>
            <a:pPr>
              <a:buFont typeface="Arial" pitchFamily="34" charset="0"/>
              <a:buChar char="•"/>
            </a:pPr>
            <a:r>
              <a:rPr lang="de-CH" sz="3600" dirty="0" err="1" smtClean="0"/>
              <a:t>Competencies</a:t>
            </a:r>
            <a:endParaRPr lang="de-CH" sz="360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4041775" cy="3175248"/>
          </a:xfrm>
          <a:solidFill>
            <a:srgbClr val="FF0000"/>
          </a:solidFill>
        </p:spPr>
        <p:txBody>
          <a:bodyPr/>
          <a:lstStyle/>
          <a:p>
            <a:pPr>
              <a:buNone/>
            </a:pPr>
            <a:r>
              <a:rPr lang="de-CH" sz="3600" dirty="0" err="1" smtClean="0"/>
              <a:t>Environmental</a:t>
            </a:r>
            <a:r>
              <a:rPr lang="de-CH" sz="3600" dirty="0" smtClean="0"/>
              <a:t> </a:t>
            </a:r>
            <a:r>
              <a:rPr lang="de-CH" sz="3600" dirty="0" err="1" smtClean="0"/>
              <a:t>factors</a:t>
            </a:r>
            <a:endParaRPr lang="de-CH" sz="3600" dirty="0" smtClean="0"/>
          </a:p>
          <a:p>
            <a:pPr>
              <a:buFont typeface="Arial" pitchFamily="34" charset="0"/>
              <a:buChar char="•"/>
            </a:pPr>
            <a:r>
              <a:rPr lang="de-CH" sz="3600" dirty="0" err="1" smtClean="0"/>
              <a:t>family</a:t>
            </a:r>
            <a:endParaRPr lang="de-CH" sz="3600" dirty="0" smtClean="0"/>
          </a:p>
          <a:p>
            <a:pPr>
              <a:buFont typeface="Arial" pitchFamily="34" charset="0"/>
              <a:buChar char="•"/>
            </a:pPr>
            <a:r>
              <a:rPr lang="de-CH" sz="3600" dirty="0" err="1" smtClean="0"/>
              <a:t>Sociale</a:t>
            </a:r>
            <a:r>
              <a:rPr lang="de-CH" sz="3600" dirty="0" smtClean="0"/>
              <a:t> </a:t>
            </a:r>
            <a:r>
              <a:rPr lang="de-CH" sz="3600" dirty="0" err="1" smtClean="0"/>
              <a:t>Context</a:t>
            </a:r>
            <a:endParaRPr lang="de-CH" sz="3600" dirty="0" smtClean="0"/>
          </a:p>
          <a:p>
            <a:pPr>
              <a:buFont typeface="Arial" pitchFamily="34" charset="0"/>
              <a:buChar char="•"/>
            </a:pPr>
            <a:r>
              <a:rPr lang="de-CH" sz="3600" dirty="0" smtClean="0"/>
              <a:t>Resources</a:t>
            </a:r>
          </a:p>
          <a:p>
            <a:pPr>
              <a:buNone/>
            </a:pPr>
            <a:endParaRPr lang="de-CH" dirty="0"/>
          </a:p>
        </p:txBody>
      </p:sp>
      <p:cxnSp>
        <p:nvCxnSpPr>
          <p:cNvPr id="16" name="Gerade Verbindung mit Pfeil 15"/>
          <p:cNvCxnSpPr/>
          <p:nvPr/>
        </p:nvCxnSpPr>
        <p:spPr>
          <a:xfrm rot="10800000" flipV="1">
            <a:off x="2771800" y="1772816"/>
            <a:ext cx="1584176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499992" y="1772816"/>
            <a:ext cx="1728192" cy="1152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CH" dirty="0" err="1" smtClean="0"/>
              <a:t>Individual</a:t>
            </a:r>
            <a:r>
              <a:rPr lang="de-CH" dirty="0" smtClean="0"/>
              <a:t> </a:t>
            </a:r>
            <a:r>
              <a:rPr lang="de-CH" dirty="0" err="1" smtClean="0"/>
              <a:t>Protective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039072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de-DE" altLang="de-CH" sz="2800" dirty="0" err="1" smtClean="0"/>
              <a:t>Genetic</a:t>
            </a:r>
            <a:r>
              <a:rPr lang="de-DE" altLang="de-CH" sz="2800" dirty="0" smtClean="0"/>
              <a:t> </a:t>
            </a:r>
            <a:r>
              <a:rPr lang="de-DE" altLang="de-CH" sz="2800" dirty="0" err="1" smtClean="0"/>
              <a:t>predisposition</a:t>
            </a:r>
            <a:endParaRPr lang="de-DE" altLang="de-CH" sz="2800" dirty="0" smtClean="0"/>
          </a:p>
          <a:p>
            <a:r>
              <a:rPr lang="fr-FR" altLang="de-CH" sz="2800" dirty="0" smtClean="0"/>
              <a:t>Flexible, </a:t>
            </a:r>
            <a:r>
              <a:rPr lang="fr-FR" altLang="de-CH" sz="2800" dirty="0" err="1" smtClean="0"/>
              <a:t>aktive</a:t>
            </a:r>
            <a:r>
              <a:rPr lang="fr-FR" altLang="de-CH" sz="2800" dirty="0" smtClean="0"/>
              <a:t>  </a:t>
            </a:r>
            <a:r>
              <a:rPr lang="fr-FR" altLang="de-CH" sz="2800" dirty="0" err="1" smtClean="0"/>
              <a:t>strategies</a:t>
            </a:r>
            <a:r>
              <a:rPr lang="fr-FR" altLang="de-CH" sz="2800" dirty="0" smtClean="0"/>
              <a:t> of adaptation</a:t>
            </a:r>
          </a:p>
          <a:p>
            <a:r>
              <a:rPr lang="fr-FR" altLang="de-CH" sz="2800" dirty="0" smtClean="0"/>
              <a:t>Positive perception of </a:t>
            </a:r>
            <a:r>
              <a:rPr lang="fr-FR" altLang="de-CH" sz="2800" dirty="0" err="1" smtClean="0"/>
              <a:t>oneself</a:t>
            </a:r>
            <a:endParaRPr lang="fr-FR" altLang="de-CH" sz="2800" dirty="0" smtClean="0"/>
          </a:p>
          <a:p>
            <a:r>
              <a:rPr lang="fr-FR" altLang="de-CH" sz="2800" dirty="0" smtClean="0"/>
              <a:t>Positive attitude </a:t>
            </a:r>
            <a:r>
              <a:rPr lang="fr-FR" altLang="de-CH" sz="2800" dirty="0" err="1" smtClean="0"/>
              <a:t>towards</a:t>
            </a:r>
            <a:r>
              <a:rPr lang="fr-FR" altLang="de-CH" sz="2800" dirty="0" smtClean="0"/>
              <a:t> life (incl. </a:t>
            </a:r>
            <a:r>
              <a:rPr lang="fr-FR" altLang="de-CH" sz="2800" dirty="0" err="1" smtClean="0"/>
              <a:t>Spirituality</a:t>
            </a:r>
            <a:r>
              <a:rPr lang="fr-FR" altLang="de-CH" sz="2800" dirty="0" smtClean="0"/>
              <a:t>)</a:t>
            </a:r>
          </a:p>
          <a:p>
            <a:r>
              <a:rPr lang="fr-FR" altLang="de-CH" sz="2800" dirty="0" err="1" smtClean="0"/>
              <a:t>Perceived</a:t>
            </a:r>
            <a:r>
              <a:rPr lang="fr-FR" altLang="de-CH" sz="2800" dirty="0" smtClean="0"/>
              <a:t> </a:t>
            </a:r>
            <a:r>
              <a:rPr lang="fr-FR" altLang="de-CH" sz="2800" dirty="0" err="1" smtClean="0"/>
              <a:t>self-efficacy</a:t>
            </a:r>
            <a:endParaRPr lang="fr-FR" altLang="de-CH" sz="2800" dirty="0" smtClean="0"/>
          </a:p>
          <a:p>
            <a:r>
              <a:rPr lang="fr-FR" altLang="de-CH" sz="2800" dirty="0" err="1" smtClean="0"/>
              <a:t>Internal</a:t>
            </a:r>
            <a:r>
              <a:rPr lang="fr-FR" altLang="de-CH" sz="2800" dirty="0" smtClean="0"/>
              <a:t> locus of control</a:t>
            </a:r>
          </a:p>
          <a:p>
            <a:r>
              <a:rPr lang="fr-FR" altLang="de-CH" sz="2800" dirty="0" smtClean="0"/>
              <a:t>Social </a:t>
            </a:r>
            <a:r>
              <a:rPr lang="fr-FR" altLang="de-CH" sz="2800" dirty="0" err="1" smtClean="0"/>
              <a:t>competencies</a:t>
            </a:r>
            <a:endParaRPr lang="fr-FR" altLang="de-CH" sz="2800" dirty="0" smtClean="0"/>
          </a:p>
          <a:p>
            <a:r>
              <a:rPr lang="fr-FR" altLang="de-CH" sz="2800" dirty="0" smtClean="0"/>
              <a:t>Intelligence</a:t>
            </a:r>
          </a:p>
          <a:p>
            <a:r>
              <a:rPr lang="fr-FR" altLang="de-CH" sz="2800" dirty="0" err="1" smtClean="0"/>
              <a:t>Optimism</a:t>
            </a:r>
            <a:r>
              <a:rPr lang="fr-FR" altLang="de-CH" sz="2800" dirty="0" smtClean="0"/>
              <a:t> about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environmental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r>
              <a:rPr lang="de-CH" dirty="0" smtClean="0"/>
              <a:t>: </a:t>
            </a:r>
            <a:r>
              <a:rPr lang="de-CH" dirty="0" err="1" smtClean="0"/>
              <a:t>Family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de-CH" dirty="0" smtClean="0"/>
              <a:t>Positive </a:t>
            </a:r>
            <a:r>
              <a:rPr lang="de-CH" dirty="0" err="1" smtClean="0"/>
              <a:t>relation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parents</a:t>
            </a:r>
            <a:r>
              <a:rPr lang="de-CH" dirty="0" smtClean="0"/>
              <a:t> and </a:t>
            </a:r>
            <a:r>
              <a:rPr lang="de-CH" dirty="0" err="1" smtClean="0"/>
              <a:t>siblings</a:t>
            </a:r>
            <a:endParaRPr lang="de-CH" dirty="0" smtClean="0"/>
          </a:p>
          <a:p>
            <a:r>
              <a:rPr lang="de-CH" dirty="0" smtClean="0"/>
              <a:t>Positive </a:t>
            </a:r>
            <a:r>
              <a:rPr lang="de-CH" dirty="0" err="1" smtClean="0"/>
              <a:t>family</a:t>
            </a:r>
            <a:r>
              <a:rPr lang="de-CH" dirty="0" smtClean="0"/>
              <a:t> </a:t>
            </a:r>
            <a:r>
              <a:rPr lang="de-CH" dirty="0" err="1" smtClean="0"/>
              <a:t>climate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Opportunities</a:t>
            </a:r>
            <a:r>
              <a:rPr lang="de-CH" dirty="0" smtClean="0"/>
              <a:t> to </a:t>
            </a:r>
            <a:r>
              <a:rPr lang="de-CH" dirty="0" err="1" smtClean="0"/>
              <a:t>take</a:t>
            </a:r>
            <a:r>
              <a:rPr lang="de-CH" dirty="0" smtClean="0"/>
              <a:t> </a:t>
            </a:r>
            <a:r>
              <a:rPr lang="de-CH" dirty="0" err="1" smtClean="0"/>
              <a:t>responsibility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family</a:t>
            </a:r>
            <a:r>
              <a:rPr lang="de-CH" dirty="0" smtClean="0"/>
              <a:t> (</a:t>
            </a:r>
            <a:r>
              <a:rPr lang="de-CH" dirty="0" err="1" smtClean="0"/>
              <a:t>e.g</a:t>
            </a:r>
            <a:r>
              <a:rPr lang="de-CH" dirty="0" smtClean="0"/>
              <a:t>. </a:t>
            </a:r>
            <a:r>
              <a:rPr lang="de-CH" dirty="0" err="1" smtClean="0"/>
              <a:t>contributing</a:t>
            </a:r>
            <a:r>
              <a:rPr lang="de-CH" dirty="0" smtClean="0"/>
              <a:t> to </a:t>
            </a:r>
            <a:r>
              <a:rPr lang="de-CH" dirty="0" err="1" smtClean="0"/>
              <a:t>household</a:t>
            </a:r>
            <a:r>
              <a:rPr lang="de-CH" dirty="0" smtClean="0"/>
              <a:t> </a:t>
            </a:r>
            <a:r>
              <a:rPr lang="de-CH" dirty="0" err="1" smtClean="0"/>
              <a:t>chores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Clear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  <a:p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family</a:t>
            </a:r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 </a:t>
            </a:r>
            <a:r>
              <a:rPr lang="de-CH" dirty="0" err="1" smtClean="0"/>
              <a:t>stable</a:t>
            </a:r>
            <a:r>
              <a:rPr lang="de-CH" dirty="0" smtClean="0"/>
              <a:t> </a:t>
            </a:r>
            <a:r>
              <a:rPr lang="de-CH" dirty="0" err="1" smtClean="0"/>
              <a:t>relationship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at least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trusting</a:t>
            </a:r>
            <a:r>
              <a:rPr lang="de-CH" dirty="0" smtClean="0"/>
              <a:t> </a:t>
            </a:r>
            <a:r>
              <a:rPr lang="de-CH" dirty="0" err="1" smtClean="0"/>
              <a:t>adult</a:t>
            </a:r>
            <a:endParaRPr lang="de-CH" dirty="0" smtClean="0"/>
          </a:p>
          <a:p>
            <a:r>
              <a:rPr lang="de-CH" dirty="0" smtClean="0"/>
              <a:t>Positive </a:t>
            </a:r>
            <a:r>
              <a:rPr lang="de-CH" dirty="0" err="1" smtClean="0"/>
              <a:t>adult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models</a:t>
            </a:r>
            <a:endParaRPr lang="de-CH" dirty="0" smtClean="0"/>
          </a:p>
          <a:p>
            <a:r>
              <a:rPr lang="de-CH" dirty="0" smtClean="0"/>
              <a:t>Good relations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peers</a:t>
            </a:r>
            <a:r>
              <a:rPr lang="de-CH" dirty="0" smtClean="0"/>
              <a:t>, </a:t>
            </a:r>
            <a:r>
              <a:rPr lang="de-CH" dirty="0" err="1" smtClean="0"/>
              <a:t>involvement</a:t>
            </a:r>
            <a:r>
              <a:rPr lang="de-CH" dirty="0" smtClean="0"/>
              <a:t> in </a:t>
            </a:r>
            <a:r>
              <a:rPr lang="de-CH" dirty="0" err="1" smtClean="0"/>
              <a:t>prosocial</a:t>
            </a:r>
            <a:r>
              <a:rPr lang="de-CH" dirty="0" smtClean="0"/>
              <a:t> </a:t>
            </a:r>
            <a:r>
              <a:rPr lang="de-CH" dirty="0" err="1" smtClean="0"/>
              <a:t>groups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Quality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school</a:t>
            </a:r>
            <a:r>
              <a:rPr lang="de-CH" dirty="0" smtClean="0"/>
              <a:t> </a:t>
            </a:r>
            <a:r>
              <a:rPr lang="de-CH" dirty="0" err="1" smtClean="0"/>
              <a:t>climate</a:t>
            </a:r>
            <a:endParaRPr lang="de-CH" dirty="0" smtClean="0"/>
          </a:p>
          <a:p>
            <a:r>
              <a:rPr lang="de-CH" dirty="0" smtClean="0"/>
              <a:t>Verfügbarkeit von gesundheitlichen Ressourcen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examples</a:t>
            </a:r>
            <a:r>
              <a:rPr lang="de-CH" dirty="0" smtClean="0"/>
              <a:t> of </a:t>
            </a:r>
            <a:r>
              <a:rPr lang="de-CH" dirty="0" err="1" smtClean="0"/>
              <a:t>resilience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271463"/>
            <a:ext cx="8042275" cy="1176337"/>
          </a:xfrm>
          <a:noFill/>
          <a:ln/>
        </p:spPr>
        <p:txBody>
          <a:bodyPr lIns="92075" tIns="46038" rIns="92075" bIns="46038" anchor="t"/>
          <a:lstStyle/>
          <a:p>
            <a:r>
              <a:rPr lang="en-IE" dirty="0" smtClean="0"/>
              <a:t>Clinical work with the resilience concept</a:t>
            </a:r>
            <a:endParaRPr lang="en-IE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776864" cy="1152128"/>
          </a:xfrm>
          <a:noFill/>
          <a:ln/>
        </p:spPr>
        <p:txBody>
          <a:bodyPr lIns="92075" tIns="46038" rIns="92075" bIns="46038"/>
          <a:lstStyle/>
          <a:p>
            <a:pPr marL="485775" indent="-485775">
              <a:buFont typeface="Wingdings" pitchFamily="2" charset="2"/>
              <a:buNone/>
            </a:pPr>
            <a:r>
              <a:rPr lang="en-IE" dirty="0" smtClean="0">
                <a:latin typeface="Times New Roman" pitchFamily="18" charset="0"/>
              </a:rPr>
              <a:t>Evaluate risk and resilience/resources (Individual, family, social)</a:t>
            </a:r>
            <a:endParaRPr lang="en-IE" dirty="0">
              <a:latin typeface="Times New Roman" pitchFamily="18" charset="0"/>
            </a:endParaRPr>
          </a:p>
        </p:txBody>
      </p:sp>
      <p:grpSp>
        <p:nvGrpSpPr>
          <p:cNvPr id="2" name="Gruppieren 5"/>
          <p:cNvGrpSpPr/>
          <p:nvPr/>
        </p:nvGrpSpPr>
        <p:grpSpPr>
          <a:xfrm>
            <a:off x="755576" y="3501008"/>
            <a:ext cx="6840760" cy="3356992"/>
            <a:chOff x="685800" y="1143000"/>
            <a:chExt cx="7848600" cy="4267200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 rot="-419898">
              <a:off x="1196975" y="1143000"/>
              <a:ext cx="7337425" cy="1447800"/>
            </a:xfrm>
            <a:prstGeom prst="curvedDownArrow">
              <a:avLst>
                <a:gd name="adj1" fmla="val 101360"/>
                <a:gd name="adj2" fmla="val 20271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66800" y="5334000"/>
              <a:ext cx="7086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715000" y="2590799"/>
              <a:ext cx="2819400" cy="6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2800" b="1" dirty="0" smtClean="0">
                  <a:latin typeface="Arial" pitchFamily="34" charset="0"/>
                </a:rPr>
                <a:t>Resources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85800" y="3048000"/>
              <a:ext cx="2590800" cy="6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800" b="1" dirty="0" smtClean="0">
                  <a:latin typeface="Arial" pitchFamily="34" charset="0"/>
                </a:rPr>
                <a:t>Risks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150938" y="3679825"/>
              <a:ext cx="6705600" cy="1228725"/>
              <a:chOff x="725" y="2302"/>
              <a:chExt cx="4224" cy="774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 rot="551236">
                <a:off x="725" y="2820"/>
                <a:ext cx="422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 rot="551236">
                <a:off x="1011" y="2302"/>
                <a:ext cx="576" cy="26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 rot="551236">
                <a:off x="4163" y="2497"/>
                <a:ext cx="576" cy="57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923928" y="6165304"/>
            <a:ext cx="432048" cy="47667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0500"/>
            <a:ext cx="8991600" cy="1143000"/>
          </a:xfrm>
        </p:spPr>
        <p:txBody>
          <a:bodyPr lIns="92075" tIns="46038" rIns="92075" bIns="46038" anchor="t"/>
          <a:lstStyle/>
          <a:p>
            <a:pPr eaLnBrk="1" hangingPunct="1">
              <a:defRPr/>
            </a:pPr>
            <a:r>
              <a:rPr lang="en-IE" sz="4000" dirty="0" smtClean="0"/>
              <a:t>Examples of questions exploring resources</a:t>
            </a:r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388" y="1524000"/>
            <a:ext cx="8863012" cy="4495800"/>
          </a:xfrm>
        </p:spPr>
        <p:txBody>
          <a:bodyPr lIns="92075" tIns="46038" rIns="92075" bIns="46038"/>
          <a:lstStyle/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What can you do really well?</a:t>
            </a:r>
          </a:p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Tell me about a difficult situation that you mastered well. What made you succed? </a:t>
            </a:r>
          </a:p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What are your future plans? </a:t>
            </a:r>
          </a:p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Where in your life (home, school, peers….) do you take responsibility</a:t>
            </a:r>
          </a:p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What do you like about yourself, what do others like about you?</a:t>
            </a:r>
          </a:p>
          <a:p>
            <a:pPr marL="485775" indent="-485775" algn="just" eaLnBrk="1" hangingPunct="1">
              <a:lnSpc>
                <a:spcPct val="90000"/>
              </a:lnSpc>
              <a:spcAft>
                <a:spcPct val="48000"/>
              </a:spcAft>
              <a:defRPr/>
            </a:pPr>
            <a:r>
              <a:rPr lang="en-IE" sz="2400" dirty="0" smtClean="0"/>
              <a:t>Do you have a person to adress, when you have problems? Who?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84888" y="65246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/>
              <a:t>Nach Michaud 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54868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do?</a:t>
            </a:r>
            <a:br>
              <a:rPr lang="de-CH" dirty="0" smtClean="0"/>
            </a:br>
            <a:endParaRPr lang="de-CH" dirty="0" smtClean="0"/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2060848"/>
            <a:ext cx="8540750" cy="4422775"/>
          </a:xfrm>
        </p:spPr>
        <p:txBody>
          <a:bodyPr/>
          <a:lstStyle/>
          <a:p>
            <a:pPr marL="914400" lvl="1" indent="-457200" eaLnBrk="1" hangingPunct="1">
              <a:defRPr/>
            </a:pPr>
            <a:r>
              <a:rPr lang="de-CH" sz="4800" dirty="0" err="1" smtClean="0"/>
              <a:t>parents</a:t>
            </a:r>
            <a:endParaRPr lang="de-CH" sz="4800" dirty="0" smtClean="0"/>
          </a:p>
          <a:p>
            <a:pPr marL="914400" lvl="1" indent="-457200" eaLnBrk="1" hangingPunct="1">
              <a:defRPr/>
            </a:pPr>
            <a:r>
              <a:rPr lang="de-CH" sz="4800" dirty="0" smtClean="0"/>
              <a:t>School</a:t>
            </a:r>
          </a:p>
          <a:p>
            <a:pPr marL="914400" lvl="1" indent="-457200" eaLnBrk="1" hangingPunct="1">
              <a:defRPr/>
            </a:pPr>
            <a:r>
              <a:rPr lang="de-CH" sz="4800" dirty="0" err="1" smtClean="0"/>
              <a:t>Medical</a:t>
            </a:r>
            <a:r>
              <a:rPr lang="de-CH" sz="4800" dirty="0" smtClean="0"/>
              <a:t> </a:t>
            </a:r>
            <a:r>
              <a:rPr lang="de-CH" sz="4800" dirty="0" err="1" smtClean="0"/>
              <a:t>doctor</a:t>
            </a:r>
            <a:endParaRPr lang="de-CH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63951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29200" y="2362200"/>
            <a:ext cx="3733800" cy="2062103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+mn-lt"/>
              </a:rPr>
              <a:t>Socrates, </a:t>
            </a:r>
          </a:p>
          <a:p>
            <a:r>
              <a:rPr lang="de-DE" sz="3200" dirty="0" err="1" smtClean="0">
                <a:latin typeface="+mn-lt"/>
              </a:rPr>
              <a:t>Greek</a:t>
            </a:r>
            <a:r>
              <a:rPr lang="de-DE" sz="3200" dirty="0" smtClean="0">
                <a:latin typeface="+mn-lt"/>
              </a:rPr>
              <a:t> </a:t>
            </a:r>
            <a:r>
              <a:rPr lang="de-DE" sz="3200" dirty="0" err="1" smtClean="0">
                <a:latin typeface="+mn-lt"/>
              </a:rPr>
              <a:t>philosopher</a:t>
            </a:r>
            <a:endParaRPr lang="de-DE" sz="3200" dirty="0" smtClean="0">
              <a:latin typeface="+mn-lt"/>
            </a:endParaRPr>
          </a:p>
          <a:p>
            <a:r>
              <a:rPr lang="de-DE" sz="3200" dirty="0" smtClean="0">
                <a:latin typeface="+mn-lt"/>
              </a:rPr>
              <a:t>469-399 </a:t>
            </a:r>
            <a:r>
              <a:rPr lang="de-DE" sz="3200" dirty="0" err="1" smtClean="0">
                <a:latin typeface="+mn-lt"/>
              </a:rPr>
              <a:t>before</a:t>
            </a:r>
            <a:r>
              <a:rPr lang="de-DE" sz="3200" dirty="0" smtClean="0">
                <a:latin typeface="+mn-lt"/>
              </a:rPr>
              <a:t> Christ</a:t>
            </a:r>
            <a:endParaRPr lang="de-DE" sz="3200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err="1" smtClean="0"/>
              <a:t>parents</a:t>
            </a:r>
            <a:endParaRPr lang="de-CH" dirty="0" smtClean="0"/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CH" sz="2800" dirty="0" smtClean="0"/>
              <a:t>Positive </a:t>
            </a:r>
            <a:r>
              <a:rPr lang="de-CH" sz="2800" dirty="0" err="1" smtClean="0"/>
              <a:t>family</a:t>
            </a:r>
            <a:r>
              <a:rPr lang="de-CH" sz="2800" dirty="0" smtClean="0"/>
              <a:t> </a:t>
            </a:r>
            <a:r>
              <a:rPr lang="de-CH" sz="2800" dirty="0" err="1" smtClean="0"/>
              <a:t>climate</a:t>
            </a:r>
            <a:r>
              <a:rPr lang="de-CH" sz="2800" dirty="0" smtClean="0"/>
              <a:t> and </a:t>
            </a:r>
            <a:r>
              <a:rPr lang="de-CH" sz="2800" dirty="0" err="1" smtClean="0"/>
              <a:t>communication</a:t>
            </a:r>
            <a:endParaRPr lang="de-C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sz="2800" dirty="0" smtClean="0"/>
              <a:t>Positive </a:t>
            </a:r>
            <a:r>
              <a:rPr lang="de-CH" sz="2800" dirty="0" err="1" smtClean="0"/>
              <a:t>attitude</a:t>
            </a:r>
            <a:r>
              <a:rPr lang="de-CH" sz="2800" dirty="0" smtClean="0"/>
              <a:t> </a:t>
            </a:r>
            <a:r>
              <a:rPr lang="de-CH" sz="2800" dirty="0" err="1" smtClean="0"/>
              <a:t>towards</a:t>
            </a:r>
            <a:r>
              <a:rPr lang="de-CH" sz="2800" dirty="0" smtClean="0"/>
              <a:t> </a:t>
            </a:r>
            <a:r>
              <a:rPr lang="de-CH" sz="2800" dirty="0" err="1" smtClean="0"/>
              <a:t>your</a:t>
            </a:r>
            <a:r>
              <a:rPr lang="de-CH" sz="2800" dirty="0" smtClean="0"/>
              <a:t> </a:t>
            </a:r>
            <a:r>
              <a:rPr lang="de-CH" sz="2800" dirty="0" err="1" smtClean="0"/>
              <a:t>adolescent</a:t>
            </a:r>
            <a:endParaRPr lang="de-C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sz="2800" dirty="0" smtClean="0"/>
              <a:t>Listen to </a:t>
            </a:r>
            <a:r>
              <a:rPr lang="de-CH" sz="2800" dirty="0" err="1" smtClean="0"/>
              <a:t>him/her</a:t>
            </a:r>
            <a:r>
              <a:rPr lang="de-CH" sz="2800" dirty="0" smtClean="0"/>
              <a:t>! Spend time </a:t>
            </a:r>
            <a:r>
              <a:rPr lang="de-CH" sz="2800" dirty="0" err="1" smtClean="0"/>
              <a:t>together</a:t>
            </a:r>
            <a:endParaRPr lang="de-C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sz="2800" dirty="0" err="1" smtClean="0"/>
              <a:t>Give</a:t>
            </a:r>
            <a:r>
              <a:rPr lang="de-CH" sz="2800" dirty="0" smtClean="0"/>
              <a:t> </a:t>
            </a:r>
            <a:r>
              <a:rPr lang="de-CH" sz="2800" dirty="0" err="1" smtClean="0"/>
              <a:t>developmental</a:t>
            </a:r>
            <a:r>
              <a:rPr lang="de-CH" sz="2800" dirty="0" smtClean="0"/>
              <a:t> </a:t>
            </a:r>
            <a:r>
              <a:rPr lang="de-CH" sz="2800" dirty="0" err="1" smtClean="0"/>
              <a:t>appropriate</a:t>
            </a:r>
            <a:r>
              <a:rPr lang="de-CH" sz="2800" dirty="0" smtClean="0"/>
              <a:t> </a:t>
            </a:r>
            <a:r>
              <a:rPr lang="de-CH" sz="2800" dirty="0" err="1" smtClean="0"/>
              <a:t>independency</a:t>
            </a:r>
            <a:endParaRPr lang="de-C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sz="2800" dirty="0" err="1" smtClean="0"/>
              <a:t>Clear</a:t>
            </a:r>
            <a:r>
              <a:rPr lang="de-CH" sz="2800" dirty="0" smtClean="0"/>
              <a:t> </a:t>
            </a:r>
            <a:r>
              <a:rPr lang="de-CH" sz="2800" dirty="0" err="1" smtClean="0"/>
              <a:t>rules</a:t>
            </a:r>
            <a:r>
              <a:rPr lang="de-CH" sz="2800" dirty="0" smtClean="0"/>
              <a:t>!…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CH" sz="2800" dirty="0" smtClean="0"/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endParaRPr lang="de-CH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C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/>
              <a:t>School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CH" dirty="0" smtClean="0"/>
              <a:t>School </a:t>
            </a:r>
            <a:r>
              <a:rPr lang="de-CH" dirty="0" err="1" smtClean="0"/>
              <a:t>climate</a:t>
            </a:r>
            <a:endParaRPr lang="de-CH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dirty="0" err="1" smtClean="0"/>
              <a:t>Clear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r>
              <a:rPr lang="de-CH" dirty="0" smtClean="0"/>
              <a:t> </a:t>
            </a:r>
            <a:r>
              <a:rPr lang="de-CH" dirty="0" err="1" smtClean="0"/>
              <a:t>including</a:t>
            </a:r>
            <a:r>
              <a:rPr lang="de-CH" dirty="0" smtClean="0"/>
              <a:t> 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err="1" smtClean="0"/>
              <a:t>Ban</a:t>
            </a:r>
            <a:r>
              <a:rPr lang="de-CH" dirty="0" smtClean="0"/>
              <a:t> of </a:t>
            </a:r>
            <a:r>
              <a:rPr lang="de-CH" dirty="0" err="1" smtClean="0"/>
              <a:t>tobacco</a:t>
            </a:r>
            <a:endParaRPr lang="de-CH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dirty="0" err="1" smtClean="0"/>
              <a:t>Availability</a:t>
            </a:r>
            <a:r>
              <a:rPr lang="de-CH" dirty="0" smtClean="0"/>
              <a:t> of </a:t>
            </a:r>
            <a:r>
              <a:rPr lang="de-CH" dirty="0" err="1" smtClean="0"/>
              <a:t>professional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r>
              <a:rPr lang="de-CH" dirty="0" smtClean="0"/>
              <a:t>: </a:t>
            </a:r>
            <a:r>
              <a:rPr lang="de-CH" dirty="0" err="1" smtClean="0"/>
              <a:t>psy-services</a:t>
            </a:r>
            <a:r>
              <a:rPr lang="de-CH" dirty="0" smtClean="0"/>
              <a:t>, drug </a:t>
            </a:r>
            <a:r>
              <a:rPr lang="de-CH" dirty="0" err="1" smtClean="0"/>
              <a:t>counseling</a:t>
            </a:r>
            <a:r>
              <a:rPr lang="de-CH" dirty="0" smtClean="0"/>
              <a:t>, ...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de-CH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791200" y="1600200"/>
            <a:ext cx="2590800" cy="83099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altLang="de-CH" sz="2400" b="1" dirty="0" err="1" smtClean="0">
                <a:latin typeface="Times New Roman" pitchFamily="18" charset="0"/>
              </a:rPr>
              <a:t>Within</a:t>
            </a:r>
            <a:r>
              <a:rPr lang="de-CH" altLang="de-CH" sz="2400" b="1" dirty="0" smtClean="0">
                <a:latin typeface="Times New Roman" pitchFamily="18" charset="0"/>
              </a:rPr>
              <a:t> </a:t>
            </a:r>
            <a:r>
              <a:rPr lang="de-CH" altLang="de-CH" sz="2400" b="1" dirty="0" err="1" smtClean="0">
                <a:latin typeface="Times New Roman" pitchFamily="18" charset="0"/>
              </a:rPr>
              <a:t>your</a:t>
            </a:r>
            <a:r>
              <a:rPr lang="de-CH" altLang="de-CH" sz="2400" b="1" dirty="0" smtClean="0">
                <a:latin typeface="Times New Roman" pitchFamily="18" charset="0"/>
              </a:rPr>
              <a:t> </a:t>
            </a:r>
            <a:r>
              <a:rPr lang="de-CH" altLang="de-CH" sz="2400" b="1" dirty="0" err="1" smtClean="0">
                <a:latin typeface="Times New Roman" pitchFamily="18" charset="0"/>
              </a:rPr>
              <a:t>medical</a:t>
            </a:r>
            <a:r>
              <a:rPr lang="de-CH" altLang="de-CH" sz="2400" b="1" dirty="0" smtClean="0">
                <a:latin typeface="Times New Roman" pitchFamily="18" charset="0"/>
              </a:rPr>
              <a:t> </a:t>
            </a:r>
            <a:r>
              <a:rPr lang="de-CH" altLang="de-CH" sz="2400" b="1" dirty="0" err="1" smtClean="0">
                <a:latin typeface="Times New Roman" pitchFamily="18" charset="0"/>
              </a:rPr>
              <a:t>setting</a:t>
            </a:r>
            <a:endParaRPr lang="de-CH" altLang="de-CH" sz="2400" dirty="0"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86400" y="3276600"/>
            <a:ext cx="3657600" cy="830997"/>
          </a:xfrm>
          <a:prstGeom prst="rect">
            <a:avLst/>
          </a:prstGeom>
          <a:solidFill>
            <a:srgbClr val="00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altLang="de-CH" sz="2400" b="1" dirty="0" err="1" smtClean="0">
                <a:latin typeface="Times New Roman" pitchFamily="18" charset="0"/>
              </a:rPr>
              <a:t>Referal</a:t>
            </a:r>
            <a:r>
              <a:rPr lang="de-CH" altLang="de-CH" b="1" dirty="0" err="1" smtClean="0"/>
              <a:t>e.g</a:t>
            </a:r>
            <a:r>
              <a:rPr lang="de-CH" altLang="de-CH" b="1" dirty="0" smtClean="0"/>
              <a:t>. </a:t>
            </a:r>
            <a:r>
              <a:rPr lang="de-CH" altLang="de-CH" b="1" dirty="0" err="1" smtClean="0"/>
              <a:t>psychiatry</a:t>
            </a:r>
            <a:r>
              <a:rPr lang="de-CH" altLang="de-CH" b="1" dirty="0" smtClean="0"/>
              <a:t> , </a:t>
            </a:r>
            <a:r>
              <a:rPr lang="de-CH" altLang="de-CH" b="1" dirty="0" err="1" smtClean="0"/>
              <a:t>counseling</a:t>
            </a:r>
            <a:endParaRPr lang="de-CH" altLang="de-CH" sz="2400" dirty="0"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47700" y="239713"/>
            <a:ext cx="8042275" cy="1254125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CH" sz="4000" dirty="0" err="1" smtClean="0"/>
              <a:t>Role</a:t>
            </a:r>
            <a:r>
              <a:rPr lang="de-CH" altLang="de-CH" sz="4000" dirty="0" smtClean="0"/>
              <a:t> of </a:t>
            </a:r>
            <a:r>
              <a:rPr lang="de-CH" altLang="de-CH" sz="4000" dirty="0" err="1" smtClean="0"/>
              <a:t>the</a:t>
            </a:r>
            <a:r>
              <a:rPr lang="de-CH" altLang="de-CH" sz="4000" dirty="0" smtClean="0"/>
              <a:t> </a:t>
            </a:r>
            <a:r>
              <a:rPr lang="de-CH" altLang="de-CH" sz="4000" dirty="0" err="1" smtClean="0"/>
              <a:t>medical</a:t>
            </a:r>
            <a:r>
              <a:rPr lang="de-CH" altLang="de-CH" sz="4000" dirty="0" smtClean="0"/>
              <a:t> </a:t>
            </a:r>
            <a:r>
              <a:rPr lang="de-CH" altLang="de-CH" sz="4000" dirty="0" err="1" smtClean="0"/>
              <a:t>doctor</a:t>
            </a:r>
            <a:endParaRPr lang="de-CH" altLang="de-CH" dirty="0" smtClean="0"/>
          </a:p>
        </p:txBody>
      </p:sp>
      <p:sp>
        <p:nvSpPr>
          <p:cNvPr id="4506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5148263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35000"/>
              <a:buFont typeface="Zapf Dingbats" charset="2"/>
              <a:buAutoNum type="arabicPeriod"/>
              <a:defRPr/>
            </a:pPr>
            <a:r>
              <a:rPr lang="de-CH" altLang="de-CH" sz="2400" dirty="0" smtClean="0"/>
              <a:t> </a:t>
            </a:r>
            <a:r>
              <a:rPr lang="de-CH" sz="2400" dirty="0" smtClean="0"/>
              <a:t>„</a:t>
            </a:r>
            <a:r>
              <a:rPr lang="de-CH" sz="2400" dirty="0" err="1" smtClean="0"/>
              <a:t>monitor</a:t>
            </a:r>
            <a:r>
              <a:rPr lang="de-CH" sz="2400" dirty="0" smtClean="0"/>
              <a:t>“ </a:t>
            </a:r>
            <a:r>
              <a:rPr lang="de-CH" sz="2400" dirty="0" err="1" smtClean="0"/>
              <a:t>bio-social</a:t>
            </a:r>
            <a:r>
              <a:rPr lang="de-CH" sz="2400" dirty="0" smtClean="0"/>
              <a:t> </a:t>
            </a:r>
            <a:r>
              <a:rPr lang="de-CH" sz="2400" dirty="0" err="1" smtClean="0"/>
              <a:t>development</a:t>
            </a:r>
            <a:endParaRPr lang="de-CH" sz="2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de-CH" sz="2400" dirty="0" err="1" smtClean="0"/>
              <a:t>Identify</a:t>
            </a:r>
            <a:r>
              <a:rPr lang="de-CH" sz="2400" dirty="0" smtClean="0"/>
              <a:t> </a:t>
            </a:r>
            <a:r>
              <a:rPr lang="de-CH" sz="2400" dirty="0" err="1" smtClean="0"/>
              <a:t>problems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a </a:t>
            </a:r>
            <a:r>
              <a:rPr lang="de-CH" sz="2400" dirty="0" err="1" smtClean="0"/>
              <a:t>psychosocial</a:t>
            </a:r>
            <a:r>
              <a:rPr lang="de-CH" sz="2400" dirty="0" smtClean="0"/>
              <a:t> </a:t>
            </a:r>
            <a:r>
              <a:rPr lang="de-CH" sz="2400" dirty="0" err="1" smtClean="0"/>
              <a:t>history</a:t>
            </a:r>
            <a:endParaRPr lang="de-CH" altLang="de-CH" sz="2400" dirty="0" smtClean="0"/>
          </a:p>
          <a:p>
            <a:pPr marL="609600" indent="-609600" eaLnBrk="1" hangingPunct="1">
              <a:lnSpc>
                <a:spcPct val="90000"/>
              </a:lnSpc>
              <a:buSzPct val="135000"/>
              <a:buFont typeface="Zapf Dingbats" charset="2"/>
              <a:buAutoNum type="arabicPeriod"/>
              <a:defRPr/>
            </a:pPr>
            <a:r>
              <a:rPr lang="de-CH" sz="2400" dirty="0" err="1" smtClean="0"/>
              <a:t>Initiate</a:t>
            </a:r>
            <a:r>
              <a:rPr lang="de-CH" sz="2400" dirty="0" smtClean="0"/>
              <a:t> </a:t>
            </a:r>
            <a:r>
              <a:rPr lang="de-CH" sz="2400" dirty="0" err="1" smtClean="0"/>
              <a:t>interventions</a:t>
            </a:r>
            <a:r>
              <a:rPr lang="de-CH" sz="2400" dirty="0" smtClean="0"/>
              <a:t> </a:t>
            </a:r>
            <a:r>
              <a:rPr lang="de-CH" sz="2400" dirty="0" err="1" smtClean="0"/>
              <a:t>if</a:t>
            </a:r>
            <a:r>
              <a:rPr lang="de-CH" sz="2400" dirty="0" smtClean="0"/>
              <a:t> </a:t>
            </a:r>
            <a:r>
              <a:rPr lang="de-CH" sz="2400" dirty="0" err="1" smtClean="0"/>
              <a:t>necessary</a:t>
            </a:r>
            <a:endParaRPr lang="de-CH" sz="2400" dirty="0" smtClean="0"/>
          </a:p>
          <a:p>
            <a:pPr marL="609600" indent="-609600" eaLnBrk="1" hangingPunct="1">
              <a:lnSpc>
                <a:spcPct val="90000"/>
              </a:lnSpc>
              <a:buSzPct val="135000"/>
              <a:buFont typeface="Zapf Dingbats" charset="2"/>
              <a:buAutoNum type="arabicPeriod"/>
              <a:defRPr/>
            </a:pPr>
            <a:r>
              <a:rPr lang="de-CH" sz="2400" dirty="0" err="1" smtClean="0"/>
              <a:t>Collaborate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prevention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families</a:t>
            </a:r>
            <a:r>
              <a:rPr lang="de-CH" sz="2400" dirty="0" smtClean="0"/>
              <a:t>, </a:t>
            </a:r>
            <a:r>
              <a:rPr lang="de-CH" sz="2400" dirty="0" err="1" smtClean="0"/>
              <a:t>school</a:t>
            </a:r>
            <a:r>
              <a:rPr lang="de-CH" sz="2400" dirty="0" smtClean="0"/>
              <a:t>, and </a:t>
            </a:r>
            <a:r>
              <a:rPr lang="de-CH" sz="2400" dirty="0" err="1" smtClean="0"/>
              <a:t>communities</a:t>
            </a:r>
            <a:endParaRPr lang="de-CH" altLang="de-CH" sz="2400" dirty="0" smtClean="0"/>
          </a:p>
          <a:p>
            <a:pPr marL="609600" indent="-609600" eaLnBrk="1" hangingPunct="1">
              <a:lnSpc>
                <a:spcPct val="90000"/>
              </a:lnSpc>
              <a:buSzPct val="135000"/>
              <a:buFont typeface="Zapf Dingbats" charset="2"/>
              <a:buAutoNum type="arabicPeriod"/>
              <a:defRPr/>
            </a:pPr>
            <a:endParaRPr lang="de-CH" altLang="de-CH" sz="2400" dirty="0" smtClean="0"/>
          </a:p>
          <a:p>
            <a:pPr marL="609600" indent="-609600" eaLnBrk="1" hangingPunct="1">
              <a:lnSpc>
                <a:spcPct val="90000"/>
              </a:lnSpc>
              <a:buSzPct val="135000"/>
              <a:buFont typeface="Zapf Dingbats" charset="2"/>
              <a:buAutoNum type="arabicPeriod"/>
              <a:defRPr/>
            </a:pPr>
            <a:endParaRPr lang="de-CH" altLang="de-CH" sz="2400" dirty="0" smtClean="0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962400" y="3429000"/>
            <a:ext cx="1511300" cy="127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3886200" y="2286000"/>
            <a:ext cx="1871663" cy="10080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716463" y="652462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/>
              <a:t>Nach Horn 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de-CH" altLang="de-CH" sz="4000" dirty="0" err="1" smtClean="0"/>
              <a:t>Role</a:t>
            </a:r>
            <a:r>
              <a:rPr lang="de-CH" altLang="de-CH" sz="4000" dirty="0" smtClean="0"/>
              <a:t> of MD in Public </a:t>
            </a:r>
            <a:r>
              <a:rPr lang="de-CH" altLang="de-CH" sz="4000" dirty="0" err="1" smtClean="0"/>
              <a:t>health</a:t>
            </a:r>
            <a:r>
              <a:rPr lang="de-CH" altLang="de-CH" sz="4000" dirty="0" smtClean="0"/>
              <a:t/>
            </a:r>
            <a:br>
              <a:rPr lang="de-CH" altLang="de-CH" sz="4000" dirty="0" smtClean="0"/>
            </a:br>
            <a:endParaRPr lang="de-CH" sz="4000" dirty="0" smtClean="0"/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438400"/>
            <a:ext cx="8540750" cy="284797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de-CH" dirty="0" err="1" smtClean="0"/>
              <a:t>Advocay</a:t>
            </a:r>
            <a:r>
              <a:rPr lang="de-CH" dirty="0" smtClean="0"/>
              <a:t>: </a:t>
            </a:r>
            <a:r>
              <a:rPr lang="de-CH" dirty="0" err="1" smtClean="0"/>
              <a:t>know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say</a:t>
            </a:r>
            <a:r>
              <a:rPr lang="de-CH" dirty="0" smtClean="0"/>
              <a:t> as </a:t>
            </a:r>
            <a:r>
              <a:rPr lang="de-CH" dirty="0" err="1" smtClean="0"/>
              <a:t>doctor</a:t>
            </a:r>
            <a:endParaRPr lang="de-CH" dirty="0" smtClean="0"/>
          </a:p>
          <a:p>
            <a:pPr marL="609600" indent="-609600" eaLnBrk="1" hangingPunct="1">
              <a:defRPr/>
            </a:pPr>
            <a:r>
              <a:rPr lang="de-CH" dirty="0" err="1" smtClean="0"/>
              <a:t>Advocate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environments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allow</a:t>
            </a:r>
            <a:r>
              <a:rPr lang="de-CH" dirty="0" smtClean="0"/>
              <a:t> „</a:t>
            </a:r>
            <a:r>
              <a:rPr lang="de-CH" dirty="0" err="1" smtClean="0"/>
              <a:t>safe“exploratory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youth</a:t>
            </a:r>
            <a:r>
              <a:rPr lang="de-CH" dirty="0" smtClean="0"/>
              <a:t>. </a:t>
            </a:r>
          </a:p>
          <a:p>
            <a:pPr marL="609600" indent="-609600" eaLnBrk="1" hangingPunct="1">
              <a:defRPr/>
            </a:pPr>
            <a:r>
              <a:rPr lang="de-CH" dirty="0" err="1" smtClean="0"/>
              <a:t>Counsel</a:t>
            </a:r>
            <a:r>
              <a:rPr lang="de-CH" dirty="0" smtClean="0"/>
              <a:t> </a:t>
            </a:r>
            <a:r>
              <a:rPr lang="de-CH" dirty="0" err="1" smtClean="0"/>
              <a:t>schools</a:t>
            </a:r>
            <a:r>
              <a:rPr lang="de-CH" dirty="0" smtClean="0"/>
              <a:t> and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public</a:t>
            </a:r>
            <a:endParaRPr lang="de-CH" dirty="0" smtClean="0"/>
          </a:p>
          <a:p>
            <a:pPr marL="609600" indent="-609600" eaLnBrk="1" hangingPunct="1">
              <a:defRPr/>
            </a:pPr>
            <a:r>
              <a:rPr lang="de-CH" dirty="0" err="1" smtClean="0"/>
              <a:t>Empower</a:t>
            </a:r>
            <a:r>
              <a:rPr lang="de-CH" dirty="0" smtClean="0"/>
              <a:t> </a:t>
            </a:r>
            <a:r>
              <a:rPr lang="de-CH" dirty="0" err="1" smtClean="0"/>
              <a:t>parents</a:t>
            </a:r>
            <a:r>
              <a:rPr lang="de-CH" dirty="0" smtClean="0"/>
              <a:t>!</a:t>
            </a:r>
          </a:p>
          <a:p>
            <a:pPr marL="609600" indent="-609600" eaLnBrk="1" hangingPunct="1">
              <a:defRPr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106680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 l="9386" r="6677"/>
          <a:stretch>
            <a:fillRect/>
          </a:stretch>
        </p:blipFill>
        <p:spPr bwMode="auto">
          <a:xfrm>
            <a:off x="4191000" y="3581400"/>
            <a:ext cx="2822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9918" r="6612"/>
          <a:stretch>
            <a:fillRect/>
          </a:stretch>
        </p:blipFill>
        <p:spPr bwMode="auto">
          <a:xfrm>
            <a:off x="533400" y="2209800"/>
            <a:ext cx="22974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308" y="0"/>
            <a:ext cx="36356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1371600"/>
          </a:xfrm>
        </p:spPr>
        <p:txBody>
          <a:bodyPr/>
          <a:lstStyle/>
          <a:p>
            <a:r>
              <a:rPr lang="fr-CH" dirty="0" smtClean="0"/>
              <a:t>Film Adrenalin</a:t>
            </a:r>
            <a:br>
              <a:rPr lang="fr-CH" dirty="0" smtClean="0"/>
            </a:br>
            <a:r>
              <a:rPr lang="de-DE" sz="2400" dirty="0" smtClean="0"/>
              <a:t>https://www.youtube.com/watch?v=MH2jAWEDVhM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Do </a:t>
            </a:r>
            <a:r>
              <a:rPr lang="fr-CH" dirty="0" err="1" smtClean="0"/>
              <a:t>these</a:t>
            </a:r>
            <a:r>
              <a:rPr lang="fr-CH" dirty="0" smtClean="0"/>
              <a:t> adolescents </a:t>
            </a:r>
            <a:r>
              <a:rPr lang="fr-CH" dirty="0" err="1" smtClean="0"/>
              <a:t>feel</a:t>
            </a:r>
            <a:r>
              <a:rPr lang="fr-CH" dirty="0" smtClean="0"/>
              <a:t> </a:t>
            </a:r>
            <a:r>
              <a:rPr lang="fr-CH" dirty="0" err="1" smtClean="0"/>
              <a:t>vulnerable</a:t>
            </a:r>
            <a:endParaRPr lang="fr-CH" dirty="0"/>
          </a:p>
          <a:p>
            <a:r>
              <a:rPr lang="fr-CH" dirty="0" smtClean="0"/>
              <a:t>Do </a:t>
            </a:r>
            <a:r>
              <a:rPr lang="fr-CH" dirty="0" err="1" smtClean="0"/>
              <a:t>they</a:t>
            </a:r>
            <a:r>
              <a:rPr lang="fr-CH" dirty="0" smtClean="0"/>
              <a:t> have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fears</a:t>
            </a:r>
            <a:r>
              <a:rPr lang="fr-CH" dirty="0" smtClean="0"/>
              <a:t>?</a:t>
            </a:r>
          </a:p>
          <a:p>
            <a:r>
              <a:rPr lang="fr-CH" dirty="0" smtClean="0"/>
              <a:t>What drives them?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dirty="0" smtClean="0"/>
              <a:t>Buzz Group</a:t>
            </a:r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336800"/>
            <a:ext cx="8540750" cy="3762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CH" dirty="0" err="1" smtClean="0"/>
              <a:t>Remember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being</a:t>
            </a:r>
            <a:r>
              <a:rPr lang="de-CH" dirty="0" smtClean="0"/>
              <a:t> </a:t>
            </a:r>
            <a:r>
              <a:rPr lang="de-CH" dirty="0" err="1" smtClean="0"/>
              <a:t>adolescent</a:t>
            </a:r>
            <a:endParaRPr lang="de-CH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CH" dirty="0" smtClean="0"/>
              <a:t>-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did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experiment</a:t>
            </a:r>
            <a:r>
              <a:rPr lang="de-CH" dirty="0" smtClean="0"/>
              <a:t> </a:t>
            </a:r>
            <a:r>
              <a:rPr lang="de-CH" dirty="0" err="1" smtClean="0"/>
              <a:t>behaviourally</a:t>
            </a:r>
            <a:r>
              <a:rPr lang="de-CH" dirty="0" smtClean="0"/>
              <a:t>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CH" dirty="0" smtClean="0"/>
              <a:t>-Do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retrospectively</a:t>
            </a:r>
            <a:r>
              <a:rPr lang="de-CH" dirty="0" smtClean="0"/>
              <a:t> a </a:t>
            </a:r>
            <a:r>
              <a:rPr lang="de-CH" dirty="0" err="1" smtClean="0"/>
              <a:t>connection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developmental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err="1" smtClean="0"/>
              <a:t>Objectives</a:t>
            </a:r>
            <a:endParaRPr lang="de-CH" dirty="0" smtClean="0"/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800" dirty="0" err="1" smtClean="0"/>
              <a:t>Understand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concepts</a:t>
            </a:r>
            <a:r>
              <a:rPr lang="de-CH" sz="2800" dirty="0" smtClean="0"/>
              <a:t> of </a:t>
            </a:r>
            <a:r>
              <a:rPr lang="de-CH" sz="2800" dirty="0" err="1" smtClean="0"/>
              <a:t>exploratory/risk</a:t>
            </a:r>
            <a:r>
              <a:rPr lang="de-CH" sz="2800" dirty="0" smtClean="0"/>
              <a:t> </a:t>
            </a:r>
            <a:r>
              <a:rPr lang="de-CH" sz="2800" dirty="0" err="1" smtClean="0"/>
              <a:t>behaviour</a:t>
            </a:r>
            <a:r>
              <a:rPr lang="de-CH" sz="2800" dirty="0" smtClean="0"/>
              <a:t> and </a:t>
            </a:r>
            <a:r>
              <a:rPr lang="de-CH" sz="2800" dirty="0" err="1" smtClean="0"/>
              <a:t>resilience</a:t>
            </a:r>
            <a:r>
              <a:rPr lang="de-CH" sz="2800" dirty="0" smtClean="0"/>
              <a:t> in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context</a:t>
            </a:r>
            <a:r>
              <a:rPr lang="de-CH" sz="2800" dirty="0" smtClean="0"/>
              <a:t> of </a:t>
            </a:r>
            <a:r>
              <a:rPr lang="de-CH" sz="2800" dirty="0" err="1" smtClean="0"/>
              <a:t>adolescent</a:t>
            </a:r>
            <a:r>
              <a:rPr lang="de-CH" sz="2800" dirty="0" smtClean="0"/>
              <a:t> </a:t>
            </a:r>
            <a:r>
              <a:rPr lang="de-CH" sz="2800" dirty="0" err="1" smtClean="0"/>
              <a:t>development</a:t>
            </a:r>
            <a:endParaRPr lang="de-CH" sz="2800" dirty="0" smtClean="0"/>
          </a:p>
          <a:p>
            <a:pPr eaLnBrk="1" hangingPunct="1">
              <a:defRPr/>
            </a:pPr>
            <a:r>
              <a:rPr lang="de-CH" sz="2800" dirty="0" err="1" smtClean="0"/>
              <a:t>Apply</a:t>
            </a:r>
            <a:r>
              <a:rPr lang="de-CH" sz="2800" dirty="0" smtClean="0"/>
              <a:t> </a:t>
            </a:r>
            <a:r>
              <a:rPr lang="de-CH" sz="2800" dirty="0" err="1" smtClean="0"/>
              <a:t>your</a:t>
            </a:r>
            <a:r>
              <a:rPr lang="de-CH" sz="2800" dirty="0" smtClean="0"/>
              <a:t> </a:t>
            </a:r>
            <a:r>
              <a:rPr lang="de-CH" sz="2800" dirty="0" err="1" smtClean="0"/>
              <a:t>knowledge</a:t>
            </a:r>
            <a:r>
              <a:rPr lang="de-CH" sz="2800" dirty="0" smtClean="0"/>
              <a:t> to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clinical</a:t>
            </a:r>
            <a:r>
              <a:rPr lang="de-CH" sz="2800" dirty="0" smtClean="0"/>
              <a:t> </a:t>
            </a:r>
            <a:r>
              <a:rPr lang="de-CH" sz="2800" dirty="0" err="1" smtClean="0"/>
              <a:t>consultation</a:t>
            </a:r>
            <a:r>
              <a:rPr lang="de-CH" sz="2800" dirty="0" smtClean="0"/>
              <a:t> </a:t>
            </a:r>
            <a:r>
              <a:rPr lang="de-CH" sz="2800" dirty="0" err="1" smtClean="0"/>
              <a:t>with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adolescent</a:t>
            </a:r>
            <a:r>
              <a:rPr lang="de-CH" sz="2800" dirty="0" smtClean="0"/>
              <a:t> </a:t>
            </a:r>
            <a:r>
              <a:rPr lang="de-CH" sz="2800" dirty="0" err="1" smtClean="0"/>
              <a:t>patient</a:t>
            </a:r>
            <a:endParaRPr lang="de-CH" sz="2800" dirty="0" smtClean="0"/>
          </a:p>
          <a:p>
            <a:pPr eaLnBrk="1" hangingPunct="1">
              <a:defRPr/>
            </a:pPr>
            <a:endParaRPr lang="de-C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Clarify</a:t>
            </a:r>
            <a:r>
              <a:rPr lang="de-DE" dirty="0" smtClean="0"/>
              <a:t> (Buzz </a:t>
            </a:r>
            <a:r>
              <a:rPr lang="de-DE" dirty="0" err="1" smtClean="0"/>
              <a:t>group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Risk-taking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Exploratory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perception</a:t>
            </a:r>
            <a:r>
              <a:rPr lang="de-DE" dirty="0" smtClean="0"/>
              <a:t> of </a:t>
            </a:r>
            <a:r>
              <a:rPr lang="de-DE" dirty="0" err="1" smtClean="0"/>
              <a:t>risk</a:t>
            </a:r>
            <a:r>
              <a:rPr lang="de-DE" dirty="0" smtClean="0"/>
              <a:t>: </a:t>
            </a:r>
            <a:r>
              <a:rPr lang="de-DE" dirty="0" err="1" smtClean="0"/>
              <a:t>same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adolescent</a:t>
            </a:r>
            <a:r>
              <a:rPr lang="de-DE" dirty="0" smtClean="0"/>
              <a:t> and </a:t>
            </a:r>
            <a:r>
              <a:rPr lang="de-DE" dirty="0" err="1" smtClean="0"/>
              <a:t>parents/adults</a:t>
            </a:r>
            <a:r>
              <a:rPr lang="de-DE" dirty="0" smtClean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52528"/>
          </a:xfrm>
        </p:spPr>
        <p:txBody>
          <a:bodyPr/>
          <a:lstStyle/>
          <a:p>
            <a:r>
              <a:rPr lang="de-DE" sz="2800" dirty="0" err="1" smtClean="0"/>
              <a:t>Risk-taking</a:t>
            </a:r>
            <a:r>
              <a:rPr lang="de-DE" sz="2800" dirty="0" smtClean="0"/>
              <a:t> </a:t>
            </a:r>
            <a:r>
              <a:rPr lang="de-DE" sz="2800" dirty="0" err="1" smtClean="0"/>
              <a:t>behavior</a:t>
            </a:r>
            <a:r>
              <a:rPr lang="de-DE" sz="2800" dirty="0" smtClean="0"/>
              <a:t> = </a:t>
            </a:r>
            <a:r>
              <a:rPr lang="de-DE" sz="2800" dirty="0" err="1" smtClean="0"/>
              <a:t>Undertaking</a:t>
            </a:r>
            <a:r>
              <a:rPr lang="de-DE" sz="2800" dirty="0" smtClean="0"/>
              <a:t> a </a:t>
            </a:r>
            <a:r>
              <a:rPr lang="de-DE" sz="2800" dirty="0" err="1" smtClean="0"/>
              <a:t>task</a:t>
            </a:r>
            <a:r>
              <a:rPr lang="de-DE" sz="2800" dirty="0" smtClean="0"/>
              <a:t> </a:t>
            </a:r>
            <a:r>
              <a:rPr lang="de-DE" sz="2800" dirty="0" err="1" smtClean="0"/>
              <a:t>involving</a:t>
            </a:r>
            <a:r>
              <a:rPr lang="de-DE" sz="2800" dirty="0" smtClean="0"/>
              <a:t> a </a:t>
            </a:r>
            <a:r>
              <a:rPr lang="de-DE" sz="2800" dirty="0" err="1" smtClean="0"/>
              <a:t>challenge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achievement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a </a:t>
            </a:r>
            <a:r>
              <a:rPr lang="de-DE" sz="2800" dirty="0" err="1" smtClean="0"/>
              <a:t>desirable</a:t>
            </a:r>
            <a:r>
              <a:rPr lang="de-DE" sz="2800" dirty="0" smtClean="0"/>
              <a:t> </a:t>
            </a:r>
            <a:r>
              <a:rPr lang="de-DE" sz="2800" dirty="0" err="1" smtClean="0"/>
              <a:t>goal</a:t>
            </a:r>
            <a:r>
              <a:rPr lang="de-DE" sz="2800" dirty="0" smtClean="0"/>
              <a:t> in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a lack of </a:t>
            </a:r>
            <a:r>
              <a:rPr lang="de-DE" sz="2800" dirty="0" err="1" smtClean="0"/>
              <a:t>certainty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a </a:t>
            </a:r>
            <a:r>
              <a:rPr lang="de-DE" sz="2800" dirty="0" err="1" smtClean="0"/>
              <a:t>fear</a:t>
            </a:r>
            <a:r>
              <a:rPr lang="de-DE" sz="2800" dirty="0" smtClean="0"/>
              <a:t> of </a:t>
            </a:r>
            <a:r>
              <a:rPr lang="de-DE" sz="2800" dirty="0" err="1" smtClean="0"/>
              <a:t>failure</a:t>
            </a:r>
            <a:r>
              <a:rPr lang="de-DE" sz="2800" dirty="0" smtClean="0"/>
              <a:t>.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also </a:t>
            </a:r>
            <a:r>
              <a:rPr lang="de-DE" sz="2800" dirty="0" err="1" smtClean="0"/>
              <a:t>include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exhibiting</a:t>
            </a:r>
            <a:r>
              <a:rPr lang="de-DE" sz="2800" dirty="0" smtClean="0"/>
              <a:t> of </a:t>
            </a:r>
            <a:r>
              <a:rPr lang="de-DE" sz="2800" dirty="0" err="1" smtClean="0"/>
              <a:t>certain</a:t>
            </a:r>
            <a:r>
              <a:rPr lang="de-DE" sz="2800" dirty="0" smtClean="0"/>
              <a:t> </a:t>
            </a:r>
            <a:r>
              <a:rPr lang="de-DE" sz="2800" dirty="0" err="1" smtClean="0"/>
              <a:t>behaviors</a:t>
            </a:r>
            <a:r>
              <a:rPr lang="de-DE" sz="2800" dirty="0" smtClean="0"/>
              <a:t> </a:t>
            </a:r>
            <a:r>
              <a:rPr lang="de-DE" sz="2800" dirty="0" err="1" smtClean="0"/>
              <a:t>whose</a:t>
            </a:r>
            <a:r>
              <a:rPr lang="de-DE" sz="2800" dirty="0" smtClean="0"/>
              <a:t> </a:t>
            </a:r>
            <a:r>
              <a:rPr lang="de-DE" sz="2800" dirty="0" err="1" smtClean="0"/>
              <a:t>outcomes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present</a:t>
            </a:r>
            <a:r>
              <a:rPr lang="de-DE" sz="2800" dirty="0" smtClean="0"/>
              <a:t> a </a:t>
            </a:r>
            <a:r>
              <a:rPr lang="de-DE" sz="2800" dirty="0" err="1" smtClean="0"/>
              <a:t>risk</a:t>
            </a:r>
            <a:r>
              <a:rPr lang="de-DE" sz="2800" dirty="0" smtClean="0"/>
              <a:t> to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individual/others</a:t>
            </a:r>
            <a:r>
              <a:rPr lang="de-DE" sz="2800" dirty="0" smtClean="0"/>
              <a:t>. </a:t>
            </a:r>
            <a:r>
              <a:rPr lang="de-DE" sz="2800" dirty="0" err="1" smtClean="0"/>
              <a:t>or</a:t>
            </a:r>
            <a:r>
              <a:rPr lang="de-DE" sz="2800" dirty="0" smtClean="0"/>
              <a:t> to </a:t>
            </a:r>
            <a:r>
              <a:rPr lang="de-DE" sz="2800" dirty="0" err="1" smtClean="0"/>
              <a:t>those</a:t>
            </a:r>
            <a:r>
              <a:rPr lang="de-DE" sz="2800" dirty="0" smtClean="0"/>
              <a:t> </a:t>
            </a:r>
            <a:r>
              <a:rPr lang="de-DE" sz="2800" dirty="0" err="1" smtClean="0"/>
              <a:t>associated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him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her.</a:t>
            </a:r>
          </a:p>
          <a:p>
            <a:r>
              <a:rPr lang="de-DE" sz="2800" dirty="0" err="1" smtClean="0"/>
              <a:t>Exploratory</a:t>
            </a:r>
            <a:r>
              <a:rPr lang="de-DE" sz="2800" dirty="0" smtClean="0"/>
              <a:t> </a:t>
            </a:r>
            <a:r>
              <a:rPr lang="de-DE" sz="2800" dirty="0" err="1" smtClean="0"/>
              <a:t>b.=The</a:t>
            </a:r>
            <a:r>
              <a:rPr lang="de-DE" sz="2800" dirty="0" smtClean="0"/>
              <a:t> </a:t>
            </a:r>
            <a:r>
              <a:rPr lang="de-DE" sz="2800" dirty="0" err="1" smtClean="0"/>
              <a:t>tendency</a:t>
            </a:r>
            <a:r>
              <a:rPr lang="de-DE" sz="2800" dirty="0" smtClean="0"/>
              <a:t> to </a:t>
            </a:r>
            <a:r>
              <a:rPr lang="de-DE" sz="2800" dirty="0" err="1" smtClean="0"/>
              <a:t>explore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investigate</a:t>
            </a:r>
            <a:r>
              <a:rPr lang="de-DE" sz="2800" dirty="0" smtClean="0"/>
              <a:t> a </a:t>
            </a:r>
            <a:r>
              <a:rPr lang="de-DE" sz="2800" dirty="0" err="1" smtClean="0"/>
              <a:t>novel</a:t>
            </a:r>
            <a:r>
              <a:rPr lang="de-DE" sz="2800" dirty="0" smtClean="0"/>
              <a:t> </a:t>
            </a:r>
            <a:r>
              <a:rPr lang="de-DE" sz="2800" dirty="0" err="1" smtClean="0"/>
              <a:t>environment</a:t>
            </a:r>
            <a:r>
              <a:rPr lang="de-DE" sz="2800" dirty="0" smtClean="0"/>
              <a:t>.</a:t>
            </a:r>
          </a:p>
          <a:p>
            <a:r>
              <a:rPr lang="de-DE" sz="2800" dirty="0" err="1" smtClean="0"/>
              <a:t>Perception</a:t>
            </a:r>
            <a:r>
              <a:rPr lang="de-DE" sz="2800" dirty="0" smtClean="0"/>
              <a:t> of </a:t>
            </a:r>
            <a:r>
              <a:rPr lang="de-DE" sz="2800" dirty="0" err="1" smtClean="0"/>
              <a:t>risk</a:t>
            </a:r>
            <a:r>
              <a:rPr lang="de-DE" sz="2800" dirty="0" smtClean="0"/>
              <a:t>: different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adolescent</a:t>
            </a:r>
            <a:r>
              <a:rPr lang="de-DE" sz="2800" dirty="0" smtClean="0"/>
              <a:t> and </a:t>
            </a:r>
            <a:r>
              <a:rPr lang="de-DE" sz="2800" dirty="0" err="1" smtClean="0"/>
              <a:t>parents/adults</a:t>
            </a:r>
            <a:r>
              <a:rPr lang="de-DE" sz="2800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92A95-3AB9-457A-95F5-80E33772162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dirty="0" err="1" smtClean="0"/>
              <a:t>Why</a:t>
            </a:r>
            <a:r>
              <a:rPr lang="de-CH" sz="4000" dirty="0" smtClean="0"/>
              <a:t> </a:t>
            </a:r>
            <a:r>
              <a:rPr lang="de-CH" sz="4000" dirty="0" err="1" smtClean="0"/>
              <a:t>exploratory/risk-taking</a:t>
            </a:r>
            <a:r>
              <a:rPr lang="de-CH" sz="4000" dirty="0" smtClean="0"/>
              <a:t> </a:t>
            </a:r>
            <a:r>
              <a:rPr lang="de-CH" sz="4000" dirty="0" err="1" smtClean="0"/>
              <a:t>Behaviour</a:t>
            </a:r>
            <a:r>
              <a:rPr lang="de-CH" sz="4000" dirty="0" smtClean="0"/>
              <a:t>?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870450" y="2336800"/>
            <a:ext cx="3971925" cy="3762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sz="2800" dirty="0" err="1" smtClean="0"/>
              <a:t>Analogy</a:t>
            </a:r>
            <a:r>
              <a:rPr lang="de-CH" sz="2800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sz="2800" dirty="0" err="1" smtClean="0"/>
              <a:t>This</a:t>
            </a:r>
            <a:r>
              <a:rPr lang="de-CH" sz="2800" dirty="0" smtClean="0"/>
              <a:t> </a:t>
            </a:r>
            <a:r>
              <a:rPr lang="de-CH" sz="2800" dirty="0" err="1" smtClean="0"/>
              <a:t>toddler</a:t>
            </a:r>
            <a:r>
              <a:rPr lang="de-CH" sz="2800" dirty="0" smtClean="0"/>
              <a:t> </a:t>
            </a:r>
            <a:r>
              <a:rPr lang="de-CH" sz="2800" dirty="0" err="1" smtClean="0"/>
              <a:t>is</a:t>
            </a:r>
            <a:r>
              <a:rPr lang="de-CH" sz="2800" dirty="0" smtClean="0"/>
              <a:t> </a:t>
            </a:r>
            <a:r>
              <a:rPr lang="de-CH" sz="2800" dirty="0" err="1" smtClean="0"/>
              <a:t>ready</a:t>
            </a:r>
            <a:r>
              <a:rPr lang="de-CH" sz="2800" dirty="0" smtClean="0"/>
              <a:t> to </a:t>
            </a:r>
            <a:r>
              <a:rPr lang="de-CH" sz="2800" dirty="0" err="1" smtClean="0"/>
              <a:t>explore</a:t>
            </a:r>
            <a:r>
              <a:rPr lang="de-CH" sz="2800" dirty="0" smtClean="0"/>
              <a:t> his </a:t>
            </a:r>
            <a:r>
              <a:rPr lang="de-CH" sz="2800" dirty="0" err="1" smtClean="0"/>
              <a:t>environment,might</a:t>
            </a:r>
            <a:r>
              <a:rPr lang="de-CH" sz="2800" dirty="0" smtClean="0"/>
              <a:t> fall and hurt </a:t>
            </a:r>
            <a:r>
              <a:rPr lang="de-CH" sz="2800" dirty="0" err="1" smtClean="0"/>
              <a:t>himself</a:t>
            </a:r>
            <a:r>
              <a:rPr lang="de-CH" sz="2800" dirty="0" smtClean="0"/>
              <a:t>, </a:t>
            </a:r>
            <a:r>
              <a:rPr lang="de-CH" sz="2800" dirty="0" err="1" smtClean="0"/>
              <a:t>but</a:t>
            </a:r>
            <a:r>
              <a:rPr lang="de-CH" sz="2800" dirty="0" smtClean="0"/>
              <a:t> will </a:t>
            </a:r>
            <a:r>
              <a:rPr lang="de-CH" sz="2800" dirty="0" err="1" smtClean="0"/>
              <a:t>try</a:t>
            </a:r>
            <a:r>
              <a:rPr lang="de-CH" sz="2800" dirty="0" smtClean="0"/>
              <a:t> and </a:t>
            </a:r>
            <a:r>
              <a:rPr lang="de-CH" sz="2800" dirty="0" err="1" smtClean="0"/>
              <a:t>try</a:t>
            </a:r>
            <a:r>
              <a:rPr lang="de-CH" sz="2800" dirty="0" smtClean="0"/>
              <a:t> </a:t>
            </a:r>
            <a:r>
              <a:rPr lang="de-CH" sz="2800" dirty="0" err="1" smtClean="0"/>
              <a:t>again</a:t>
            </a:r>
            <a:r>
              <a:rPr lang="de-CH" sz="2800" dirty="0" smtClean="0"/>
              <a:t>.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799"/>
            <a:ext cx="2590800" cy="404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Amphitrit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1097</Words>
  <Application>Microsoft Office PowerPoint</Application>
  <PresentationFormat>Affichage à l'écran (4:3)</PresentationFormat>
  <Paragraphs>206</Paragraphs>
  <Slides>34</Slides>
  <Notes>13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Modèle par défaut</vt:lpstr>
      <vt:lpstr>Dokument</vt:lpstr>
      <vt:lpstr>Document</vt:lpstr>
      <vt:lpstr>Microsoft ClipArt Gallery</vt:lpstr>
      <vt:lpstr>    Exploratory/risk   behavior and resilience</vt:lpstr>
      <vt:lpstr>Today‘s Youth</vt:lpstr>
      <vt:lpstr>Diapositive 3</vt:lpstr>
      <vt:lpstr>Film Adrenalin https://www.youtube.com/watch?v=MH2jAWEDVhM</vt:lpstr>
      <vt:lpstr>Buzz Group</vt:lpstr>
      <vt:lpstr>Objectives</vt:lpstr>
      <vt:lpstr>Clarify (Buzz group)</vt:lpstr>
      <vt:lpstr>Diapositive 8</vt:lpstr>
      <vt:lpstr>Why exploratory/risk-taking Behaviour?</vt:lpstr>
      <vt:lpstr>Repetition Neurobiological Basis for Behaviour</vt:lpstr>
      <vt:lpstr>Novelty seeking: other species, too</vt:lpstr>
      <vt:lpstr>Consequences of neuroresearch</vt:lpstr>
      <vt:lpstr>Functionality of exploratory behavior</vt:lpstr>
      <vt:lpstr>Developmental tasks of Adolescence</vt:lpstr>
      <vt:lpstr>The consultation with the adolescent patient</vt:lpstr>
      <vt:lpstr>Das HEADSSS-Screening Interview (Getting into adolescent heads) </vt:lpstr>
      <vt:lpstr>Resilience and protective factors   clinical work with the Resilience Model </vt:lpstr>
      <vt:lpstr>Resilience</vt:lpstr>
      <vt:lpstr>Background: Salutogenesis </vt:lpstr>
      <vt:lpstr>Resilience</vt:lpstr>
      <vt:lpstr>Resilience </vt:lpstr>
      <vt:lpstr>Protective factors </vt:lpstr>
      <vt:lpstr>Individual Protective factors</vt:lpstr>
      <vt:lpstr>Social environmental factors: Family</vt:lpstr>
      <vt:lpstr>Social support</vt:lpstr>
      <vt:lpstr>Your examples of resilience?</vt:lpstr>
      <vt:lpstr>Clinical work with the resilience concept</vt:lpstr>
      <vt:lpstr>Examples of questions exploring resources</vt:lpstr>
      <vt:lpstr>What should we do? </vt:lpstr>
      <vt:lpstr>parents</vt:lpstr>
      <vt:lpstr>School</vt:lpstr>
      <vt:lpstr>Role of the medical doctor</vt:lpstr>
      <vt:lpstr>Role of MD in Public health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2002  SUMMER SCHOOL</dc:title>
  <dc:creator>Informatique</dc:creator>
  <cp:lastModifiedBy>Takeuchi Yusuke Leo (HOS51393)</cp:lastModifiedBy>
  <cp:revision>169</cp:revision>
  <dcterms:created xsi:type="dcterms:W3CDTF">2016-02-06T01:05:16Z</dcterms:created>
  <dcterms:modified xsi:type="dcterms:W3CDTF">2017-10-06T06:55:15Z</dcterms:modified>
</cp:coreProperties>
</file>