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330" r:id="rId2"/>
    <p:sldId id="628" r:id="rId3"/>
    <p:sldId id="636" r:id="rId4"/>
    <p:sldId id="640" r:id="rId5"/>
    <p:sldId id="641" r:id="rId6"/>
    <p:sldId id="642" r:id="rId7"/>
    <p:sldId id="643" r:id="rId8"/>
    <p:sldId id="644" r:id="rId9"/>
    <p:sldId id="645" r:id="rId10"/>
    <p:sldId id="646" r:id="rId11"/>
    <p:sldId id="470" r:id="rId12"/>
    <p:sldId id="471" r:id="rId13"/>
    <p:sldId id="629" r:id="rId14"/>
    <p:sldId id="637" r:id="rId15"/>
    <p:sldId id="638" r:id="rId16"/>
    <p:sldId id="639" r:id="rId17"/>
    <p:sldId id="647" r:id="rId18"/>
    <p:sldId id="648" r:id="rId19"/>
    <p:sldId id="649" r:id="rId20"/>
    <p:sldId id="650" r:id="rId21"/>
    <p:sldId id="651" r:id="rId22"/>
    <p:sldId id="652" r:id="rId23"/>
    <p:sldId id="653" r:id="rId24"/>
    <p:sldId id="654" r:id="rId25"/>
    <p:sldId id="655" r:id="rId26"/>
    <p:sldId id="630" r:id="rId27"/>
    <p:sldId id="669" r:id="rId28"/>
    <p:sldId id="634" r:id="rId29"/>
    <p:sldId id="531" r:id="rId30"/>
    <p:sldId id="659" r:id="rId31"/>
    <p:sldId id="598" r:id="rId32"/>
    <p:sldId id="533" r:id="rId33"/>
    <p:sldId id="607" r:id="rId34"/>
    <p:sldId id="606" r:id="rId35"/>
    <p:sldId id="534" r:id="rId36"/>
    <p:sldId id="635" r:id="rId37"/>
    <p:sldId id="656" r:id="rId38"/>
    <p:sldId id="657" r:id="rId39"/>
    <p:sldId id="631" r:id="rId40"/>
    <p:sldId id="660" r:id="rId41"/>
    <p:sldId id="661" r:id="rId42"/>
    <p:sldId id="662" r:id="rId43"/>
    <p:sldId id="663" r:id="rId44"/>
    <p:sldId id="664" r:id="rId45"/>
    <p:sldId id="665" r:id="rId46"/>
    <p:sldId id="666" r:id="rId47"/>
    <p:sldId id="667" r:id="rId48"/>
    <p:sldId id="668" r:id="rId49"/>
    <p:sldId id="530" r:id="rId50"/>
    <p:sldId id="546" r:id="rId51"/>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000099"/>
    <a:srgbClr val="EAEAEA"/>
    <a:srgbClr val="FFFF00"/>
    <a:srgbClr val="990033"/>
    <a:srgbClr val="FF0033"/>
    <a:srgbClr val="336600"/>
    <a:srgbClr val="0000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27" autoAdjust="0"/>
  </p:normalViewPr>
  <p:slideViewPr>
    <p:cSldViewPr showGuides="1">
      <p:cViewPr varScale="1">
        <p:scale>
          <a:sx n="106" d="100"/>
          <a:sy n="106" d="100"/>
        </p:scale>
        <p:origin x="-1680"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varScale="1">
      <p:scale>
        <a:sx n="1" d="1"/>
        <a:sy n="1" d="1"/>
      </p:scale>
      <p:origin x="0" y="-68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48.xml"/><Relationship Id="rId3" Type="http://schemas.openxmlformats.org/officeDocument/2006/relationships/slide" Target="slides/slide10.xml"/><Relationship Id="rId7" Type="http://schemas.openxmlformats.org/officeDocument/2006/relationships/slide" Target="slides/slide47.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43.xml"/><Relationship Id="rId5" Type="http://schemas.openxmlformats.org/officeDocument/2006/relationships/slide" Target="slides/slide16.xml"/><Relationship Id="rId4"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87818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927" cy="496653"/>
          </a:xfrm>
          <a:prstGeom prst="rect">
            <a:avLst/>
          </a:prstGeom>
          <a:noFill/>
          <a:ln w="9525">
            <a:noFill/>
            <a:miter lim="800000"/>
            <a:headEnd/>
            <a:tailEnd/>
          </a:ln>
          <a:effectLst/>
        </p:spPr>
        <p:txBody>
          <a:bodyPr vert="horz" wrap="square" lIns="19814" tIns="0" rIns="19814" bIns="0" numCol="1" anchor="t" anchorCtr="0" compatLnSpc="1">
            <a:prstTxWarp prst="textNoShape">
              <a:avLst/>
            </a:prstTxWarp>
          </a:bodyPr>
          <a:lstStyle>
            <a:lvl1pPr defTabSz="792163">
              <a:defRPr sz="1000" i="1"/>
            </a:lvl1pPr>
          </a:lstStyle>
          <a:p>
            <a:pPr>
              <a:defRPr/>
            </a:pPr>
            <a:endParaRPr lang="en-GB"/>
          </a:p>
        </p:txBody>
      </p:sp>
      <p:sp>
        <p:nvSpPr>
          <p:cNvPr id="2051" name="Rectangle 3"/>
          <p:cNvSpPr>
            <a:spLocks noGrp="1" noChangeArrowheads="1"/>
          </p:cNvSpPr>
          <p:nvPr>
            <p:ph type="dt" idx="1"/>
          </p:nvPr>
        </p:nvSpPr>
        <p:spPr bwMode="auto">
          <a:xfrm>
            <a:off x="3852749" y="0"/>
            <a:ext cx="2944926" cy="496653"/>
          </a:xfrm>
          <a:prstGeom prst="rect">
            <a:avLst/>
          </a:prstGeom>
          <a:noFill/>
          <a:ln w="9525">
            <a:noFill/>
            <a:miter lim="800000"/>
            <a:headEnd/>
            <a:tailEnd/>
          </a:ln>
          <a:effectLst/>
        </p:spPr>
        <p:txBody>
          <a:bodyPr vert="horz" wrap="square" lIns="19814" tIns="0" rIns="19814" bIns="0" numCol="1" anchor="t" anchorCtr="0" compatLnSpc="1">
            <a:prstTxWarp prst="textNoShape">
              <a:avLst/>
            </a:prstTxWarp>
          </a:bodyPr>
          <a:lstStyle>
            <a:lvl1pPr algn="r" defTabSz="792163">
              <a:defRPr sz="1000" i="1"/>
            </a:lvl1pPr>
          </a:lstStyle>
          <a:p>
            <a:pPr>
              <a:defRPr/>
            </a:pPr>
            <a:endParaRPr lang="en-GB"/>
          </a:p>
        </p:txBody>
      </p:sp>
      <p:sp>
        <p:nvSpPr>
          <p:cNvPr id="59396" name="Rectangle 4"/>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06253" y="4716593"/>
            <a:ext cx="4985171" cy="4466653"/>
          </a:xfrm>
          <a:prstGeom prst="rect">
            <a:avLst/>
          </a:prstGeom>
          <a:noFill/>
          <a:ln w="9525">
            <a:noFill/>
            <a:miter lim="800000"/>
            <a:headEnd/>
            <a:tailEnd/>
          </a:ln>
          <a:effectLst/>
        </p:spPr>
        <p:txBody>
          <a:bodyPr vert="horz" wrap="square" lIns="95767" tIns="47884" rIns="95767" bIns="47884" numCol="1" anchor="t" anchorCtr="0" compatLnSpc="1">
            <a:prstTxWarp prst="textNoShape">
              <a:avLst/>
            </a:prstTxWarp>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p>
        </p:txBody>
      </p:sp>
      <p:sp>
        <p:nvSpPr>
          <p:cNvPr id="2054" name="Rectangle 6"/>
          <p:cNvSpPr>
            <a:spLocks noGrp="1" noChangeArrowheads="1"/>
          </p:cNvSpPr>
          <p:nvPr>
            <p:ph type="ftr" sz="quarter" idx="4"/>
          </p:nvPr>
        </p:nvSpPr>
        <p:spPr bwMode="auto">
          <a:xfrm>
            <a:off x="0" y="9431572"/>
            <a:ext cx="2944927" cy="496653"/>
          </a:xfrm>
          <a:prstGeom prst="rect">
            <a:avLst/>
          </a:prstGeom>
          <a:noFill/>
          <a:ln w="9525">
            <a:noFill/>
            <a:miter lim="800000"/>
            <a:headEnd/>
            <a:tailEnd/>
          </a:ln>
          <a:effectLst/>
        </p:spPr>
        <p:txBody>
          <a:bodyPr vert="horz" wrap="square" lIns="19814" tIns="0" rIns="19814" bIns="0" numCol="1" anchor="b" anchorCtr="0" compatLnSpc="1">
            <a:prstTxWarp prst="textNoShape">
              <a:avLst/>
            </a:prstTxWarp>
          </a:bodyPr>
          <a:lstStyle>
            <a:lvl1pPr defTabSz="792163">
              <a:defRPr sz="1000" i="1"/>
            </a:lvl1pPr>
          </a:lstStyle>
          <a:p>
            <a:pPr>
              <a:defRPr/>
            </a:pPr>
            <a:endParaRPr lang="en-GB"/>
          </a:p>
        </p:txBody>
      </p:sp>
      <p:sp>
        <p:nvSpPr>
          <p:cNvPr id="2055" name="Rectangle 7"/>
          <p:cNvSpPr>
            <a:spLocks noGrp="1" noChangeArrowheads="1"/>
          </p:cNvSpPr>
          <p:nvPr>
            <p:ph type="sldNum" sz="quarter" idx="5"/>
          </p:nvPr>
        </p:nvSpPr>
        <p:spPr bwMode="auto">
          <a:xfrm>
            <a:off x="3852749" y="9431572"/>
            <a:ext cx="2944926" cy="496653"/>
          </a:xfrm>
          <a:prstGeom prst="rect">
            <a:avLst/>
          </a:prstGeom>
          <a:noFill/>
          <a:ln w="9525">
            <a:noFill/>
            <a:miter lim="800000"/>
            <a:headEnd/>
            <a:tailEnd/>
          </a:ln>
          <a:effectLst/>
        </p:spPr>
        <p:txBody>
          <a:bodyPr vert="horz" wrap="square" lIns="19814" tIns="0" rIns="19814" bIns="0" numCol="1" anchor="b" anchorCtr="0" compatLnSpc="1">
            <a:prstTxWarp prst="textNoShape">
              <a:avLst/>
            </a:prstTxWarp>
          </a:bodyPr>
          <a:lstStyle>
            <a:lvl1pPr algn="r" defTabSz="792163">
              <a:defRPr sz="1000" i="1"/>
            </a:lvl1pPr>
          </a:lstStyle>
          <a:p>
            <a:pPr>
              <a:defRPr/>
            </a:pPr>
            <a:fld id="{B92371AC-8FB9-49FF-A15A-B06B005AD637}" type="slidenum">
              <a:rPr lang="en-GB"/>
              <a:pPr>
                <a:defRPr/>
              </a:pPr>
              <a:t>‹N°›</a:t>
            </a:fld>
            <a:endParaRPr lang="en-GB"/>
          </a:p>
        </p:txBody>
      </p:sp>
    </p:spTree>
    <p:extLst>
      <p:ext uri="{BB962C8B-B14F-4D97-AF65-F5344CB8AC3E}">
        <p14:creationId xmlns:p14="http://schemas.microsoft.com/office/powerpoint/2010/main" xmlns="" val="4156611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94E4021-6438-41A7-B18E-F6893ED24296}" type="slidenum">
              <a:rPr lang="en-GB" smtClean="0"/>
              <a:pPr/>
              <a:t>3</a:t>
            </a:fld>
            <a:endParaRPr lang="en-GB" smtClean="0"/>
          </a:p>
        </p:txBody>
      </p:sp>
      <p:sp>
        <p:nvSpPr>
          <p:cNvPr id="36867" name="Rectangle 2"/>
          <p:cNvSpPr>
            <a:spLocks noGrp="1" noRot="1" noChangeAspect="1" noChangeArrowheads="1" noTextEdit="1"/>
          </p:cNvSpPr>
          <p:nvPr>
            <p:ph type="sldImg"/>
          </p:nvPr>
        </p:nvSpPr>
        <p:spPr>
          <a:xfrm>
            <a:off x="1000125" y="739775"/>
            <a:ext cx="4870450" cy="3652838"/>
          </a:xfrm>
          <a:ln/>
        </p:spPr>
      </p:sp>
      <p:sp>
        <p:nvSpPr>
          <p:cNvPr id="36868" name="Rectangle 3"/>
          <p:cNvSpPr>
            <a:spLocks noGrp="1" noChangeArrowheads="1"/>
          </p:cNvSpPr>
          <p:nvPr>
            <p:ph type="body" idx="1"/>
          </p:nvPr>
        </p:nvSpPr>
        <p:spPr>
          <a:xfrm>
            <a:off x="915988" y="4641850"/>
            <a:ext cx="5038725" cy="4398963"/>
          </a:xfrm>
          <a:noFill/>
          <a:ln/>
        </p:spPr>
        <p:txBody>
          <a:bodyPr lIns="91426" tIns="45713" rIns="91426" bIns="45713"/>
          <a:lstStyle/>
          <a:p>
            <a:r>
              <a:rPr lang="en-GB" smtClean="0">
                <a:latin typeface="Arial Unicode MS" pitchFamily="34" charset="-128"/>
                <a:ea typeface="Arial Unicode MS" pitchFamily="34" charset="-128"/>
                <a:cs typeface="Arial Unicode MS" pitchFamily="34" charset="-128"/>
              </a:rPr>
              <a:t>While bioethics broadly covers the field of life sciences, there are three main medical areas in which bioethics plays a role :</a:t>
            </a:r>
          </a:p>
          <a:p>
            <a:r>
              <a:rPr lang="en-GB" smtClean="0">
                <a:latin typeface="Arial Unicode MS" pitchFamily="34" charset="-128"/>
                <a:ea typeface="Arial Unicode MS" pitchFamily="34" charset="-128"/>
                <a:cs typeface="Arial Unicode MS" pitchFamily="34" charset="-128"/>
              </a:rPr>
              <a:t> </a:t>
            </a:r>
          </a:p>
          <a:p>
            <a:r>
              <a:rPr lang="en-GB" smtClean="0">
                <a:latin typeface="Arial Unicode MS" pitchFamily="34" charset="-128"/>
                <a:ea typeface="Arial Unicode MS" pitchFamily="34" charset="-128"/>
                <a:cs typeface="Arial Unicode MS" pitchFamily="34" charset="-128"/>
              </a:rPr>
              <a:t>1.</a:t>
            </a:r>
            <a:r>
              <a:rPr lang="en-GB" smtClean="0">
                <a:cs typeface="Times New Roman" pitchFamily="18" charset="0"/>
              </a:rPr>
              <a:t>   -   </a:t>
            </a:r>
            <a:r>
              <a:rPr lang="en-GB" smtClean="0">
                <a:latin typeface="Arial Unicode MS" pitchFamily="34" charset="-128"/>
                <a:ea typeface="Arial Unicode MS" pitchFamily="34" charset="-128"/>
                <a:cs typeface="Arial Unicode MS" pitchFamily="34" charset="-128"/>
              </a:rPr>
              <a:t>that of clinical practice, including questions such as confidentiality, decision-making in terminal illnesses, etc.</a:t>
            </a:r>
            <a:br>
              <a:rPr lang="en-GB" smtClean="0">
                <a:latin typeface="Arial Unicode MS" pitchFamily="34" charset="-128"/>
                <a:ea typeface="Arial Unicode MS" pitchFamily="34" charset="-128"/>
                <a:cs typeface="Arial Unicode MS" pitchFamily="34" charset="-128"/>
              </a:rPr>
            </a:br>
            <a:r>
              <a:rPr lang="en-GB" smtClean="0">
                <a:latin typeface="Arial Unicode MS" pitchFamily="34" charset="-128"/>
                <a:ea typeface="Arial Unicode MS" pitchFamily="34" charset="-128"/>
                <a:cs typeface="Arial Unicode MS" pitchFamily="34" charset="-128"/>
              </a:rPr>
              <a:t/>
            </a:r>
            <a:br>
              <a:rPr lang="en-GB" smtClean="0">
                <a:latin typeface="Arial Unicode MS" pitchFamily="34" charset="-128"/>
                <a:ea typeface="Arial Unicode MS" pitchFamily="34" charset="-128"/>
                <a:cs typeface="Arial Unicode MS" pitchFamily="34" charset="-128"/>
              </a:rPr>
            </a:br>
            <a:endParaRPr lang="en-GB" smtClean="0">
              <a:latin typeface="Arial Unicode MS" pitchFamily="34" charset="-128"/>
              <a:ea typeface="Arial Unicode MS" pitchFamily="34" charset="-128"/>
              <a:cs typeface="Arial Unicode MS" pitchFamily="34" charset="-128"/>
            </a:endParaRPr>
          </a:p>
          <a:p>
            <a:r>
              <a:rPr lang="en-GB" smtClean="0">
                <a:latin typeface="Arial Unicode MS" pitchFamily="34" charset="-128"/>
                <a:ea typeface="Arial Unicode MS" pitchFamily="34" charset="-128"/>
                <a:cs typeface="Arial Unicode MS" pitchFamily="34" charset="-128"/>
              </a:rPr>
              <a:t>2.</a:t>
            </a:r>
            <a:r>
              <a:rPr lang="en-GB" smtClean="0">
                <a:cs typeface="Times New Roman" pitchFamily="18" charset="0"/>
              </a:rPr>
              <a:t>    -  </a:t>
            </a:r>
            <a:r>
              <a:rPr lang="en-GB" smtClean="0">
                <a:latin typeface="Arial Unicode MS" pitchFamily="34" charset="-128"/>
                <a:ea typeface="Arial Unicode MS" pitchFamily="34" charset="-128"/>
                <a:cs typeface="Arial Unicode MS" pitchFamily="34" charset="-128"/>
              </a:rPr>
              <a:t>that of research, which focuses on issues such as ‘informed consent’ to participate in research, particularly clinical studies.</a:t>
            </a:r>
            <a:br>
              <a:rPr lang="en-GB" smtClean="0">
                <a:latin typeface="Arial Unicode MS" pitchFamily="34" charset="-128"/>
                <a:ea typeface="Arial Unicode MS" pitchFamily="34" charset="-128"/>
                <a:cs typeface="Arial Unicode MS" pitchFamily="34" charset="-128"/>
              </a:rPr>
            </a:br>
            <a:r>
              <a:rPr lang="en-GB" smtClean="0">
                <a:latin typeface="Arial Unicode MS" pitchFamily="34" charset="-128"/>
                <a:ea typeface="Arial Unicode MS" pitchFamily="34" charset="-128"/>
                <a:cs typeface="Arial Unicode MS" pitchFamily="34" charset="-128"/>
              </a:rPr>
              <a:t/>
            </a:r>
            <a:br>
              <a:rPr lang="en-GB" smtClean="0">
                <a:latin typeface="Arial Unicode MS" pitchFamily="34" charset="-128"/>
                <a:ea typeface="Arial Unicode MS" pitchFamily="34" charset="-128"/>
                <a:cs typeface="Arial Unicode MS" pitchFamily="34" charset="-128"/>
              </a:rPr>
            </a:br>
            <a:endParaRPr lang="en-GB" smtClean="0">
              <a:latin typeface="Arial Unicode MS" pitchFamily="34" charset="-128"/>
              <a:ea typeface="Arial Unicode MS" pitchFamily="34" charset="-128"/>
              <a:cs typeface="Arial Unicode MS" pitchFamily="34" charset="-128"/>
            </a:endParaRPr>
          </a:p>
          <a:p>
            <a:r>
              <a:rPr lang="en-GB" smtClean="0">
                <a:latin typeface="Arial Unicode MS" pitchFamily="34" charset="-128"/>
                <a:ea typeface="Arial Unicode MS" pitchFamily="34" charset="-128"/>
                <a:cs typeface="Arial Unicode MS" pitchFamily="34" charset="-128"/>
              </a:rPr>
              <a:t>3.</a:t>
            </a:r>
            <a:r>
              <a:rPr lang="en-GB" smtClean="0">
                <a:cs typeface="Times New Roman" pitchFamily="18" charset="0"/>
              </a:rPr>
              <a:t>    -  </a:t>
            </a:r>
            <a:r>
              <a:rPr lang="en-GB" smtClean="0">
                <a:latin typeface="Arial Unicode MS" pitchFamily="34" charset="-128"/>
                <a:ea typeface="Arial Unicode MS" pitchFamily="34" charset="-128"/>
                <a:cs typeface="Arial Unicode MS" pitchFamily="34" charset="-128"/>
              </a:rPr>
              <a:t>that of the more recent areas of policy and public health, and cover such fields as to how to  select priorities in terms of health care or prevention interventions or how to respect the principle of equity in delivering health care.</a:t>
            </a:r>
          </a:p>
          <a:p>
            <a:r>
              <a:rPr lang="en-GB" smtClean="0">
                <a:latin typeface="Arial Unicode MS" pitchFamily="34" charset="-128"/>
                <a:ea typeface="Arial Unicode MS" pitchFamily="34" charset="-128"/>
                <a:cs typeface="Arial Unicode MS" pitchFamily="34" charset="-128"/>
              </a:rPr>
              <a:t> </a:t>
            </a:r>
          </a:p>
          <a:p>
            <a:r>
              <a:rPr lang="en-GB" smtClean="0">
                <a:cs typeface="Arial" charset="0"/>
              </a:rPr>
              <a:t>Thus, t</a:t>
            </a:r>
            <a:r>
              <a:rPr lang="fr-FR" smtClean="0">
                <a:cs typeface="Arial" charset="0"/>
              </a:rPr>
              <a:t>he term "bioethics" has come to cover the broad area of the moral problems of the life sciences, ordinarily taken to encompass medicine, biology, and some important aspects of the environmental, population and social sciences. The traditional domain of ‘medical’ ethics would now be included within this array</a:t>
            </a:r>
            <a:r>
              <a:rPr lang="en-GB" smtClean="0"/>
              <a:t> </a:t>
            </a:r>
            <a:endParaRPr lang="en-IE" smtClean="0"/>
          </a:p>
        </p:txBody>
      </p:sp>
    </p:spTree>
    <p:extLst>
      <p:ext uri="{BB962C8B-B14F-4D97-AF65-F5344CB8AC3E}">
        <p14:creationId xmlns:p14="http://schemas.microsoft.com/office/powerpoint/2010/main" xmlns="" val="176075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9CF0917-45A9-41FB-AB5D-98BA7839798C}" type="slidenum">
              <a:rPr lang="en-GB" smtClean="0"/>
              <a:pPr/>
              <a:t>16</a:t>
            </a:fld>
            <a:endParaRPr lang="en-GB" smtClean="0"/>
          </a:p>
        </p:txBody>
      </p:sp>
      <p:sp>
        <p:nvSpPr>
          <p:cNvPr id="50179" name="Rectangle 2"/>
          <p:cNvSpPr>
            <a:spLocks noGrp="1" noRot="1" noChangeAspect="1" noChangeArrowheads="1" noTextEdit="1"/>
          </p:cNvSpPr>
          <p:nvPr>
            <p:ph type="sldImg"/>
          </p:nvPr>
        </p:nvSpPr>
        <p:spPr>
          <a:xfrm>
            <a:off x="1000125" y="739775"/>
            <a:ext cx="4870450" cy="3652838"/>
          </a:xfrm>
          <a:ln/>
        </p:spPr>
      </p:sp>
      <p:sp>
        <p:nvSpPr>
          <p:cNvPr id="50180" name="Rectangle 3"/>
          <p:cNvSpPr>
            <a:spLocks noGrp="1" noChangeArrowheads="1"/>
          </p:cNvSpPr>
          <p:nvPr>
            <p:ph type="body" idx="1"/>
          </p:nvPr>
        </p:nvSpPr>
        <p:spPr>
          <a:xfrm>
            <a:off x="915988" y="4641850"/>
            <a:ext cx="5038725" cy="4398963"/>
          </a:xfrm>
          <a:noFill/>
          <a:ln/>
        </p:spPr>
        <p:txBody>
          <a:bodyPr lIns="91426" tIns="45713" rIns="91426" bIns="45713"/>
          <a:lstStyle/>
          <a:p>
            <a:r>
              <a:rPr lang="en-IE" smtClean="0"/>
              <a:t>You can download the complete text of the CRC:</a:t>
            </a:r>
          </a:p>
          <a:p>
            <a:endParaRPr lang="en-IE" smtClean="0"/>
          </a:p>
          <a:p>
            <a:r>
              <a:rPr lang="en-IE" smtClean="0"/>
              <a:t>http://www.unicef.org/crc/</a:t>
            </a:r>
          </a:p>
          <a:p>
            <a:endParaRPr lang="en-IE" smtClean="0"/>
          </a:p>
          <a:p>
            <a:r>
              <a:rPr lang="en-IE" smtClean="0"/>
              <a:t>It would be good to have one copy with you and look at it before the course.</a:t>
            </a:r>
          </a:p>
          <a:p>
            <a:endParaRPr lang="en-IE" smtClean="0"/>
          </a:p>
          <a:p>
            <a:r>
              <a:rPr lang="fr-FR" smtClean="0">
                <a:cs typeface="Times New Roman" pitchFamily="18" charset="0"/>
              </a:rPr>
              <a:t>This is a founding document which proposes a set of rules that countries who have signed the convention should comply with. With the exception of the United States and Somalia, all other countries of the world have signed this document; however, some governments have specified that some part of the convention may not apply to their country, since they contradicts the legislation or important religious precepts. It thus important that professionals working with young people know what the situation is in the country where they work. The slide summarizes some basic articles that are particularly relevant to the sexual &amp; reproductive health of young people and which stress some of the founding values used in the field of bioethics (autonomy, equity, protection, non maleficience):</a:t>
            </a:r>
            <a:r>
              <a:rPr lang="en-GB" smtClean="0"/>
              <a:t> </a:t>
            </a:r>
            <a:endParaRPr lang="en-IE" smtClean="0"/>
          </a:p>
        </p:txBody>
      </p:sp>
    </p:spTree>
    <p:extLst>
      <p:ext uri="{BB962C8B-B14F-4D97-AF65-F5344CB8AC3E}">
        <p14:creationId xmlns:p14="http://schemas.microsoft.com/office/powerpoint/2010/main" xmlns="" val="1489996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527159A-6B27-48A1-BFC8-1BA12F1AC146}" type="slidenum">
              <a:rPr lang="en-GB" smtClean="0"/>
              <a:pPr/>
              <a:t>17</a:t>
            </a:fld>
            <a:endParaRPr lang="en-GB" smtClean="0"/>
          </a:p>
        </p:txBody>
      </p:sp>
      <p:sp>
        <p:nvSpPr>
          <p:cNvPr id="45059" name="Rectangle 2"/>
          <p:cNvSpPr>
            <a:spLocks noGrp="1" noRot="1" noChangeAspect="1" noChangeArrowheads="1" noTextEdit="1"/>
          </p:cNvSpPr>
          <p:nvPr>
            <p:ph type="sldImg"/>
          </p:nvPr>
        </p:nvSpPr>
        <p:spPr>
          <a:xfrm>
            <a:off x="1000125" y="739775"/>
            <a:ext cx="4870450" cy="3652838"/>
          </a:xfrm>
          <a:ln/>
        </p:spPr>
      </p:sp>
      <p:sp>
        <p:nvSpPr>
          <p:cNvPr id="45060" name="Rectangle 3"/>
          <p:cNvSpPr>
            <a:spLocks noGrp="1" noChangeArrowheads="1"/>
          </p:cNvSpPr>
          <p:nvPr>
            <p:ph type="body" idx="1"/>
          </p:nvPr>
        </p:nvSpPr>
        <p:spPr>
          <a:xfrm>
            <a:off x="915988" y="4641850"/>
            <a:ext cx="5038725" cy="4398963"/>
          </a:xfrm>
          <a:noFill/>
          <a:ln/>
        </p:spPr>
        <p:txBody>
          <a:bodyPr lIns="91426" tIns="45713" rIns="91426" bIns="45713"/>
          <a:lstStyle/>
          <a:p>
            <a:endParaRPr lang="fr-FR" smtClean="0"/>
          </a:p>
        </p:txBody>
      </p:sp>
    </p:spTree>
    <p:extLst>
      <p:ext uri="{BB962C8B-B14F-4D97-AF65-F5344CB8AC3E}">
        <p14:creationId xmlns:p14="http://schemas.microsoft.com/office/powerpoint/2010/main" xmlns="" val="1994449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2A0EBB3-5ECF-416A-A9D1-AA716AC821E8}" type="slidenum">
              <a:rPr lang="en-GB" smtClean="0"/>
              <a:pPr/>
              <a:t>18</a:t>
            </a:fld>
            <a:endParaRPr lang="en-GB" smtClean="0"/>
          </a:p>
        </p:txBody>
      </p:sp>
      <p:sp>
        <p:nvSpPr>
          <p:cNvPr id="47107" name="Rectangle 2"/>
          <p:cNvSpPr>
            <a:spLocks noGrp="1" noRot="1" noChangeAspect="1" noChangeArrowheads="1" noTextEdit="1"/>
          </p:cNvSpPr>
          <p:nvPr>
            <p:ph type="sldImg"/>
          </p:nvPr>
        </p:nvSpPr>
        <p:spPr>
          <a:xfrm>
            <a:off x="1000125" y="739775"/>
            <a:ext cx="4870450" cy="3652838"/>
          </a:xfrm>
          <a:ln/>
        </p:spPr>
      </p:sp>
      <p:sp>
        <p:nvSpPr>
          <p:cNvPr id="47108" name="Rectangle 3"/>
          <p:cNvSpPr>
            <a:spLocks noGrp="1" noChangeArrowheads="1"/>
          </p:cNvSpPr>
          <p:nvPr>
            <p:ph type="body" idx="1"/>
          </p:nvPr>
        </p:nvSpPr>
        <p:spPr>
          <a:xfrm>
            <a:off x="915988" y="4641850"/>
            <a:ext cx="5038725" cy="4398963"/>
          </a:xfrm>
          <a:noFill/>
          <a:ln/>
        </p:spPr>
        <p:txBody>
          <a:bodyPr lIns="91426" tIns="45713" rIns="91426" bIns="45713"/>
          <a:lstStyle/>
          <a:p>
            <a:r>
              <a:rPr lang="en-IE" smtClean="0"/>
              <a:t>Ask for some example of ethical issues if time allows for it.</a:t>
            </a:r>
          </a:p>
          <a:p>
            <a:r>
              <a:rPr lang="en-IE" smtClean="0"/>
              <a:t>CHECK COLORED CARDS- ARE THESE ISSUES COVERED+</a:t>
            </a:r>
          </a:p>
          <a:p>
            <a:r>
              <a:rPr lang="en-IE" smtClean="0"/>
              <a:t>ARE THERE ADDITIONAL ISSUES???</a:t>
            </a:r>
          </a:p>
        </p:txBody>
      </p:sp>
    </p:spTree>
    <p:extLst>
      <p:ext uri="{BB962C8B-B14F-4D97-AF65-F5344CB8AC3E}">
        <p14:creationId xmlns:p14="http://schemas.microsoft.com/office/powerpoint/2010/main" xmlns="" val="1788926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7A274B0-0B62-4844-B094-41BA47CD2D9C}" type="slidenum">
              <a:rPr lang="en-GB" smtClean="0"/>
              <a:pPr/>
              <a:t>19</a:t>
            </a:fld>
            <a:endParaRPr lang="en-GB" smtClean="0"/>
          </a:p>
        </p:txBody>
      </p:sp>
      <p:sp>
        <p:nvSpPr>
          <p:cNvPr id="52227" name="Rectangle 2"/>
          <p:cNvSpPr>
            <a:spLocks noGrp="1" noRot="1" noChangeAspect="1" noChangeArrowheads="1" noTextEdit="1"/>
          </p:cNvSpPr>
          <p:nvPr>
            <p:ph type="sldImg"/>
          </p:nvPr>
        </p:nvSpPr>
        <p:spPr>
          <a:xfrm>
            <a:off x="1000125" y="739775"/>
            <a:ext cx="4870450" cy="3652838"/>
          </a:xfrm>
          <a:ln/>
        </p:spPr>
      </p:sp>
      <p:sp>
        <p:nvSpPr>
          <p:cNvPr id="52228" name="Rectangle 3"/>
          <p:cNvSpPr>
            <a:spLocks noGrp="1" noChangeArrowheads="1"/>
          </p:cNvSpPr>
          <p:nvPr>
            <p:ph type="body" idx="1"/>
          </p:nvPr>
        </p:nvSpPr>
        <p:spPr>
          <a:xfrm>
            <a:off x="915988" y="4641850"/>
            <a:ext cx="5038725" cy="4398963"/>
          </a:xfrm>
          <a:noFill/>
          <a:ln/>
        </p:spPr>
        <p:txBody>
          <a:bodyPr lIns="91426" tIns="45713" rIns="91426" bIns="45713"/>
          <a:lstStyle/>
          <a:p>
            <a:r>
              <a:rPr lang="en-US" smtClean="0">
                <a:cs typeface="Times New Roman" pitchFamily="18" charset="0"/>
              </a:rPr>
              <a:t>Discuss with the audience the consequences/potential impact of the CRC on the life/health of young people, both on the individual and public health level, taking into account the legislative frame of the country/region</a:t>
            </a:r>
            <a:r>
              <a:rPr lang="en-GB" smtClean="0"/>
              <a:t> </a:t>
            </a:r>
          </a:p>
          <a:p>
            <a:endParaRPr lang="en-GB" smtClean="0"/>
          </a:p>
          <a:p>
            <a:r>
              <a:rPr lang="en-GB" smtClean="0"/>
              <a:t>You may as well ask the participants to say how they think the CdC is applied convcretely</a:t>
            </a:r>
          </a:p>
        </p:txBody>
      </p:sp>
    </p:spTree>
    <p:extLst>
      <p:ext uri="{BB962C8B-B14F-4D97-AF65-F5344CB8AC3E}">
        <p14:creationId xmlns:p14="http://schemas.microsoft.com/office/powerpoint/2010/main" xmlns="" val="834294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24917EC-B475-421E-ABED-53FCD371FF3D}" type="slidenum">
              <a:rPr lang="en-GB" smtClean="0"/>
              <a:pPr/>
              <a:t>20</a:t>
            </a:fld>
            <a:endParaRPr lang="en-GB" smtClean="0"/>
          </a:p>
        </p:txBody>
      </p:sp>
      <p:sp>
        <p:nvSpPr>
          <p:cNvPr id="53251" name="Rectangle 2"/>
          <p:cNvSpPr>
            <a:spLocks noGrp="1" noRot="1" noChangeAspect="1" noChangeArrowheads="1" noTextEdit="1"/>
          </p:cNvSpPr>
          <p:nvPr>
            <p:ph type="sldImg"/>
          </p:nvPr>
        </p:nvSpPr>
        <p:spPr>
          <a:xfrm>
            <a:off x="992188" y="733425"/>
            <a:ext cx="4886325" cy="3665538"/>
          </a:xfrm>
          <a:ln/>
        </p:spPr>
      </p:sp>
      <p:sp>
        <p:nvSpPr>
          <p:cNvPr id="53252"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16605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139323A-8D20-41A2-BE03-E934B3F0E93B}" type="slidenum">
              <a:rPr lang="en-GB" smtClean="0"/>
              <a:pPr/>
              <a:t>22</a:t>
            </a:fld>
            <a:endParaRPr lang="en-GB" smtClean="0"/>
          </a:p>
        </p:txBody>
      </p:sp>
      <p:sp>
        <p:nvSpPr>
          <p:cNvPr id="54275" name="Rectangle 2"/>
          <p:cNvSpPr>
            <a:spLocks noGrp="1" noRot="1" noChangeAspect="1" noChangeArrowheads="1" noTextEdit="1"/>
          </p:cNvSpPr>
          <p:nvPr>
            <p:ph type="sldImg"/>
          </p:nvPr>
        </p:nvSpPr>
        <p:spPr>
          <a:xfrm>
            <a:off x="992188" y="733425"/>
            <a:ext cx="4886325" cy="3665538"/>
          </a:xfrm>
          <a:ln/>
        </p:spPr>
      </p:sp>
      <p:sp>
        <p:nvSpPr>
          <p:cNvPr id="54276"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1960882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DAD7F87-6E45-44D9-AB53-304ABA425614}" type="slidenum">
              <a:rPr lang="en-GB" smtClean="0"/>
              <a:pPr/>
              <a:t>23</a:t>
            </a:fld>
            <a:endParaRPr lang="en-GB" smtClean="0"/>
          </a:p>
        </p:txBody>
      </p:sp>
      <p:sp>
        <p:nvSpPr>
          <p:cNvPr id="55299" name="Rectangle 2"/>
          <p:cNvSpPr>
            <a:spLocks noGrp="1" noRot="1" noChangeAspect="1" noChangeArrowheads="1" noTextEdit="1"/>
          </p:cNvSpPr>
          <p:nvPr>
            <p:ph type="sldImg"/>
          </p:nvPr>
        </p:nvSpPr>
        <p:spPr>
          <a:xfrm>
            <a:off x="992188" y="733425"/>
            <a:ext cx="4886325" cy="3665538"/>
          </a:xfrm>
          <a:ln/>
        </p:spPr>
      </p:sp>
      <p:sp>
        <p:nvSpPr>
          <p:cNvPr id="55300"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754324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3A29D58-471D-4A22-AF4D-5AC244A20F3A}" type="slidenum">
              <a:rPr lang="en-GB" smtClean="0"/>
              <a:pPr/>
              <a:t>25</a:t>
            </a:fld>
            <a:endParaRPr lang="en-GB" smtClean="0"/>
          </a:p>
        </p:txBody>
      </p:sp>
      <p:sp>
        <p:nvSpPr>
          <p:cNvPr id="57347" name="Rectangle 2"/>
          <p:cNvSpPr>
            <a:spLocks noGrp="1" noRot="1" noChangeAspect="1" noChangeArrowheads="1" noTextEdit="1"/>
          </p:cNvSpPr>
          <p:nvPr>
            <p:ph type="sldImg"/>
          </p:nvPr>
        </p:nvSpPr>
        <p:spPr>
          <a:xfrm>
            <a:off x="1000125" y="739775"/>
            <a:ext cx="4870450" cy="3652838"/>
          </a:xfrm>
          <a:ln/>
        </p:spPr>
      </p:sp>
      <p:sp>
        <p:nvSpPr>
          <p:cNvPr id="57348" name="Rectangle 3"/>
          <p:cNvSpPr>
            <a:spLocks noGrp="1" noChangeArrowheads="1"/>
          </p:cNvSpPr>
          <p:nvPr>
            <p:ph type="body" idx="1"/>
          </p:nvPr>
        </p:nvSpPr>
        <p:spPr>
          <a:xfrm>
            <a:off x="915988" y="4641850"/>
            <a:ext cx="5038725" cy="4398963"/>
          </a:xfrm>
          <a:noFill/>
          <a:ln/>
        </p:spPr>
        <p:txBody>
          <a:bodyPr lIns="91426" tIns="45713" rIns="91426" bIns="45713"/>
          <a:lstStyle/>
          <a:p>
            <a:r>
              <a:rPr lang="en-IE" smtClean="0"/>
              <a:t>If time allows, ask for examples of questions that can be asked to an adolescent</a:t>
            </a:r>
          </a:p>
          <a:p>
            <a:endParaRPr lang="en-IE" smtClean="0"/>
          </a:p>
        </p:txBody>
      </p:sp>
    </p:spTree>
    <p:extLst>
      <p:ext uri="{BB962C8B-B14F-4D97-AF65-F5344CB8AC3E}">
        <p14:creationId xmlns:p14="http://schemas.microsoft.com/office/powerpoint/2010/main" xmlns="" val="734307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i="1">
                <a:ea typeface="MS PGothic" charset="0"/>
              </a:rPr>
              <a:t>Medical Indications</a:t>
            </a:r>
            <a:r>
              <a:rPr lang="en-US">
                <a:ea typeface="MS PGothic" charset="0"/>
              </a:rPr>
              <a:t> – specific details of procedures, expected outcomes, burden of treatment, will it fulfill goals of care?</a:t>
            </a:r>
          </a:p>
          <a:p>
            <a:pPr>
              <a:spcBef>
                <a:spcPct val="0"/>
              </a:spcBef>
            </a:pPr>
            <a:r>
              <a:rPr lang="en-US" i="1">
                <a:ea typeface="MS PGothic" charset="0"/>
              </a:rPr>
              <a:t>Patient Preferences</a:t>
            </a:r>
            <a:r>
              <a:rPr lang="en-US">
                <a:ea typeface="MS PGothic" charset="0"/>
              </a:rPr>
              <a:t> – expressed preferences of patient and family.  Informed/understood/voluntary?</a:t>
            </a:r>
          </a:p>
          <a:p>
            <a:pPr>
              <a:spcBef>
                <a:spcPct val="0"/>
              </a:spcBef>
            </a:pPr>
            <a:r>
              <a:rPr lang="en-US" i="1">
                <a:ea typeface="MS PGothic" charset="0"/>
              </a:rPr>
              <a:t>Quality of Life</a:t>
            </a:r>
            <a:r>
              <a:rPr lang="en-US">
                <a:ea typeface="MS PGothic" charset="0"/>
              </a:rPr>
              <a:t> – patient and family perceptions.  Life, quality of life</a:t>
            </a:r>
          </a:p>
          <a:p>
            <a:pPr>
              <a:spcBef>
                <a:spcPct val="0"/>
              </a:spcBef>
            </a:pPr>
            <a:r>
              <a:rPr lang="en-US" i="1">
                <a:ea typeface="MS PGothic" charset="0"/>
              </a:rPr>
              <a:t>Contextual Features</a:t>
            </a:r>
            <a:r>
              <a:rPr lang="en-US">
                <a:ea typeface="MS PGothic" charset="0"/>
              </a:rPr>
              <a:t> – financial, social, previous experiences, family situation, social situation</a:t>
            </a:r>
          </a:p>
          <a:p>
            <a:pPr>
              <a:spcBef>
                <a:spcPct val="0"/>
              </a:spcBef>
            </a:pPr>
            <a:endParaRPr lang="en-US">
              <a:ea typeface="MS PGothic" charset="0"/>
            </a:endParaRPr>
          </a:p>
        </p:txBody>
      </p:sp>
      <p:sp>
        <p:nvSpPr>
          <p:cNvPr id="6656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Franklin Gothic Book" charset="0"/>
                <a:ea typeface="MS PGothic" charset="0"/>
                <a:cs typeface="MS PGothic" charset="0"/>
              </a:defRPr>
            </a:lvl1pPr>
            <a:lvl2pPr marL="772742" indent="-297209" eaLnBrk="0" hangingPunct="0">
              <a:defRPr sz="2500">
                <a:solidFill>
                  <a:schemeClr val="tx1"/>
                </a:solidFill>
                <a:latin typeface="Franklin Gothic Book" charset="0"/>
                <a:ea typeface="MS PGothic" charset="0"/>
                <a:cs typeface="MS PGothic" charset="0"/>
              </a:defRPr>
            </a:lvl2pPr>
            <a:lvl3pPr marL="1188834" indent="-237767" eaLnBrk="0" hangingPunct="0">
              <a:defRPr sz="2500">
                <a:solidFill>
                  <a:schemeClr val="tx1"/>
                </a:solidFill>
                <a:latin typeface="Franklin Gothic Book" charset="0"/>
                <a:ea typeface="MS PGothic" charset="0"/>
                <a:cs typeface="MS PGothic" charset="0"/>
              </a:defRPr>
            </a:lvl3pPr>
            <a:lvl4pPr marL="1664368" indent="-237767" eaLnBrk="0" hangingPunct="0">
              <a:defRPr sz="2500">
                <a:solidFill>
                  <a:schemeClr val="tx1"/>
                </a:solidFill>
                <a:latin typeface="Franklin Gothic Book" charset="0"/>
                <a:ea typeface="MS PGothic" charset="0"/>
                <a:cs typeface="MS PGothic" charset="0"/>
              </a:defRPr>
            </a:lvl4pPr>
            <a:lvl5pPr marL="2139902" indent="-237767" eaLnBrk="0" hangingPunct="0">
              <a:defRPr sz="2500">
                <a:solidFill>
                  <a:schemeClr val="tx1"/>
                </a:solidFill>
                <a:latin typeface="Franklin Gothic Book" charset="0"/>
                <a:ea typeface="MS PGothic" charset="0"/>
                <a:cs typeface="MS PGothic" charset="0"/>
              </a:defRPr>
            </a:lvl5pPr>
            <a:lvl6pPr marL="2615435"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6pPr>
            <a:lvl7pPr marL="3090969"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7pPr>
            <a:lvl8pPr marL="3566503"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8pPr>
            <a:lvl9pPr marL="4042037"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9pPr>
          </a:lstStyle>
          <a:p>
            <a:pPr eaLnBrk="1" hangingPunct="1"/>
            <a:fld id="{E215EE33-85D0-9E4C-B36F-A5EDB16F1C8E}" type="slidenum">
              <a:rPr lang="en-US" sz="1200">
                <a:latin typeface="Arial" charset="0"/>
                <a:ea typeface="ＭＳ Ｐゴシック" charset="0"/>
                <a:cs typeface="ＭＳ Ｐゴシック" charset="0"/>
              </a:rPr>
              <a:pPr eaLnBrk="1" hangingPunct="1"/>
              <a:t>32</a:t>
            </a:fld>
            <a:endParaRPr lang="en-US" sz="1200">
              <a:latin typeface="Arial" charset="0"/>
              <a:ea typeface="ＭＳ Ｐゴシック" charset="0"/>
              <a:cs typeface="ＭＳ Ｐゴシック" charset="0"/>
            </a:endParaRPr>
          </a:p>
        </p:txBody>
      </p:sp>
    </p:spTree>
    <p:extLst>
      <p:ext uri="{BB962C8B-B14F-4D97-AF65-F5344CB8AC3E}">
        <p14:creationId xmlns:p14="http://schemas.microsoft.com/office/powerpoint/2010/main" xmlns="" val="1822225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i="1">
                <a:ea typeface="MS PGothic" charset="0"/>
              </a:rPr>
              <a:t>Medical Indications</a:t>
            </a:r>
            <a:r>
              <a:rPr lang="en-US">
                <a:ea typeface="MS PGothic" charset="0"/>
              </a:rPr>
              <a:t> – specific details of procedures, expected outcomes, burden of treatment, will it fulfill goals of care?</a:t>
            </a:r>
          </a:p>
          <a:p>
            <a:pPr>
              <a:spcBef>
                <a:spcPct val="0"/>
              </a:spcBef>
            </a:pPr>
            <a:r>
              <a:rPr lang="en-US" i="1">
                <a:ea typeface="MS PGothic" charset="0"/>
              </a:rPr>
              <a:t>Patient Preferences</a:t>
            </a:r>
            <a:r>
              <a:rPr lang="en-US">
                <a:ea typeface="MS PGothic" charset="0"/>
              </a:rPr>
              <a:t> – expressed preferences of patient and family.  Informed/understood/voluntary?</a:t>
            </a:r>
          </a:p>
          <a:p>
            <a:pPr>
              <a:spcBef>
                <a:spcPct val="0"/>
              </a:spcBef>
            </a:pPr>
            <a:r>
              <a:rPr lang="en-US" i="1">
                <a:ea typeface="MS PGothic" charset="0"/>
              </a:rPr>
              <a:t>Quality of Life</a:t>
            </a:r>
            <a:r>
              <a:rPr lang="en-US">
                <a:ea typeface="MS PGothic" charset="0"/>
              </a:rPr>
              <a:t> – patient and family perceptions.  Life, quality of life</a:t>
            </a:r>
          </a:p>
          <a:p>
            <a:pPr>
              <a:spcBef>
                <a:spcPct val="0"/>
              </a:spcBef>
            </a:pPr>
            <a:r>
              <a:rPr lang="en-US" i="1">
                <a:ea typeface="MS PGothic" charset="0"/>
              </a:rPr>
              <a:t>Contextual Features</a:t>
            </a:r>
            <a:r>
              <a:rPr lang="en-US">
                <a:ea typeface="MS PGothic" charset="0"/>
              </a:rPr>
              <a:t> – financial, social, previous experiences, family situation, social situation</a:t>
            </a:r>
          </a:p>
          <a:p>
            <a:pPr>
              <a:spcBef>
                <a:spcPct val="0"/>
              </a:spcBef>
            </a:pPr>
            <a:endParaRPr lang="en-US">
              <a:ea typeface="MS PGothic" charset="0"/>
            </a:endParaRPr>
          </a:p>
        </p:txBody>
      </p:sp>
      <p:sp>
        <p:nvSpPr>
          <p:cNvPr id="6656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Franklin Gothic Book" charset="0"/>
                <a:ea typeface="MS PGothic" charset="0"/>
                <a:cs typeface="MS PGothic" charset="0"/>
              </a:defRPr>
            </a:lvl1pPr>
            <a:lvl2pPr marL="772742" indent="-297209" eaLnBrk="0" hangingPunct="0">
              <a:defRPr sz="2500">
                <a:solidFill>
                  <a:schemeClr val="tx1"/>
                </a:solidFill>
                <a:latin typeface="Franklin Gothic Book" charset="0"/>
                <a:ea typeface="MS PGothic" charset="0"/>
                <a:cs typeface="MS PGothic" charset="0"/>
              </a:defRPr>
            </a:lvl2pPr>
            <a:lvl3pPr marL="1188834" indent="-237767" eaLnBrk="0" hangingPunct="0">
              <a:defRPr sz="2500">
                <a:solidFill>
                  <a:schemeClr val="tx1"/>
                </a:solidFill>
                <a:latin typeface="Franklin Gothic Book" charset="0"/>
                <a:ea typeface="MS PGothic" charset="0"/>
                <a:cs typeface="MS PGothic" charset="0"/>
              </a:defRPr>
            </a:lvl3pPr>
            <a:lvl4pPr marL="1664368" indent="-237767" eaLnBrk="0" hangingPunct="0">
              <a:defRPr sz="2500">
                <a:solidFill>
                  <a:schemeClr val="tx1"/>
                </a:solidFill>
                <a:latin typeface="Franklin Gothic Book" charset="0"/>
                <a:ea typeface="MS PGothic" charset="0"/>
                <a:cs typeface="MS PGothic" charset="0"/>
              </a:defRPr>
            </a:lvl4pPr>
            <a:lvl5pPr marL="2139902" indent="-237767" eaLnBrk="0" hangingPunct="0">
              <a:defRPr sz="2500">
                <a:solidFill>
                  <a:schemeClr val="tx1"/>
                </a:solidFill>
                <a:latin typeface="Franklin Gothic Book" charset="0"/>
                <a:ea typeface="MS PGothic" charset="0"/>
                <a:cs typeface="MS PGothic" charset="0"/>
              </a:defRPr>
            </a:lvl5pPr>
            <a:lvl6pPr marL="2615435"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6pPr>
            <a:lvl7pPr marL="3090969"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7pPr>
            <a:lvl8pPr marL="3566503"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8pPr>
            <a:lvl9pPr marL="4042037"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9pPr>
          </a:lstStyle>
          <a:p>
            <a:pPr eaLnBrk="1" hangingPunct="1"/>
            <a:fld id="{E215EE33-85D0-9E4C-B36F-A5EDB16F1C8E}" type="slidenum">
              <a:rPr lang="en-US" sz="1200">
                <a:latin typeface="Arial" charset="0"/>
                <a:ea typeface="ＭＳ Ｐゴシック" charset="0"/>
                <a:cs typeface="ＭＳ Ｐゴシック" charset="0"/>
              </a:rPr>
              <a:pPr eaLnBrk="1" hangingPunct="1"/>
              <a:t>33</a:t>
            </a:fld>
            <a:endParaRPr lang="en-US" sz="1200">
              <a:latin typeface="Arial" charset="0"/>
              <a:ea typeface="ＭＳ Ｐゴシック" charset="0"/>
              <a:cs typeface="ＭＳ Ｐゴシック" charset="0"/>
            </a:endParaRPr>
          </a:p>
        </p:txBody>
      </p:sp>
    </p:spTree>
    <p:extLst>
      <p:ext uri="{BB962C8B-B14F-4D97-AF65-F5344CB8AC3E}">
        <p14:creationId xmlns:p14="http://schemas.microsoft.com/office/powerpoint/2010/main" xmlns="" val="3080026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F426062-ECCE-4421-BC93-276F713A817A}" type="slidenum">
              <a:rPr lang="en-GB" smtClean="0"/>
              <a:pPr/>
              <a:t>5</a:t>
            </a:fld>
            <a:endParaRPr lang="en-GB" smtClean="0"/>
          </a:p>
        </p:txBody>
      </p:sp>
      <p:sp>
        <p:nvSpPr>
          <p:cNvPr id="37891" name="Rectangle 2"/>
          <p:cNvSpPr>
            <a:spLocks noGrp="1" noRot="1" noChangeAspect="1" noChangeArrowheads="1" noTextEdit="1"/>
          </p:cNvSpPr>
          <p:nvPr>
            <p:ph type="sldImg"/>
          </p:nvPr>
        </p:nvSpPr>
        <p:spPr>
          <a:xfrm>
            <a:off x="1000125" y="739775"/>
            <a:ext cx="4870450" cy="3652838"/>
          </a:xfrm>
          <a:ln/>
        </p:spPr>
      </p:sp>
      <p:sp>
        <p:nvSpPr>
          <p:cNvPr id="37892" name="Rectangle 3"/>
          <p:cNvSpPr>
            <a:spLocks noGrp="1" noChangeArrowheads="1"/>
          </p:cNvSpPr>
          <p:nvPr>
            <p:ph type="body" idx="1"/>
          </p:nvPr>
        </p:nvSpPr>
        <p:spPr>
          <a:xfrm>
            <a:off x="915988" y="4641850"/>
            <a:ext cx="5038725" cy="4398963"/>
          </a:xfrm>
          <a:noFill/>
          <a:ln/>
        </p:spPr>
        <p:txBody>
          <a:bodyPr lIns="91426" tIns="45713" rIns="91426" bIns="45713"/>
          <a:lstStyle/>
          <a:p>
            <a:r>
              <a:rPr lang="fr-FR" smtClean="0">
                <a:cs typeface="Arial" charset="0"/>
              </a:rPr>
              <a:t>After the second world war scientists from North America and Europe realized that physicians and researchers had been involved in unacceptable research interventions. The Nuremberg code,  which was endorsed by the main medical societies of developed coutries, is considered as one of the very first official dopcument testifying to the emergence of bioethics and focuses on the conditions in which all research involving human subjects should be run. It therefore stresses the importance of ‘informed consent’, thus ensuring that a ‘competent’ person, asked to be part of a study, must be fully informed of the risks and potential benefits of the research. It also requires that the research must bring a potential benefit which cannot be obtained in any other way. In 1964, the Helsinki declaration ( developed by the World Medical Association) built on the Nuremberg code and stressed the importance of the concept of ‘</a:t>
            </a:r>
            <a:r>
              <a:rPr lang="fr-FR" b="1" smtClean="0">
                <a:cs typeface="Arial" charset="0"/>
              </a:rPr>
              <a:t>competency’.</a:t>
            </a:r>
            <a:endParaRPr lang="en-GB" b="1" smtClean="0">
              <a:latin typeface="Arial Unicode MS" pitchFamily="34" charset="-128"/>
              <a:ea typeface="Arial Unicode MS" pitchFamily="34" charset="-128"/>
              <a:cs typeface="Arial Unicode MS" pitchFamily="34" charset="-128"/>
            </a:endParaRPr>
          </a:p>
          <a:p>
            <a:r>
              <a:rPr lang="fr-FR" b="1" smtClean="0">
                <a:cs typeface="Arial" charset="0"/>
              </a:rPr>
              <a:t> </a:t>
            </a:r>
            <a:endParaRPr lang="en-GB" b="1" smtClean="0">
              <a:latin typeface="Arial Unicode MS" pitchFamily="34" charset="-128"/>
              <a:ea typeface="Arial Unicode MS" pitchFamily="34" charset="-128"/>
              <a:cs typeface="Arial Unicode MS" pitchFamily="34" charset="-128"/>
            </a:endParaRPr>
          </a:p>
          <a:p>
            <a:r>
              <a:rPr lang="fr-FR" smtClean="0">
                <a:cs typeface="Arial" charset="0"/>
              </a:rPr>
              <a:t>In 1978, the Belmont Report stressed the four principles which have offered a landmark in the history of modern bioethics</a:t>
            </a:r>
            <a:r>
              <a:rPr lang="en-GB" smtClean="0"/>
              <a:t> </a:t>
            </a:r>
            <a:endParaRPr lang="en-IE" smtClean="0"/>
          </a:p>
        </p:txBody>
      </p:sp>
    </p:spTree>
    <p:extLst>
      <p:ext uri="{BB962C8B-B14F-4D97-AF65-F5344CB8AC3E}">
        <p14:creationId xmlns:p14="http://schemas.microsoft.com/office/powerpoint/2010/main" xmlns="" val="204965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i="1" dirty="0">
                <a:ea typeface="MS PGothic" charset="0"/>
              </a:rPr>
              <a:t>Medical Indications</a:t>
            </a:r>
            <a:r>
              <a:rPr lang="en-US" dirty="0">
                <a:ea typeface="MS PGothic" charset="0"/>
              </a:rPr>
              <a:t> – specific details of procedures, expected outcomes, burden of treatment, will it fulfill goals of care?</a:t>
            </a:r>
          </a:p>
          <a:p>
            <a:pPr>
              <a:spcBef>
                <a:spcPct val="0"/>
              </a:spcBef>
            </a:pPr>
            <a:r>
              <a:rPr lang="en-US" i="1" dirty="0">
                <a:ea typeface="MS PGothic" charset="0"/>
              </a:rPr>
              <a:t>Patient Preferences</a:t>
            </a:r>
            <a:r>
              <a:rPr lang="en-US" dirty="0">
                <a:ea typeface="MS PGothic" charset="0"/>
              </a:rPr>
              <a:t> – expressed preferences of patient and family.  Informed/understood/voluntary?</a:t>
            </a:r>
          </a:p>
          <a:p>
            <a:pPr>
              <a:spcBef>
                <a:spcPct val="0"/>
              </a:spcBef>
            </a:pPr>
            <a:r>
              <a:rPr lang="en-US" i="1" dirty="0">
                <a:ea typeface="MS PGothic" charset="0"/>
              </a:rPr>
              <a:t>Quality of Life</a:t>
            </a:r>
            <a:r>
              <a:rPr lang="en-US" dirty="0">
                <a:ea typeface="MS PGothic" charset="0"/>
              </a:rPr>
              <a:t> – patient and family perceptions.  Life, quality of life</a:t>
            </a:r>
          </a:p>
          <a:p>
            <a:pPr>
              <a:spcBef>
                <a:spcPct val="0"/>
              </a:spcBef>
            </a:pPr>
            <a:r>
              <a:rPr lang="en-US" i="1" dirty="0">
                <a:ea typeface="MS PGothic" charset="0"/>
              </a:rPr>
              <a:t>Contextual Features</a:t>
            </a:r>
            <a:r>
              <a:rPr lang="en-US" dirty="0">
                <a:ea typeface="MS PGothic" charset="0"/>
              </a:rPr>
              <a:t> – financial, social, previous experiences, family situation, social situation</a:t>
            </a:r>
          </a:p>
          <a:p>
            <a:pPr>
              <a:spcBef>
                <a:spcPct val="0"/>
              </a:spcBef>
            </a:pPr>
            <a:endParaRPr lang="en-US" dirty="0">
              <a:ea typeface="MS PGothic" charset="0"/>
            </a:endParaRPr>
          </a:p>
        </p:txBody>
      </p:sp>
      <p:sp>
        <p:nvSpPr>
          <p:cNvPr id="6656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Franklin Gothic Book" charset="0"/>
                <a:ea typeface="MS PGothic" charset="0"/>
                <a:cs typeface="MS PGothic" charset="0"/>
              </a:defRPr>
            </a:lvl1pPr>
            <a:lvl2pPr marL="772742" indent="-297209" eaLnBrk="0" hangingPunct="0">
              <a:defRPr sz="2500">
                <a:solidFill>
                  <a:schemeClr val="tx1"/>
                </a:solidFill>
                <a:latin typeface="Franklin Gothic Book" charset="0"/>
                <a:ea typeface="MS PGothic" charset="0"/>
                <a:cs typeface="MS PGothic" charset="0"/>
              </a:defRPr>
            </a:lvl2pPr>
            <a:lvl3pPr marL="1188834" indent="-237767" eaLnBrk="0" hangingPunct="0">
              <a:defRPr sz="2500">
                <a:solidFill>
                  <a:schemeClr val="tx1"/>
                </a:solidFill>
                <a:latin typeface="Franklin Gothic Book" charset="0"/>
                <a:ea typeface="MS PGothic" charset="0"/>
                <a:cs typeface="MS PGothic" charset="0"/>
              </a:defRPr>
            </a:lvl3pPr>
            <a:lvl4pPr marL="1664368" indent="-237767" eaLnBrk="0" hangingPunct="0">
              <a:defRPr sz="2500">
                <a:solidFill>
                  <a:schemeClr val="tx1"/>
                </a:solidFill>
                <a:latin typeface="Franklin Gothic Book" charset="0"/>
                <a:ea typeface="MS PGothic" charset="0"/>
                <a:cs typeface="MS PGothic" charset="0"/>
              </a:defRPr>
            </a:lvl4pPr>
            <a:lvl5pPr marL="2139902" indent="-237767" eaLnBrk="0" hangingPunct="0">
              <a:defRPr sz="2500">
                <a:solidFill>
                  <a:schemeClr val="tx1"/>
                </a:solidFill>
                <a:latin typeface="Franklin Gothic Book" charset="0"/>
                <a:ea typeface="MS PGothic" charset="0"/>
                <a:cs typeface="MS PGothic" charset="0"/>
              </a:defRPr>
            </a:lvl5pPr>
            <a:lvl6pPr marL="2615435"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6pPr>
            <a:lvl7pPr marL="3090969"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7pPr>
            <a:lvl8pPr marL="3566503"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8pPr>
            <a:lvl9pPr marL="4042037" indent="-237767" eaLnBrk="0" fontAlgn="base" hangingPunct="0">
              <a:spcBef>
                <a:spcPct val="0"/>
              </a:spcBef>
              <a:spcAft>
                <a:spcPct val="0"/>
              </a:spcAft>
              <a:defRPr sz="2500">
                <a:solidFill>
                  <a:schemeClr val="tx1"/>
                </a:solidFill>
                <a:latin typeface="Franklin Gothic Book" charset="0"/>
                <a:ea typeface="MS PGothic" charset="0"/>
                <a:cs typeface="MS PGothic" charset="0"/>
              </a:defRPr>
            </a:lvl9pPr>
          </a:lstStyle>
          <a:p>
            <a:pPr eaLnBrk="1" hangingPunct="1"/>
            <a:fld id="{E215EE33-85D0-9E4C-B36F-A5EDB16F1C8E}" type="slidenum">
              <a:rPr lang="en-US" sz="1200">
                <a:latin typeface="Arial" charset="0"/>
                <a:ea typeface="ＭＳ Ｐゴシック" charset="0"/>
                <a:cs typeface="ＭＳ Ｐゴシック" charset="0"/>
              </a:rPr>
              <a:pPr eaLnBrk="1" hangingPunct="1"/>
              <a:t>34</a:t>
            </a:fld>
            <a:endParaRPr lang="en-US" sz="1200">
              <a:latin typeface="Arial" charset="0"/>
              <a:ea typeface="ＭＳ Ｐゴシック" charset="0"/>
              <a:cs typeface="ＭＳ Ｐゴシック" charset="0"/>
            </a:endParaRPr>
          </a:p>
        </p:txBody>
      </p:sp>
    </p:spTree>
    <p:extLst>
      <p:ext uri="{BB962C8B-B14F-4D97-AF65-F5344CB8AC3E}">
        <p14:creationId xmlns:p14="http://schemas.microsoft.com/office/powerpoint/2010/main" xmlns="" val="3261371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5E5D318-C8D0-487D-B159-F738290E2DEA}" type="slidenum">
              <a:rPr lang="en-GB" smtClean="0"/>
              <a:pPr/>
              <a:t>36</a:t>
            </a:fld>
            <a:endParaRPr lang="en-GB" smtClean="0"/>
          </a:p>
        </p:txBody>
      </p:sp>
      <p:sp>
        <p:nvSpPr>
          <p:cNvPr id="34819" name="Rectangle 2"/>
          <p:cNvSpPr>
            <a:spLocks noGrp="1" noRot="1" noChangeAspect="1" noChangeArrowheads="1" noTextEdit="1"/>
          </p:cNvSpPr>
          <p:nvPr>
            <p:ph type="sldImg"/>
          </p:nvPr>
        </p:nvSpPr>
        <p:spPr>
          <a:xfrm>
            <a:off x="1000125" y="739775"/>
            <a:ext cx="4870450" cy="3652838"/>
          </a:xfrm>
          <a:ln/>
        </p:spPr>
      </p:sp>
      <p:sp>
        <p:nvSpPr>
          <p:cNvPr id="34820" name="Rectangle 3"/>
          <p:cNvSpPr>
            <a:spLocks noGrp="1" noChangeArrowheads="1"/>
          </p:cNvSpPr>
          <p:nvPr>
            <p:ph type="body" idx="1"/>
          </p:nvPr>
        </p:nvSpPr>
        <p:spPr>
          <a:xfrm>
            <a:off x="915988" y="4641850"/>
            <a:ext cx="5038725" cy="4398963"/>
          </a:xfrm>
          <a:noFill/>
          <a:ln/>
        </p:spPr>
        <p:txBody>
          <a:bodyPr lIns="91426" tIns="45713" rIns="91426" bIns="45713"/>
          <a:lstStyle/>
          <a:p>
            <a:r>
              <a:rPr lang="fr-FR" smtClean="0"/>
              <a:t>COLORED CARDS!!!</a:t>
            </a:r>
          </a:p>
        </p:txBody>
      </p:sp>
    </p:spTree>
    <p:extLst>
      <p:ext uri="{BB962C8B-B14F-4D97-AF65-F5344CB8AC3E}">
        <p14:creationId xmlns:p14="http://schemas.microsoft.com/office/powerpoint/2010/main" xmlns="" val="272347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D698F84-4BDF-4B6B-BBBA-D45A03E69847}" type="slidenum">
              <a:rPr lang="en-GB" smtClean="0"/>
              <a:pPr/>
              <a:t>37</a:t>
            </a:fld>
            <a:endParaRPr lang="en-GB" smtClean="0"/>
          </a:p>
        </p:txBody>
      </p:sp>
      <p:sp>
        <p:nvSpPr>
          <p:cNvPr id="58371" name="Rectangle 2"/>
          <p:cNvSpPr>
            <a:spLocks noGrp="1" noRot="1" noChangeAspect="1" noChangeArrowheads="1" noTextEdit="1"/>
          </p:cNvSpPr>
          <p:nvPr>
            <p:ph type="sldImg"/>
          </p:nvPr>
        </p:nvSpPr>
        <p:spPr>
          <a:xfrm>
            <a:off x="1000125" y="739775"/>
            <a:ext cx="4870450" cy="3652838"/>
          </a:xfrm>
          <a:ln/>
        </p:spPr>
      </p:sp>
      <p:sp>
        <p:nvSpPr>
          <p:cNvPr id="58372" name="Rectangle 3"/>
          <p:cNvSpPr>
            <a:spLocks noGrp="1" noChangeArrowheads="1"/>
          </p:cNvSpPr>
          <p:nvPr>
            <p:ph type="body" idx="1"/>
          </p:nvPr>
        </p:nvSpPr>
        <p:spPr>
          <a:xfrm>
            <a:off x="915988" y="4641850"/>
            <a:ext cx="5038725" cy="4398963"/>
          </a:xfrm>
          <a:noFill/>
          <a:ln/>
        </p:spPr>
        <p:txBody>
          <a:bodyPr lIns="91426" tIns="45713" rIns="91426" bIns="45713"/>
          <a:lstStyle/>
          <a:p>
            <a:r>
              <a:rPr lang="en-IE" smtClean="0"/>
              <a:t>If time allows, ask for examples of questions that can be asked to an adolescent</a:t>
            </a:r>
          </a:p>
          <a:p>
            <a:endParaRPr lang="en-IE" smtClean="0"/>
          </a:p>
        </p:txBody>
      </p:sp>
    </p:spTree>
    <p:extLst>
      <p:ext uri="{BB962C8B-B14F-4D97-AF65-F5344CB8AC3E}">
        <p14:creationId xmlns:p14="http://schemas.microsoft.com/office/powerpoint/2010/main" xmlns="" val="29374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CC6384E-34E8-462F-A64D-96323BB238D3}" type="slidenum">
              <a:rPr lang="en-GB" smtClean="0"/>
              <a:pPr/>
              <a:t>38</a:t>
            </a:fld>
            <a:endParaRPr lang="en-GB" smtClean="0"/>
          </a:p>
        </p:txBody>
      </p:sp>
      <p:sp>
        <p:nvSpPr>
          <p:cNvPr id="59395" name="Rectangle 2"/>
          <p:cNvSpPr>
            <a:spLocks noGrp="1" noRot="1" noChangeAspect="1" noChangeArrowheads="1" noTextEdit="1"/>
          </p:cNvSpPr>
          <p:nvPr>
            <p:ph type="sldImg"/>
          </p:nvPr>
        </p:nvSpPr>
        <p:spPr>
          <a:xfrm>
            <a:off x="1000125" y="739775"/>
            <a:ext cx="4870450" cy="3652838"/>
          </a:xfrm>
          <a:ln/>
        </p:spPr>
      </p:sp>
      <p:sp>
        <p:nvSpPr>
          <p:cNvPr id="59396" name="Rectangle 3"/>
          <p:cNvSpPr>
            <a:spLocks noGrp="1" noChangeArrowheads="1"/>
          </p:cNvSpPr>
          <p:nvPr>
            <p:ph type="body" idx="1"/>
          </p:nvPr>
        </p:nvSpPr>
        <p:spPr>
          <a:xfrm>
            <a:off x="915988" y="4641850"/>
            <a:ext cx="5038725" cy="4398963"/>
          </a:xfrm>
          <a:noFill/>
          <a:ln/>
        </p:spPr>
        <p:txBody>
          <a:bodyPr lIns="91426" tIns="45713" rIns="91426" bIns="45713"/>
          <a:lstStyle/>
          <a:p>
            <a:r>
              <a:rPr lang="en-IE" smtClean="0"/>
              <a:t>Discuss, if time allows for it, when participants did decide on their own or share decisions with others (young people, adults).</a:t>
            </a:r>
          </a:p>
        </p:txBody>
      </p:sp>
    </p:spTree>
    <p:extLst>
      <p:ext uri="{BB962C8B-B14F-4D97-AF65-F5344CB8AC3E}">
        <p14:creationId xmlns:p14="http://schemas.microsoft.com/office/powerpoint/2010/main" xmlns="" val="89257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8B8C59E2-2CC4-BE47-894B-72B4868B67D7}" type="slidenum">
              <a:rPr lang="en-GB" altLang="fr-FR" sz="1000"/>
              <a:pPr/>
              <a:t>40</a:t>
            </a:fld>
            <a:endParaRPr lang="en-GB" altLang="fr-FR" sz="1000"/>
          </a:p>
        </p:txBody>
      </p:sp>
      <p:sp>
        <p:nvSpPr>
          <p:cNvPr id="12291" name="Rectangle 2"/>
          <p:cNvSpPr>
            <a:spLocks noGrp="1" noRot="1" noChangeAspect="1" noChangeArrowheads="1" noTextEdit="1"/>
          </p:cNvSpPr>
          <p:nvPr>
            <p:ph type="sldImg"/>
          </p:nvPr>
        </p:nvSpPr>
        <p:spPr>
          <a:xfrm>
            <a:off x="1000125" y="739775"/>
            <a:ext cx="4870450" cy="3652838"/>
          </a:xfrm>
          <a:ln/>
        </p:spPr>
      </p:sp>
      <p:sp>
        <p:nvSpPr>
          <p:cNvPr id="12292"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426" tIns="45713" rIns="91426" bIns="45713"/>
          <a:lstStyle/>
          <a:p>
            <a:endParaRPr lang="en-IE" altLang="fr-FR">
              <a:latin typeface="Times New Roman" charset="0"/>
            </a:endParaRPr>
          </a:p>
        </p:txBody>
      </p:sp>
    </p:spTree>
    <p:extLst>
      <p:ext uri="{BB962C8B-B14F-4D97-AF65-F5344CB8AC3E}">
        <p14:creationId xmlns:p14="http://schemas.microsoft.com/office/powerpoint/2010/main" xmlns="" val="1974806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9BF6848C-D4A6-8C46-84AB-EA1FEECC482F}" type="slidenum">
              <a:rPr lang="en-GB" altLang="fr-FR" sz="1000"/>
              <a:pPr/>
              <a:t>41</a:t>
            </a:fld>
            <a:endParaRPr lang="en-GB" altLang="fr-FR" sz="1000"/>
          </a:p>
        </p:txBody>
      </p:sp>
      <p:sp>
        <p:nvSpPr>
          <p:cNvPr id="13315" name="Rectangle 2"/>
          <p:cNvSpPr>
            <a:spLocks noGrp="1" noRot="1" noChangeAspect="1" noChangeArrowheads="1" noTextEdit="1"/>
          </p:cNvSpPr>
          <p:nvPr>
            <p:ph type="sldImg"/>
          </p:nvPr>
        </p:nvSpPr>
        <p:spPr>
          <a:xfrm>
            <a:off x="1000125" y="739775"/>
            <a:ext cx="4870450" cy="3652838"/>
          </a:xfrm>
          <a:ln/>
        </p:spPr>
      </p:sp>
      <p:sp>
        <p:nvSpPr>
          <p:cNvPr id="13316"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lstStyle/>
          <a:p>
            <a:r>
              <a:rPr lang="en-US" altLang="fr-FR">
                <a:latin typeface="Times New Roman" charset="0"/>
              </a:rPr>
              <a:t>While the two first principles stress the importance of equity, the last one insists more on the autonomy of individuals.</a:t>
            </a:r>
          </a:p>
        </p:txBody>
      </p:sp>
    </p:spTree>
    <p:extLst>
      <p:ext uri="{BB962C8B-B14F-4D97-AF65-F5344CB8AC3E}">
        <p14:creationId xmlns:p14="http://schemas.microsoft.com/office/powerpoint/2010/main" xmlns="" val="1487899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B8008844-9038-F84A-9186-325A9F8FA05C}" type="slidenum">
              <a:rPr lang="en-GB" altLang="fr-FR" sz="1000"/>
              <a:pPr/>
              <a:t>42</a:t>
            </a:fld>
            <a:endParaRPr lang="en-GB" altLang="fr-FR" sz="1000"/>
          </a:p>
        </p:txBody>
      </p:sp>
      <p:sp>
        <p:nvSpPr>
          <p:cNvPr id="14339" name="Rectangle 2"/>
          <p:cNvSpPr>
            <a:spLocks noGrp="1" noRot="1" noChangeAspect="1" noChangeArrowheads="1" noTextEdit="1"/>
          </p:cNvSpPr>
          <p:nvPr>
            <p:ph type="sldImg"/>
          </p:nvPr>
        </p:nvSpPr>
        <p:spPr>
          <a:xfrm>
            <a:off x="1000125" y="739775"/>
            <a:ext cx="4870450" cy="3652838"/>
          </a:xfrm>
          <a:ln/>
        </p:spPr>
      </p:sp>
      <p:sp>
        <p:nvSpPr>
          <p:cNvPr id="14340"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lstStyle/>
          <a:p>
            <a:r>
              <a:rPr lang="en-US" altLang="fr-FR">
                <a:latin typeface="Times New Roman" charset="0"/>
              </a:rPr>
              <a:t>Is it ethical to produce a lot of data and then not disseminating them or ignoring them ?</a:t>
            </a:r>
            <a:br>
              <a:rPr lang="en-US" altLang="fr-FR">
                <a:latin typeface="Times New Roman" charset="0"/>
              </a:rPr>
            </a:br>
            <a:endParaRPr lang="en-US" altLang="fr-FR">
              <a:latin typeface="Times New Roman" charset="0"/>
            </a:endParaRPr>
          </a:p>
          <a:p>
            <a:r>
              <a:rPr lang="en-US" altLang="fr-FR">
                <a:latin typeface="Times New Roman" charset="0"/>
              </a:rPr>
              <a:t>How to balance the rights for any individual to be “cured” from some disease and the fact that some costly treatment may divert too much money and thus not allow poorer people to get treatment for trivial diseases.</a:t>
            </a:r>
          </a:p>
          <a:p>
            <a:endParaRPr lang="en-US" altLang="fr-FR">
              <a:latin typeface="Times New Roman" charset="0"/>
            </a:endParaRPr>
          </a:p>
          <a:p>
            <a:r>
              <a:rPr lang="en-US" altLang="fr-FR">
                <a:latin typeface="Times New Roman" charset="0"/>
              </a:rPr>
              <a:t>Example: in some instances, individuals may be denied access to heart/renal transplants from a certain age or if they suffer from certain disease because the “cost-effectiveness” of the procedure is low</a:t>
            </a:r>
            <a:br>
              <a:rPr lang="en-US" altLang="fr-FR">
                <a:latin typeface="Times New Roman" charset="0"/>
              </a:rPr>
            </a:br>
            <a:endParaRPr lang="en-US" altLang="fr-FR">
              <a:latin typeface="Times New Roman" charset="0"/>
            </a:endParaRPr>
          </a:p>
          <a:p>
            <a:r>
              <a:rPr lang="en-US" altLang="fr-FR">
                <a:latin typeface="Times New Roman" charset="0"/>
              </a:rPr>
              <a:t>Public health interventions: should we focus on educational approaches, which place the responsibility of improving their health on individuals, or should we focus on environmental measures, which protect people from harmful factors (e.g. decreasing pollution, improving the access to health care, improving the safety of buildings or roads, etc.)</a:t>
            </a:r>
          </a:p>
        </p:txBody>
      </p:sp>
    </p:spTree>
    <p:extLst>
      <p:ext uri="{BB962C8B-B14F-4D97-AF65-F5344CB8AC3E}">
        <p14:creationId xmlns:p14="http://schemas.microsoft.com/office/powerpoint/2010/main" xmlns="" val="12700732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8037764B-B067-8D42-AEB0-4C1A81F4C554}" type="slidenum">
              <a:rPr lang="en-GB" altLang="fr-FR" sz="1000"/>
              <a:pPr/>
              <a:t>43</a:t>
            </a:fld>
            <a:endParaRPr lang="en-GB" altLang="fr-FR" sz="1000"/>
          </a:p>
        </p:txBody>
      </p:sp>
      <p:sp>
        <p:nvSpPr>
          <p:cNvPr id="15363" name="Rectangle 2"/>
          <p:cNvSpPr>
            <a:spLocks noGrp="1" noRot="1" noChangeAspect="1" noChangeArrowheads="1" noTextEdit="1"/>
          </p:cNvSpPr>
          <p:nvPr>
            <p:ph type="sldImg"/>
          </p:nvPr>
        </p:nvSpPr>
        <p:spPr>
          <a:xfrm>
            <a:off x="1000125" y="739775"/>
            <a:ext cx="4870450" cy="3652838"/>
          </a:xfrm>
          <a:ln/>
        </p:spPr>
      </p:sp>
      <p:sp>
        <p:nvSpPr>
          <p:cNvPr id="15364"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lstStyle/>
          <a:p>
            <a:r>
              <a:rPr lang="en-US" altLang="fr-FR">
                <a:latin typeface="Times New Roman" charset="0"/>
              </a:rPr>
              <a:t>This slide might invites the participants to different buzz groups and summaries by the facilitator</a:t>
            </a:r>
          </a:p>
          <a:p>
            <a:r>
              <a:rPr lang="en-US" altLang="fr-FR" u="sng">
                <a:latin typeface="Times New Roman" charset="0"/>
              </a:rPr>
              <a:t>For instance:</a:t>
            </a:r>
          </a:p>
          <a:p>
            <a:r>
              <a:rPr lang="en-US" altLang="fr-FR">
                <a:latin typeface="Times New Roman" charset="0"/>
              </a:rPr>
              <a:t>	Why should obese persons restrict their diet?</a:t>
            </a:r>
          </a:p>
          <a:p>
            <a:r>
              <a:rPr lang="en-US" altLang="fr-FR">
                <a:latin typeface="Times New Roman" charset="0"/>
              </a:rPr>
              <a:t>	Should vaccination be mandatory?</a:t>
            </a:r>
          </a:p>
          <a:p>
            <a:r>
              <a:rPr lang="en-US" altLang="fr-FR">
                <a:latin typeface="Times New Roman" charset="0"/>
              </a:rPr>
              <a:t>	If an individual</a:t>
            </a:r>
            <a:r>
              <a:rPr lang="en-US" altLang="ja-JP">
                <a:latin typeface="Times New Roman" charset="0"/>
                <a:ea typeface="MS PGothic" charset="-128"/>
              </a:rPr>
              <a:t>l chooses to smoke, despite knowing  the harmful 	effect of cigarette, is it right to increase prices of cigarettes?</a:t>
            </a:r>
          </a:p>
          <a:p>
            <a:r>
              <a:rPr lang="en-US" altLang="ja-JP">
                <a:latin typeface="Times New Roman" charset="0"/>
                <a:ea typeface="MS PGothic" charset="-128"/>
              </a:rPr>
              <a:t>	Are we right in stopping kosher killing of animals in 	considerations of the suffering of those animals?</a:t>
            </a:r>
            <a:endParaRPr lang="en-US" altLang="fr-FR">
              <a:latin typeface="Times New Roman" charset="0"/>
            </a:endParaRPr>
          </a:p>
        </p:txBody>
      </p:sp>
    </p:spTree>
    <p:extLst>
      <p:ext uri="{BB962C8B-B14F-4D97-AF65-F5344CB8AC3E}">
        <p14:creationId xmlns:p14="http://schemas.microsoft.com/office/powerpoint/2010/main" xmlns="" val="1652327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F3BA8269-9C9F-8945-BD36-66C37FCA54A6}" type="slidenum">
              <a:rPr lang="en-GB" altLang="fr-FR" sz="1000"/>
              <a:pPr/>
              <a:t>44</a:t>
            </a:fld>
            <a:endParaRPr lang="en-GB" altLang="fr-FR" sz="1000"/>
          </a:p>
        </p:txBody>
      </p:sp>
      <p:sp>
        <p:nvSpPr>
          <p:cNvPr id="16387" name="Rectangle 2"/>
          <p:cNvSpPr>
            <a:spLocks noGrp="1" noRot="1" noChangeAspect="1" noChangeArrowheads="1" noTextEdit="1"/>
          </p:cNvSpPr>
          <p:nvPr>
            <p:ph type="sldImg"/>
          </p:nvPr>
        </p:nvSpPr>
        <p:spPr>
          <a:xfrm>
            <a:off x="1000125" y="739775"/>
            <a:ext cx="4870450" cy="3652838"/>
          </a:xfrm>
          <a:ln/>
        </p:spPr>
      </p:sp>
      <p:sp>
        <p:nvSpPr>
          <p:cNvPr id="16388"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lstStyle/>
          <a:p>
            <a:r>
              <a:rPr lang="en-US" altLang="fr-FR">
                <a:latin typeface="Times New Roman" charset="0"/>
              </a:rPr>
              <a:t>Also have a look at the sex education scenario</a:t>
            </a:r>
          </a:p>
        </p:txBody>
      </p:sp>
    </p:spTree>
    <p:extLst>
      <p:ext uri="{BB962C8B-B14F-4D97-AF65-F5344CB8AC3E}">
        <p14:creationId xmlns:p14="http://schemas.microsoft.com/office/powerpoint/2010/main" xmlns="" val="168454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EEBD5F09-095A-7044-94E4-EF781E95A369}" type="slidenum">
              <a:rPr lang="en-GB" altLang="fr-FR" sz="1000"/>
              <a:pPr/>
              <a:t>45</a:t>
            </a:fld>
            <a:endParaRPr lang="en-GB" altLang="fr-FR" sz="1000"/>
          </a:p>
        </p:txBody>
      </p:sp>
      <p:sp>
        <p:nvSpPr>
          <p:cNvPr id="17411" name="Rectangle 2"/>
          <p:cNvSpPr>
            <a:spLocks noGrp="1" noRot="1" noChangeAspect="1" noChangeArrowheads="1" noTextEdit="1"/>
          </p:cNvSpPr>
          <p:nvPr>
            <p:ph type="sldImg"/>
          </p:nvPr>
        </p:nvSpPr>
        <p:spPr>
          <a:xfrm>
            <a:off x="1000125" y="739775"/>
            <a:ext cx="4870450" cy="3652838"/>
          </a:xfrm>
          <a:ln/>
        </p:spPr>
      </p:sp>
      <p:sp>
        <p:nvSpPr>
          <p:cNvPr id="17412"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lstStyle/>
          <a:p>
            <a:r>
              <a:rPr lang="en-US" altLang="fr-FR">
                <a:latin typeface="Times New Roman" charset="0"/>
              </a:rPr>
              <a:t>Ask your audience to discuss what, in their mind, are the priority objectives of sex education</a:t>
            </a:r>
          </a:p>
          <a:p>
            <a:endParaRPr lang="en-US" altLang="fr-FR">
              <a:latin typeface="Times New Roman" charset="0"/>
            </a:endParaRPr>
          </a:p>
          <a:p>
            <a:r>
              <a:rPr lang="en-US" altLang="fr-FR">
                <a:latin typeface="Times New Roman" charset="0"/>
              </a:rPr>
              <a:t>The next three slides are for discussion with the participants</a:t>
            </a:r>
          </a:p>
        </p:txBody>
      </p:sp>
    </p:spTree>
    <p:extLst>
      <p:ext uri="{BB962C8B-B14F-4D97-AF65-F5344CB8AC3E}">
        <p14:creationId xmlns:p14="http://schemas.microsoft.com/office/powerpoint/2010/main" xmlns="" val="445562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9F261C4-0420-4DDD-8E19-16406332F676}" type="slidenum">
              <a:rPr lang="en-GB" smtClean="0"/>
              <a:pPr/>
              <a:t>6</a:t>
            </a:fld>
            <a:endParaRPr lang="en-GB" smtClean="0"/>
          </a:p>
        </p:txBody>
      </p:sp>
      <p:sp>
        <p:nvSpPr>
          <p:cNvPr id="38915" name="Rectangle 2"/>
          <p:cNvSpPr>
            <a:spLocks noGrp="1" noRot="1" noChangeAspect="1" noChangeArrowheads="1" noTextEdit="1"/>
          </p:cNvSpPr>
          <p:nvPr>
            <p:ph type="sldImg"/>
          </p:nvPr>
        </p:nvSpPr>
        <p:spPr>
          <a:xfrm>
            <a:off x="992188" y="733425"/>
            <a:ext cx="4886325" cy="3665538"/>
          </a:xfrm>
          <a:ln/>
        </p:spPr>
      </p:sp>
      <p:sp>
        <p:nvSpPr>
          <p:cNvPr id="38916"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11819998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B93EFEF5-1368-5541-A975-AC1D82C11557}" type="slidenum">
              <a:rPr lang="en-GB" altLang="fr-FR" sz="1000"/>
              <a:pPr/>
              <a:t>46</a:t>
            </a:fld>
            <a:endParaRPr lang="en-GB" altLang="fr-FR" sz="1000"/>
          </a:p>
        </p:txBody>
      </p:sp>
      <p:sp>
        <p:nvSpPr>
          <p:cNvPr id="18435" name="Rectangle 2"/>
          <p:cNvSpPr>
            <a:spLocks noGrp="1" noRot="1" noChangeAspect="1" noChangeArrowheads="1" noTextEdit="1"/>
          </p:cNvSpPr>
          <p:nvPr>
            <p:ph type="sldImg"/>
          </p:nvPr>
        </p:nvSpPr>
        <p:spPr>
          <a:xfrm>
            <a:off x="1000125" y="739775"/>
            <a:ext cx="4870450" cy="3652838"/>
          </a:xfrm>
          <a:ln/>
        </p:spPr>
      </p:sp>
      <p:sp>
        <p:nvSpPr>
          <p:cNvPr id="18436"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426" tIns="45713" rIns="91426" bIns="45713"/>
          <a:lstStyle/>
          <a:p>
            <a:endParaRPr lang="en-US" altLang="fr-FR">
              <a:latin typeface="Times New Roman" charset="0"/>
            </a:endParaRPr>
          </a:p>
        </p:txBody>
      </p:sp>
    </p:spTree>
    <p:extLst>
      <p:ext uri="{BB962C8B-B14F-4D97-AF65-F5344CB8AC3E}">
        <p14:creationId xmlns:p14="http://schemas.microsoft.com/office/powerpoint/2010/main" xmlns="" val="10192569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FB045003-8E71-334C-86C4-0B38A0711E44}" type="slidenum">
              <a:rPr lang="en-GB" altLang="fr-FR" sz="1000"/>
              <a:pPr/>
              <a:t>47</a:t>
            </a:fld>
            <a:endParaRPr lang="en-GB" altLang="fr-FR" sz="1000"/>
          </a:p>
        </p:txBody>
      </p:sp>
      <p:sp>
        <p:nvSpPr>
          <p:cNvPr id="19459" name="Rectangle 2"/>
          <p:cNvSpPr>
            <a:spLocks noGrp="1" noRot="1" noChangeAspect="1" noChangeArrowheads="1" noTextEdit="1"/>
          </p:cNvSpPr>
          <p:nvPr>
            <p:ph type="sldImg"/>
          </p:nvPr>
        </p:nvSpPr>
        <p:spPr>
          <a:xfrm>
            <a:off x="1000125" y="739775"/>
            <a:ext cx="4870450" cy="3652838"/>
          </a:xfrm>
          <a:ln/>
        </p:spPr>
      </p:sp>
      <p:sp>
        <p:nvSpPr>
          <p:cNvPr id="19460"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426" tIns="45713" rIns="91426" bIns="45713"/>
          <a:lstStyle/>
          <a:p>
            <a:endParaRPr lang="en-US" altLang="fr-FR">
              <a:latin typeface="Times New Roman" charset="0"/>
            </a:endParaRPr>
          </a:p>
        </p:txBody>
      </p:sp>
    </p:spTree>
    <p:extLst>
      <p:ext uri="{BB962C8B-B14F-4D97-AF65-F5344CB8AC3E}">
        <p14:creationId xmlns:p14="http://schemas.microsoft.com/office/powerpoint/2010/main" xmlns="" val="16160883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92163">
              <a:defRPr sz="2400">
                <a:solidFill>
                  <a:schemeClr val="tx1"/>
                </a:solidFill>
                <a:latin typeface="Times New Roman" charset="0"/>
              </a:defRPr>
            </a:lvl1pPr>
            <a:lvl2pPr marL="742950" indent="-285750" defTabSz="792163">
              <a:defRPr sz="2400">
                <a:solidFill>
                  <a:schemeClr val="tx1"/>
                </a:solidFill>
                <a:latin typeface="Times New Roman" charset="0"/>
              </a:defRPr>
            </a:lvl2pPr>
            <a:lvl3pPr marL="1143000" indent="-228600" defTabSz="792163">
              <a:defRPr sz="2400">
                <a:solidFill>
                  <a:schemeClr val="tx1"/>
                </a:solidFill>
                <a:latin typeface="Times New Roman" charset="0"/>
              </a:defRPr>
            </a:lvl3pPr>
            <a:lvl4pPr marL="1600200" indent="-228600" defTabSz="792163">
              <a:defRPr sz="2400">
                <a:solidFill>
                  <a:schemeClr val="tx1"/>
                </a:solidFill>
                <a:latin typeface="Times New Roman" charset="0"/>
              </a:defRPr>
            </a:lvl4pPr>
            <a:lvl5pPr marL="2057400" indent="-228600" defTabSz="792163">
              <a:defRPr sz="2400">
                <a:solidFill>
                  <a:schemeClr val="tx1"/>
                </a:solidFill>
                <a:latin typeface="Times New Roman" charset="0"/>
              </a:defRPr>
            </a:lvl5pPr>
            <a:lvl6pPr marL="2514600" indent="-228600" defTabSz="792163" eaLnBrk="0" fontAlgn="base" hangingPunct="0">
              <a:spcBef>
                <a:spcPct val="0"/>
              </a:spcBef>
              <a:spcAft>
                <a:spcPct val="0"/>
              </a:spcAft>
              <a:defRPr sz="2400">
                <a:solidFill>
                  <a:schemeClr val="tx1"/>
                </a:solidFill>
                <a:latin typeface="Times New Roman" charset="0"/>
              </a:defRPr>
            </a:lvl6pPr>
            <a:lvl7pPr marL="2971800" indent="-228600" defTabSz="792163" eaLnBrk="0" fontAlgn="base" hangingPunct="0">
              <a:spcBef>
                <a:spcPct val="0"/>
              </a:spcBef>
              <a:spcAft>
                <a:spcPct val="0"/>
              </a:spcAft>
              <a:defRPr sz="2400">
                <a:solidFill>
                  <a:schemeClr val="tx1"/>
                </a:solidFill>
                <a:latin typeface="Times New Roman" charset="0"/>
              </a:defRPr>
            </a:lvl7pPr>
            <a:lvl8pPr marL="3429000" indent="-228600" defTabSz="792163" eaLnBrk="0" fontAlgn="base" hangingPunct="0">
              <a:spcBef>
                <a:spcPct val="0"/>
              </a:spcBef>
              <a:spcAft>
                <a:spcPct val="0"/>
              </a:spcAft>
              <a:defRPr sz="2400">
                <a:solidFill>
                  <a:schemeClr val="tx1"/>
                </a:solidFill>
                <a:latin typeface="Times New Roman" charset="0"/>
              </a:defRPr>
            </a:lvl8pPr>
            <a:lvl9pPr marL="3886200" indent="-228600" defTabSz="792163" eaLnBrk="0" fontAlgn="base" hangingPunct="0">
              <a:spcBef>
                <a:spcPct val="0"/>
              </a:spcBef>
              <a:spcAft>
                <a:spcPct val="0"/>
              </a:spcAft>
              <a:defRPr sz="2400">
                <a:solidFill>
                  <a:schemeClr val="tx1"/>
                </a:solidFill>
                <a:latin typeface="Times New Roman" charset="0"/>
              </a:defRPr>
            </a:lvl9pPr>
          </a:lstStyle>
          <a:p>
            <a:fld id="{D8547550-2D3A-074F-BA1C-9971EDD70107}" type="slidenum">
              <a:rPr lang="en-GB" altLang="fr-FR" sz="1000"/>
              <a:pPr/>
              <a:t>48</a:t>
            </a:fld>
            <a:endParaRPr lang="en-GB" altLang="fr-FR" sz="1000"/>
          </a:p>
        </p:txBody>
      </p:sp>
      <p:sp>
        <p:nvSpPr>
          <p:cNvPr id="20483" name="Rectangle 2"/>
          <p:cNvSpPr>
            <a:spLocks noGrp="1" noRot="1" noChangeAspect="1" noChangeArrowheads="1" noTextEdit="1"/>
          </p:cNvSpPr>
          <p:nvPr>
            <p:ph type="sldImg"/>
          </p:nvPr>
        </p:nvSpPr>
        <p:spPr>
          <a:xfrm>
            <a:off x="1000125" y="739775"/>
            <a:ext cx="4870450" cy="3652838"/>
          </a:xfrm>
          <a:ln/>
        </p:spPr>
      </p:sp>
      <p:sp>
        <p:nvSpPr>
          <p:cNvPr id="20484" name="Rectangle 3"/>
          <p:cNvSpPr>
            <a:spLocks noGrp="1" noChangeArrowheads="1"/>
          </p:cNvSpPr>
          <p:nvPr>
            <p:ph type="body" idx="1"/>
          </p:nvPr>
        </p:nvSpPr>
        <p:spPr>
          <a:xfrm>
            <a:off x="915988" y="4641850"/>
            <a:ext cx="5038725" cy="4398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426" tIns="45713" rIns="91426" bIns="45713"/>
          <a:lstStyle/>
          <a:p>
            <a:endParaRPr lang="en-US" altLang="fr-FR">
              <a:latin typeface="Times New Roman" charset="0"/>
            </a:endParaRPr>
          </a:p>
        </p:txBody>
      </p:sp>
    </p:spTree>
    <p:extLst>
      <p:ext uri="{BB962C8B-B14F-4D97-AF65-F5344CB8AC3E}">
        <p14:creationId xmlns:p14="http://schemas.microsoft.com/office/powerpoint/2010/main" xmlns="" val="124853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9B7580B-7055-49CD-990B-5AD25E990D97}" type="slidenum">
              <a:rPr lang="en-GB" smtClean="0"/>
              <a:pPr/>
              <a:t>7</a:t>
            </a:fld>
            <a:endParaRPr lang="en-GB" smtClean="0"/>
          </a:p>
        </p:txBody>
      </p:sp>
      <p:sp>
        <p:nvSpPr>
          <p:cNvPr id="39939" name="Rectangle 2"/>
          <p:cNvSpPr>
            <a:spLocks noGrp="1" noRot="1" noChangeAspect="1" noChangeArrowheads="1" noTextEdit="1"/>
          </p:cNvSpPr>
          <p:nvPr>
            <p:ph type="sldImg"/>
          </p:nvPr>
        </p:nvSpPr>
        <p:spPr>
          <a:xfrm>
            <a:off x="992188" y="733425"/>
            <a:ext cx="4886325" cy="3665538"/>
          </a:xfrm>
          <a:ln/>
        </p:spPr>
      </p:sp>
      <p:sp>
        <p:nvSpPr>
          <p:cNvPr id="39940"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127019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BB17132-1948-4590-BFE6-7210806A9A6C}" type="slidenum">
              <a:rPr lang="en-GB" smtClean="0"/>
              <a:pPr/>
              <a:t>8</a:t>
            </a:fld>
            <a:endParaRPr lang="en-GB" smtClean="0"/>
          </a:p>
        </p:txBody>
      </p:sp>
      <p:sp>
        <p:nvSpPr>
          <p:cNvPr id="40963" name="Rectangle 2"/>
          <p:cNvSpPr>
            <a:spLocks noGrp="1" noRot="1" noChangeAspect="1" noChangeArrowheads="1" noTextEdit="1"/>
          </p:cNvSpPr>
          <p:nvPr>
            <p:ph type="sldImg"/>
          </p:nvPr>
        </p:nvSpPr>
        <p:spPr>
          <a:xfrm>
            <a:off x="992188" y="733425"/>
            <a:ext cx="4886325" cy="3665538"/>
          </a:xfrm>
          <a:ln/>
        </p:spPr>
      </p:sp>
      <p:sp>
        <p:nvSpPr>
          <p:cNvPr id="40964" name="Rectangle 3"/>
          <p:cNvSpPr>
            <a:spLocks noGrp="1" noChangeArrowheads="1"/>
          </p:cNvSpPr>
          <p:nvPr>
            <p:ph type="body" idx="1"/>
          </p:nvPr>
        </p:nvSpPr>
        <p:spPr>
          <a:noFill/>
          <a:ln/>
        </p:spPr>
        <p:txBody>
          <a:bodyPr/>
          <a:lstStyle/>
          <a:p>
            <a:r>
              <a:rPr lang="en-GB" sz="800" smtClean="0">
                <a:cs typeface="Arial" charset="0"/>
              </a:rPr>
              <a:t>aims to protect clients from harm, and is a variant of the autonomy principle, emphasizing negative liberty. </a:t>
            </a:r>
          </a:p>
          <a:p>
            <a:r>
              <a:rPr lang="en-GB" sz="800" smtClean="0">
                <a:cs typeface="Arial" charset="0"/>
              </a:rPr>
              <a:t>It stresses the Hyppocratic principle of  “primum non nocere” (first do no harm). </a:t>
            </a:r>
          </a:p>
          <a:p>
            <a:r>
              <a:rPr lang="en-GB" sz="800" smtClean="0">
                <a:cs typeface="Arial" charset="0"/>
              </a:rPr>
              <a:t>In other words, the health care provider commits himself to relieve suffering and pain, to prevent illness and promote health. The ultimate goal is to increase the benefits and minimize the risks linked with any intervention</a:t>
            </a:r>
            <a:endParaRPr lang="sv-SE" sz="800" smtClean="0">
              <a:cs typeface="Arial" charset="0"/>
            </a:endParaRPr>
          </a:p>
        </p:txBody>
      </p:sp>
    </p:spTree>
    <p:extLst>
      <p:ext uri="{BB962C8B-B14F-4D97-AF65-F5344CB8AC3E}">
        <p14:creationId xmlns:p14="http://schemas.microsoft.com/office/powerpoint/2010/main" xmlns="" val="469648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18DF024-FC92-420C-B6A8-DE0C2D4388E5}" type="slidenum">
              <a:rPr lang="en-GB" smtClean="0"/>
              <a:pPr/>
              <a:t>9</a:t>
            </a:fld>
            <a:endParaRPr lang="en-GB" smtClean="0"/>
          </a:p>
        </p:txBody>
      </p:sp>
      <p:sp>
        <p:nvSpPr>
          <p:cNvPr id="41987" name="Rectangle 2"/>
          <p:cNvSpPr>
            <a:spLocks noGrp="1" noRot="1" noChangeAspect="1" noChangeArrowheads="1" noTextEdit="1"/>
          </p:cNvSpPr>
          <p:nvPr>
            <p:ph type="sldImg"/>
          </p:nvPr>
        </p:nvSpPr>
        <p:spPr>
          <a:xfrm>
            <a:off x="992188" y="733425"/>
            <a:ext cx="4886325" cy="3665538"/>
          </a:xfrm>
          <a:ln/>
        </p:spPr>
      </p:sp>
      <p:sp>
        <p:nvSpPr>
          <p:cNvPr id="41988"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2057303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7B61D3-5F2E-47E1-87B5-802A277FB7FF}" type="slidenum">
              <a:rPr lang="en-GB" smtClean="0"/>
              <a:pPr/>
              <a:t>10</a:t>
            </a:fld>
            <a:endParaRPr lang="en-GB" smtClean="0"/>
          </a:p>
        </p:txBody>
      </p:sp>
      <p:sp>
        <p:nvSpPr>
          <p:cNvPr id="43011" name="Rectangle 2"/>
          <p:cNvSpPr>
            <a:spLocks noGrp="1" noRot="1" noChangeAspect="1" noChangeArrowheads="1" noTextEdit="1"/>
          </p:cNvSpPr>
          <p:nvPr>
            <p:ph type="sldImg"/>
          </p:nvPr>
        </p:nvSpPr>
        <p:spPr>
          <a:xfrm>
            <a:off x="1000125" y="739775"/>
            <a:ext cx="4870450" cy="3652838"/>
          </a:xfrm>
          <a:ln/>
        </p:spPr>
      </p:sp>
      <p:sp>
        <p:nvSpPr>
          <p:cNvPr id="43012" name="Rectangle 3"/>
          <p:cNvSpPr>
            <a:spLocks noGrp="1" noChangeArrowheads="1"/>
          </p:cNvSpPr>
          <p:nvPr>
            <p:ph type="body" idx="1"/>
          </p:nvPr>
        </p:nvSpPr>
        <p:spPr>
          <a:xfrm>
            <a:off x="915988" y="4641850"/>
            <a:ext cx="5038725" cy="4398963"/>
          </a:xfrm>
          <a:noFill/>
          <a:ln/>
        </p:spPr>
        <p:txBody>
          <a:bodyPr lIns="91426" tIns="45713" rIns="91426" bIns="45713"/>
          <a:lstStyle/>
          <a:p>
            <a:r>
              <a:rPr lang="fr-FR" smtClean="0">
                <a:cs typeface="Arial" charset="0"/>
              </a:rPr>
              <a:t>THESE PRINCIPLES ARE OF PARTCJULOAR INTEREST REGARDING YP</a:t>
            </a:r>
          </a:p>
          <a:p>
            <a:r>
              <a:rPr lang="fr-FR" smtClean="0">
                <a:cs typeface="Arial" charset="0"/>
              </a:rPr>
              <a:t>The application of bioethics is by no means only limited to the use of these four principle (referred as the principalism approach)  but has evolved in several other directions: In Europe and in other parts of the world outside the United States, </a:t>
            </a:r>
            <a:r>
              <a:rPr lang="en-GB" smtClean="0">
                <a:solidFill>
                  <a:srgbClr val="000000"/>
                </a:solidFill>
                <a:cs typeface="Arial" charset="0"/>
              </a:rPr>
              <a:t>rather than providing a formula or a set of rigid criteria for addressing ethical problems, most bioethicists would propose a flexible approach, using the so-called ‘deliberative’ approach. Such a deliberative process is usually run with the involvement of several stake-holders, often including the subject himself. Its objectives are to focus less on the strict application of the four Belmont principles, but rather to have an in-depth discussion of the specific / unique characteristics of each situation and what should be considered as good or bad for all involved parties. In this respect, other important values have emerged besides the four Belmont values, such as, in the field of clinical care, </a:t>
            </a:r>
            <a:r>
              <a:rPr lang="en-IE" smtClean="0">
                <a:solidFill>
                  <a:srgbClr val="000000"/>
                </a:solidFill>
                <a:cs typeface="Arial" charset="0"/>
              </a:rPr>
              <a:t>dignity, integrity, vulnerability. Moreover, with the emergence of public health and health promotion, with the increased number of  preventive interventions directed at the whole population or to young people, new ethical issues have appeared: how to chose priorities in respecting the needs of the whole population ? should one focus on vulnerable groups or rather on the whole population ? how to take into account religious and cultural issues when developing preventive strategies ?  Thus, besides equity, other ethical values such as solidarity, responsibility, participation, etc. must be addressed  as well. An excellent illustration of how to tackle ethical values in the field of public health is provided in a recent paper on the implementation of the HPV vaccine</a:t>
            </a:r>
            <a:r>
              <a:rPr lang="en-GB" smtClean="0"/>
              <a:t>.</a:t>
            </a:r>
            <a:endParaRPr lang="en-IE" smtClean="0"/>
          </a:p>
        </p:txBody>
      </p:sp>
    </p:spTree>
    <p:extLst>
      <p:ext uri="{BB962C8B-B14F-4D97-AF65-F5344CB8AC3E}">
        <p14:creationId xmlns:p14="http://schemas.microsoft.com/office/powerpoint/2010/main" xmlns="" val="324089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CE104EC-6DC8-4108-A034-7A1D0B0BC0C7}" type="slidenum">
              <a:rPr lang="en-GB" smtClean="0"/>
              <a:pPr/>
              <a:t>14</a:t>
            </a:fld>
            <a:endParaRPr lang="en-GB" smtClean="0"/>
          </a:p>
        </p:txBody>
      </p:sp>
      <p:sp>
        <p:nvSpPr>
          <p:cNvPr id="49155" name="Rectangle 2"/>
          <p:cNvSpPr>
            <a:spLocks noGrp="1" noRot="1" noChangeAspect="1" noChangeArrowheads="1" noTextEdit="1"/>
          </p:cNvSpPr>
          <p:nvPr>
            <p:ph type="sldImg"/>
          </p:nvPr>
        </p:nvSpPr>
        <p:spPr>
          <a:xfrm>
            <a:off x="992188" y="733425"/>
            <a:ext cx="4886325" cy="3665538"/>
          </a:xfrm>
          <a:ln/>
        </p:spPr>
      </p:sp>
      <p:sp>
        <p:nvSpPr>
          <p:cNvPr id="49156" name="Rectangle 3"/>
          <p:cNvSpPr>
            <a:spLocks noGrp="1" noChangeArrowheads="1"/>
          </p:cNvSpPr>
          <p:nvPr>
            <p:ph type="body" idx="1"/>
          </p:nvPr>
        </p:nvSpPr>
        <p:spPr>
          <a:noFill/>
          <a:ln/>
        </p:spPr>
        <p:txBody>
          <a:bodyPr/>
          <a:lstStyle/>
          <a:p>
            <a:endParaRPr lang="fr-LU" smtClean="0"/>
          </a:p>
        </p:txBody>
      </p:sp>
    </p:spTree>
    <p:extLst>
      <p:ext uri="{BB962C8B-B14F-4D97-AF65-F5344CB8AC3E}">
        <p14:creationId xmlns:p14="http://schemas.microsoft.com/office/powerpoint/2010/main" xmlns="" val="1890904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B6C7E2C-262A-4E41-9C16-6925BA9C74AE}" type="slidenum">
              <a:rPr lang="en-GB" smtClean="0"/>
              <a:pPr/>
              <a:t>15</a:t>
            </a:fld>
            <a:endParaRPr lang="en-GB" smtClean="0"/>
          </a:p>
        </p:txBody>
      </p:sp>
      <p:sp>
        <p:nvSpPr>
          <p:cNvPr id="51203" name="Rectangle 2"/>
          <p:cNvSpPr>
            <a:spLocks noGrp="1" noRot="1" noChangeAspect="1" noChangeArrowheads="1" noTextEdit="1"/>
          </p:cNvSpPr>
          <p:nvPr>
            <p:ph type="sldImg"/>
          </p:nvPr>
        </p:nvSpPr>
        <p:spPr>
          <a:xfrm>
            <a:off x="1000125" y="739775"/>
            <a:ext cx="4870450" cy="3652838"/>
          </a:xfrm>
          <a:ln/>
        </p:spPr>
      </p:sp>
      <p:sp>
        <p:nvSpPr>
          <p:cNvPr id="51204" name="Rectangle 3"/>
          <p:cNvSpPr>
            <a:spLocks noGrp="1" noChangeArrowheads="1"/>
          </p:cNvSpPr>
          <p:nvPr>
            <p:ph type="body" idx="1"/>
          </p:nvPr>
        </p:nvSpPr>
        <p:spPr>
          <a:xfrm>
            <a:off x="915988" y="4641850"/>
            <a:ext cx="5038725" cy="4398963"/>
          </a:xfrm>
          <a:noFill/>
          <a:ln/>
        </p:spPr>
        <p:txBody>
          <a:bodyPr lIns="91426" tIns="45713" rIns="91426" bIns="45713"/>
          <a:lstStyle/>
          <a:p>
            <a:r>
              <a:rPr lang="en-GB" smtClean="0"/>
              <a:t>Make sure you can address these topics with the group:</a:t>
            </a:r>
          </a:p>
          <a:p>
            <a:pPr>
              <a:buFontTx/>
              <a:buChar char="-"/>
            </a:pPr>
            <a:r>
              <a:rPr lang="en-GB" smtClean="0"/>
              <a:t>either ask the participants what the ages for majority and various license are in their country, or review the legislation of the country in which you will set up your course</a:t>
            </a:r>
          </a:p>
          <a:p>
            <a:pPr>
              <a:buFontTx/>
              <a:buChar char="-"/>
            </a:pPr>
            <a:endParaRPr lang="en-GB" smtClean="0"/>
          </a:p>
          <a:p>
            <a:r>
              <a:rPr lang="fr-FR" smtClean="0">
                <a:cs typeface="Times New Roman" pitchFamily="18" charset="0"/>
              </a:rPr>
              <a:t>Different countries define different age limits for legally being able to carry out certain actions. For instance the age at which young people are legally allowed to have sexual intercourse, or to vote, or to drive, or to marry, or to give consent may greatly vary from country to country. Normally, in most countries, the age of “majority” means the age at which young people are considered to be matured enough to independently and legally perform all these actions. However, young people under the age of majority have their own rights and deserve special consideration, especially as far as the concepts of competence, confidentiality and informed consent are concerned</a:t>
            </a:r>
            <a:r>
              <a:rPr lang="en-GB" smtClean="0"/>
              <a:t> </a:t>
            </a:r>
          </a:p>
        </p:txBody>
      </p:sp>
    </p:spTree>
    <p:extLst>
      <p:ext uri="{BB962C8B-B14F-4D97-AF65-F5344CB8AC3E}">
        <p14:creationId xmlns:p14="http://schemas.microsoft.com/office/powerpoint/2010/main" xmlns="" val="14393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D06A7D7B-03FA-4FFC-9A9F-ED946F05E509}" type="slidenum">
              <a:rPr lang="en-GB"/>
              <a:pPr>
                <a:defRPr/>
              </a:pPr>
              <a:t>‹N°›</a:t>
            </a:fld>
            <a:endParaRPr lang="en-GB"/>
          </a:p>
        </p:txBody>
      </p:sp>
    </p:spTree>
    <p:extLst>
      <p:ext uri="{BB962C8B-B14F-4D97-AF65-F5344CB8AC3E}">
        <p14:creationId xmlns:p14="http://schemas.microsoft.com/office/powerpoint/2010/main" xmlns="" val="326915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D2647AFD-A3E9-4DC1-A30B-340E0FBAD770}" type="slidenum">
              <a:rPr lang="en-GB"/>
              <a:pPr>
                <a:defRPr/>
              </a:pPr>
              <a:t>‹N°›</a:t>
            </a:fld>
            <a:endParaRPr lang="en-GB"/>
          </a:p>
        </p:txBody>
      </p:sp>
    </p:spTree>
    <p:extLst>
      <p:ext uri="{BB962C8B-B14F-4D97-AF65-F5344CB8AC3E}">
        <p14:creationId xmlns:p14="http://schemas.microsoft.com/office/powerpoint/2010/main" xmlns="" val="59475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28600"/>
            <a:ext cx="2171700" cy="6477000"/>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228600" y="228600"/>
            <a:ext cx="6362700" cy="6477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337BF9D2-9B3B-473F-AB1F-85CED0FFD415}" type="slidenum">
              <a:rPr lang="en-GB"/>
              <a:pPr>
                <a:defRPr/>
              </a:pPr>
              <a:t>‹N°›</a:t>
            </a:fld>
            <a:endParaRPr lang="en-GB"/>
          </a:p>
        </p:txBody>
      </p:sp>
    </p:spTree>
    <p:extLst>
      <p:ext uri="{BB962C8B-B14F-4D97-AF65-F5344CB8AC3E}">
        <p14:creationId xmlns:p14="http://schemas.microsoft.com/office/powerpoint/2010/main" xmlns="" val="204613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E139C831-40D8-4D52-984D-B10D193B6FC9}" type="slidenum">
              <a:rPr lang="en-GB"/>
              <a:pPr>
                <a:defRPr/>
              </a:pPr>
              <a:t>‹N°›</a:t>
            </a:fld>
            <a:endParaRPr lang="en-GB"/>
          </a:p>
        </p:txBody>
      </p:sp>
    </p:spTree>
    <p:extLst>
      <p:ext uri="{BB962C8B-B14F-4D97-AF65-F5344CB8AC3E}">
        <p14:creationId xmlns:p14="http://schemas.microsoft.com/office/powerpoint/2010/main" xmlns="" val="91883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ADA76541-171D-4796-A323-E51AA665AF49}" type="slidenum">
              <a:rPr lang="en-GB"/>
              <a:pPr>
                <a:defRPr/>
              </a:pPr>
              <a:t>‹N°›</a:t>
            </a:fld>
            <a:endParaRPr lang="en-GB"/>
          </a:p>
        </p:txBody>
      </p:sp>
    </p:spTree>
    <p:extLst>
      <p:ext uri="{BB962C8B-B14F-4D97-AF65-F5344CB8AC3E}">
        <p14:creationId xmlns:p14="http://schemas.microsoft.com/office/powerpoint/2010/main" xmlns="" val="1144074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228600" y="1828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8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5CC01F65-32BD-4A06-A65E-76A4EEB387C2}" type="slidenum">
              <a:rPr lang="en-GB"/>
              <a:pPr>
                <a:defRPr/>
              </a:pPr>
              <a:t>‹N°›</a:t>
            </a:fld>
            <a:endParaRPr lang="en-GB"/>
          </a:p>
        </p:txBody>
      </p:sp>
    </p:spTree>
    <p:extLst>
      <p:ext uri="{BB962C8B-B14F-4D97-AF65-F5344CB8AC3E}">
        <p14:creationId xmlns:p14="http://schemas.microsoft.com/office/powerpoint/2010/main" xmlns="" val="268991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6"/>
          <p:cNvSpPr>
            <a:spLocks noGrp="1" noChangeArrowheads="1"/>
          </p:cNvSpPr>
          <p:nvPr>
            <p:ph type="sldNum" sz="quarter" idx="11"/>
          </p:nvPr>
        </p:nvSpPr>
        <p:spPr>
          <a:ln/>
        </p:spPr>
        <p:txBody>
          <a:bodyPr/>
          <a:lstStyle>
            <a:lvl1pPr>
              <a:defRPr/>
            </a:lvl1pPr>
          </a:lstStyle>
          <a:p>
            <a:pPr>
              <a:defRPr/>
            </a:pPr>
            <a:fld id="{04B3F152-3D28-4A88-A2BD-7FA26B223AF1}" type="slidenum">
              <a:rPr lang="en-GB"/>
              <a:pPr>
                <a:defRPr/>
              </a:pPr>
              <a:t>‹N°›</a:t>
            </a:fld>
            <a:endParaRPr lang="en-GB"/>
          </a:p>
        </p:txBody>
      </p:sp>
    </p:spTree>
    <p:extLst>
      <p:ext uri="{BB962C8B-B14F-4D97-AF65-F5344CB8AC3E}">
        <p14:creationId xmlns:p14="http://schemas.microsoft.com/office/powerpoint/2010/main" xmlns="" val="130005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6"/>
          <p:cNvSpPr>
            <a:spLocks noGrp="1" noChangeArrowheads="1"/>
          </p:cNvSpPr>
          <p:nvPr>
            <p:ph type="sldNum" sz="quarter" idx="11"/>
          </p:nvPr>
        </p:nvSpPr>
        <p:spPr>
          <a:ln/>
        </p:spPr>
        <p:txBody>
          <a:bodyPr/>
          <a:lstStyle>
            <a:lvl1pPr>
              <a:defRPr/>
            </a:lvl1pPr>
          </a:lstStyle>
          <a:p>
            <a:pPr>
              <a:defRPr/>
            </a:pPr>
            <a:fld id="{8B4126DE-5552-4F21-9911-E0D257EE58F8}" type="slidenum">
              <a:rPr lang="en-GB"/>
              <a:pPr>
                <a:defRPr/>
              </a:pPr>
              <a:t>‹N°›</a:t>
            </a:fld>
            <a:endParaRPr lang="en-GB"/>
          </a:p>
        </p:txBody>
      </p:sp>
    </p:spTree>
    <p:extLst>
      <p:ext uri="{BB962C8B-B14F-4D97-AF65-F5344CB8AC3E}">
        <p14:creationId xmlns:p14="http://schemas.microsoft.com/office/powerpoint/2010/main" xmlns="" val="311561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6"/>
          <p:cNvSpPr>
            <a:spLocks noGrp="1" noChangeArrowheads="1"/>
          </p:cNvSpPr>
          <p:nvPr>
            <p:ph type="sldNum" sz="quarter" idx="11"/>
          </p:nvPr>
        </p:nvSpPr>
        <p:spPr>
          <a:ln/>
        </p:spPr>
        <p:txBody>
          <a:bodyPr/>
          <a:lstStyle>
            <a:lvl1pPr>
              <a:defRPr/>
            </a:lvl1pPr>
          </a:lstStyle>
          <a:p>
            <a:pPr>
              <a:defRPr/>
            </a:pPr>
            <a:fld id="{5D2BE04D-796D-4C99-9BE3-F6FAE4DDAB15}" type="slidenum">
              <a:rPr lang="en-GB"/>
              <a:pPr>
                <a:defRPr/>
              </a:pPr>
              <a:t>‹N°›</a:t>
            </a:fld>
            <a:endParaRPr lang="en-GB"/>
          </a:p>
        </p:txBody>
      </p:sp>
    </p:spTree>
    <p:extLst>
      <p:ext uri="{BB962C8B-B14F-4D97-AF65-F5344CB8AC3E}">
        <p14:creationId xmlns:p14="http://schemas.microsoft.com/office/powerpoint/2010/main" xmlns="" val="257565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F47C1B8B-34E6-4893-896A-EEF5C86A65E1}" type="slidenum">
              <a:rPr lang="en-GB"/>
              <a:pPr>
                <a:defRPr/>
              </a:pPr>
              <a:t>‹N°›</a:t>
            </a:fld>
            <a:endParaRPr lang="en-GB"/>
          </a:p>
        </p:txBody>
      </p:sp>
    </p:spTree>
    <p:extLst>
      <p:ext uri="{BB962C8B-B14F-4D97-AF65-F5344CB8AC3E}">
        <p14:creationId xmlns:p14="http://schemas.microsoft.com/office/powerpoint/2010/main" xmlns="" val="108400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1B843BA3-0845-402D-93B5-B4D7ED7DB35F}" type="slidenum">
              <a:rPr lang="en-GB"/>
              <a:pPr>
                <a:defRPr/>
              </a:pPr>
              <a:t>‹N°›</a:t>
            </a:fld>
            <a:endParaRPr lang="en-GB"/>
          </a:p>
        </p:txBody>
      </p:sp>
    </p:spTree>
    <p:extLst>
      <p:ext uri="{BB962C8B-B14F-4D97-AF65-F5344CB8AC3E}">
        <p14:creationId xmlns:p14="http://schemas.microsoft.com/office/powerpoint/2010/main" xmlns="" val="186973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686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smtClean="0"/>
              <a:t>Cliquez pour modifier le style du titre du masque</a:t>
            </a:r>
          </a:p>
        </p:txBody>
      </p:sp>
      <p:sp>
        <p:nvSpPr>
          <p:cNvPr id="1027" name="Rectangle 3"/>
          <p:cNvSpPr>
            <a:spLocks noGrp="1" noChangeArrowheads="1"/>
          </p:cNvSpPr>
          <p:nvPr>
            <p:ph type="body" idx="1"/>
          </p:nvPr>
        </p:nvSpPr>
        <p:spPr bwMode="auto">
          <a:xfrm>
            <a:off x="228600" y="1828800"/>
            <a:ext cx="86868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2" name="Rectangle 4"/>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fr-FR"/>
          </a:p>
        </p:txBody>
      </p:sp>
      <p:sp>
        <p:nvSpPr>
          <p:cNvPr id="1030" name="Rectangle 6"/>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1"/>
            </a:lvl1pPr>
          </a:lstStyle>
          <a:p>
            <a:pPr>
              <a:defRPr/>
            </a:pPr>
            <a:fld id="{A3E96FE8-6A16-4715-B5C7-DB1AE887FE4A}" type="slidenum">
              <a:rPr lang="en-GB"/>
              <a:pPr>
                <a:defRPr/>
              </a:pPr>
              <a:t>‹N°›</a:t>
            </a:fld>
            <a:endParaRPr lang="en-GB"/>
          </a:p>
        </p:txBody>
      </p:sp>
      <p:graphicFrame>
        <p:nvGraphicFramePr>
          <p:cNvPr id="3" name="Object 7"/>
          <p:cNvGraphicFramePr>
            <a:graphicFrameLocks/>
          </p:cNvGraphicFramePr>
          <p:nvPr userDrawn="1"/>
        </p:nvGraphicFramePr>
        <p:xfrm>
          <a:off x="0" y="0"/>
          <a:ext cx="1371600" cy="609600"/>
        </p:xfrm>
        <a:graphic>
          <a:graphicData uri="http://schemas.openxmlformats.org/presentationml/2006/ole">
            <p:oleObj spid="_x0000_s1148" name="Document" r:id="rId14" imgW="2706629" imgH="860412" progId="Word.Document.8">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62000" rtl="0" eaLnBrk="0" fontAlgn="base" hangingPunct="0">
        <a:spcBef>
          <a:spcPct val="0"/>
        </a:spcBef>
        <a:spcAft>
          <a:spcPct val="0"/>
        </a:spcAft>
        <a:defRPr sz="4400">
          <a:solidFill>
            <a:srgbClr val="000099"/>
          </a:solidFill>
          <a:latin typeface="+mj-lt"/>
          <a:ea typeface="+mj-ea"/>
          <a:cs typeface="+mj-cs"/>
        </a:defRPr>
      </a:lvl1pPr>
      <a:lvl2pPr algn="ctr" defTabSz="762000" rtl="0" eaLnBrk="0" fontAlgn="base" hangingPunct="0">
        <a:spcBef>
          <a:spcPct val="0"/>
        </a:spcBef>
        <a:spcAft>
          <a:spcPct val="0"/>
        </a:spcAft>
        <a:defRPr sz="4400">
          <a:solidFill>
            <a:srgbClr val="000099"/>
          </a:solidFill>
          <a:latin typeface="Arial" pitchFamily="34" charset="0"/>
        </a:defRPr>
      </a:lvl2pPr>
      <a:lvl3pPr algn="ctr" defTabSz="762000" rtl="0" eaLnBrk="0" fontAlgn="base" hangingPunct="0">
        <a:spcBef>
          <a:spcPct val="0"/>
        </a:spcBef>
        <a:spcAft>
          <a:spcPct val="0"/>
        </a:spcAft>
        <a:defRPr sz="4400">
          <a:solidFill>
            <a:srgbClr val="000099"/>
          </a:solidFill>
          <a:latin typeface="Arial" pitchFamily="34" charset="0"/>
        </a:defRPr>
      </a:lvl3pPr>
      <a:lvl4pPr algn="ctr" defTabSz="762000" rtl="0" eaLnBrk="0" fontAlgn="base" hangingPunct="0">
        <a:spcBef>
          <a:spcPct val="0"/>
        </a:spcBef>
        <a:spcAft>
          <a:spcPct val="0"/>
        </a:spcAft>
        <a:defRPr sz="4400">
          <a:solidFill>
            <a:srgbClr val="000099"/>
          </a:solidFill>
          <a:latin typeface="Arial" pitchFamily="34" charset="0"/>
        </a:defRPr>
      </a:lvl4pPr>
      <a:lvl5pPr algn="ctr" defTabSz="762000" rtl="0" eaLnBrk="0" fontAlgn="base" hangingPunct="0">
        <a:spcBef>
          <a:spcPct val="0"/>
        </a:spcBef>
        <a:spcAft>
          <a:spcPct val="0"/>
        </a:spcAft>
        <a:defRPr sz="4400">
          <a:solidFill>
            <a:srgbClr val="000099"/>
          </a:solidFill>
          <a:latin typeface="Arial" pitchFamily="34" charset="0"/>
        </a:defRPr>
      </a:lvl5pPr>
      <a:lvl6pPr marL="457200" algn="ctr" defTabSz="762000" rtl="0" eaLnBrk="0" fontAlgn="base" hangingPunct="0">
        <a:spcBef>
          <a:spcPct val="0"/>
        </a:spcBef>
        <a:spcAft>
          <a:spcPct val="0"/>
        </a:spcAft>
        <a:defRPr sz="4400">
          <a:solidFill>
            <a:srgbClr val="000099"/>
          </a:solidFill>
          <a:latin typeface="Arial" pitchFamily="34" charset="0"/>
        </a:defRPr>
      </a:lvl6pPr>
      <a:lvl7pPr marL="914400" algn="ctr" defTabSz="762000" rtl="0" eaLnBrk="0" fontAlgn="base" hangingPunct="0">
        <a:spcBef>
          <a:spcPct val="0"/>
        </a:spcBef>
        <a:spcAft>
          <a:spcPct val="0"/>
        </a:spcAft>
        <a:defRPr sz="4400">
          <a:solidFill>
            <a:srgbClr val="000099"/>
          </a:solidFill>
          <a:latin typeface="Arial" pitchFamily="34" charset="0"/>
        </a:defRPr>
      </a:lvl7pPr>
      <a:lvl8pPr marL="1371600" algn="ctr" defTabSz="762000" rtl="0" eaLnBrk="0" fontAlgn="base" hangingPunct="0">
        <a:spcBef>
          <a:spcPct val="0"/>
        </a:spcBef>
        <a:spcAft>
          <a:spcPct val="0"/>
        </a:spcAft>
        <a:defRPr sz="4400">
          <a:solidFill>
            <a:srgbClr val="000099"/>
          </a:solidFill>
          <a:latin typeface="Arial" pitchFamily="34" charset="0"/>
        </a:defRPr>
      </a:lvl8pPr>
      <a:lvl9pPr marL="1828800" algn="ctr" defTabSz="762000" rtl="0" eaLnBrk="0" fontAlgn="base" hangingPunct="0">
        <a:spcBef>
          <a:spcPct val="0"/>
        </a:spcBef>
        <a:spcAft>
          <a:spcPct val="0"/>
        </a:spcAft>
        <a:defRPr sz="4400">
          <a:solidFill>
            <a:srgbClr val="000099"/>
          </a:solidFill>
          <a:latin typeface="Arial" pitchFamily="34" charset="0"/>
        </a:defRPr>
      </a:lvl9pPr>
    </p:titleStyle>
    <p:bodyStyle>
      <a:lvl1pPr marL="476250" indent="-476250" algn="l" defTabSz="762000" rtl="0" eaLnBrk="0" fontAlgn="base" hangingPunct="0">
        <a:spcBef>
          <a:spcPct val="20000"/>
        </a:spcBef>
        <a:spcAft>
          <a:spcPct val="0"/>
        </a:spcAft>
        <a:buClr>
          <a:srgbClr val="990033"/>
        </a:buClr>
        <a:buFont typeface="Monotype Sorts" charset="2"/>
        <a:buBlip>
          <a:blip r:embed="rId15"/>
        </a:buBlip>
        <a:defRPr sz="3200">
          <a:solidFill>
            <a:srgbClr val="000070"/>
          </a:solidFill>
          <a:latin typeface="+mn-lt"/>
          <a:ea typeface="+mn-ea"/>
          <a:cs typeface="+mn-cs"/>
        </a:defRPr>
      </a:lvl1pPr>
      <a:lvl2pPr marL="952500" indent="-285750" algn="l" defTabSz="762000" rtl="0" eaLnBrk="0" fontAlgn="base" hangingPunct="0">
        <a:spcBef>
          <a:spcPct val="20000"/>
        </a:spcBef>
        <a:spcAft>
          <a:spcPct val="0"/>
        </a:spcAft>
        <a:buClr>
          <a:srgbClr val="FF0033"/>
        </a:buClr>
        <a:buFont typeface="Wingdings" pitchFamily="2" charset="2"/>
        <a:buBlip>
          <a:blip r:embed="rId15"/>
        </a:buBlip>
        <a:defRPr sz="2400">
          <a:solidFill>
            <a:srgbClr val="000070"/>
          </a:solidFill>
          <a:latin typeface="+mn-lt"/>
        </a:defRPr>
      </a:lvl2pPr>
      <a:lvl3pPr marL="1371600" indent="-228600" algn="l" defTabSz="762000" rtl="0" eaLnBrk="0" fontAlgn="base" hangingPunct="0">
        <a:spcBef>
          <a:spcPct val="20000"/>
        </a:spcBef>
        <a:spcAft>
          <a:spcPct val="0"/>
        </a:spcAft>
        <a:buFont typeface="Wingdings" pitchFamily="2" charset="2"/>
        <a:buBlip>
          <a:blip r:embed="rId15"/>
        </a:buBlip>
        <a:defRPr sz="2400">
          <a:solidFill>
            <a:srgbClr val="000070"/>
          </a:solidFill>
          <a:latin typeface="+mn-lt"/>
        </a:defRPr>
      </a:lvl3pPr>
      <a:lvl4pPr marL="17907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4pPr>
      <a:lvl5pPr marL="22098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5pPr>
      <a:lvl6pPr marL="26670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6pPr>
      <a:lvl7pPr marL="31242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7pPr>
      <a:lvl8pPr marL="35814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8pPr>
      <a:lvl9pPr marL="4038600" indent="-228600" algn="l" defTabSz="762000" rtl="0" eaLnBrk="0" fontAlgn="base" hangingPunct="0">
        <a:spcBef>
          <a:spcPct val="20000"/>
        </a:spcBef>
        <a:spcAft>
          <a:spcPct val="0"/>
        </a:spcAft>
        <a:buFont typeface="Wingdings" pitchFamily="2" charset="2"/>
        <a:buBlip>
          <a:blip r:embed="rId15"/>
        </a:buBlip>
        <a:defRPr sz="2000">
          <a:solidFill>
            <a:srgbClr val="00007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Document_Microsoft_Office_Word_97_-_20031.doc"/><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Espace réservé du numéro de diapositive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0C7F9EE1-F0AB-496C-A699-05E92CFD83C4}" type="slidenum">
              <a:rPr lang="en-GB" sz="1400" smtClean="0"/>
              <a:pPr/>
              <a:t>1</a:t>
            </a:fld>
            <a:endParaRPr lang="en-GB" sz="1400" smtClean="0"/>
          </a:p>
        </p:txBody>
      </p:sp>
      <p:graphicFrame>
        <p:nvGraphicFramePr>
          <p:cNvPr id="2052" name="Object 2057"/>
          <p:cNvGraphicFramePr>
            <a:graphicFrameLocks/>
          </p:cNvGraphicFramePr>
          <p:nvPr/>
        </p:nvGraphicFramePr>
        <p:xfrm>
          <a:off x="0" y="0"/>
          <a:ext cx="4938713" cy="1565275"/>
        </p:xfrm>
        <a:graphic>
          <a:graphicData uri="http://schemas.openxmlformats.org/presentationml/2006/ole">
            <p:oleObj spid="_x0000_s2170" name="Document" r:id="rId3" imgW="2699004" imgH="862584" progId="Word.Document.8">
              <p:embed/>
            </p:oleObj>
          </a:graphicData>
        </a:graphic>
      </p:graphicFrame>
      <p:pic>
        <p:nvPicPr>
          <p:cNvPr id="5" name="Picture 6" descr="http://www.cartoonstock.com/lowres/shr0469l.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95936" y="3645024"/>
            <a:ext cx="3456384" cy="2790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Rectangle 2056"/>
          <p:cNvSpPr>
            <a:spLocks noGrp="1" noChangeArrowheads="1"/>
          </p:cNvSpPr>
          <p:nvPr>
            <p:ph type="title"/>
          </p:nvPr>
        </p:nvSpPr>
        <p:spPr>
          <a:xfrm>
            <a:off x="179512" y="2057400"/>
            <a:ext cx="8686800" cy="1371600"/>
          </a:xfrm>
          <a:solidFill>
            <a:schemeClr val="bg1"/>
          </a:solidFill>
        </p:spPr>
        <p:txBody>
          <a:bodyPr/>
          <a:lstStyle/>
          <a:p>
            <a:r>
              <a:rPr lang="en-US" sz="4000" dirty="0" smtClean="0"/>
              <a:t>Adolescence, ethics, and legal issues</a:t>
            </a:r>
          </a:p>
        </p:txBody>
      </p:sp>
      <p:sp>
        <p:nvSpPr>
          <p:cNvPr id="2" name="ZoneTexte 1"/>
          <p:cNvSpPr txBox="1"/>
          <p:nvPr/>
        </p:nvSpPr>
        <p:spPr>
          <a:xfrm>
            <a:off x="611560" y="5373216"/>
            <a:ext cx="72008" cy="461665"/>
          </a:xfrm>
          <a:prstGeom prst="rect">
            <a:avLst/>
          </a:prstGeom>
          <a:noFill/>
        </p:spPr>
        <p:txBody>
          <a:bodyPr wrap="square" rtlCol="0">
            <a:spAutoFit/>
          </a:bodyPr>
          <a:lstStyle/>
          <a:p>
            <a:endParaRPr lang="fr-FR" i="1" dirty="0"/>
          </a:p>
        </p:txBody>
      </p:sp>
      <p:sp>
        <p:nvSpPr>
          <p:cNvPr id="3" name="ZoneTexte 2"/>
          <p:cNvSpPr txBox="1"/>
          <p:nvPr/>
        </p:nvSpPr>
        <p:spPr>
          <a:xfrm>
            <a:off x="179512" y="4653136"/>
            <a:ext cx="3168352" cy="338554"/>
          </a:xfrm>
          <a:prstGeom prst="rect">
            <a:avLst/>
          </a:prstGeom>
          <a:noFill/>
        </p:spPr>
        <p:txBody>
          <a:bodyPr wrap="square" rtlCol="0">
            <a:spAutoFit/>
          </a:bodyPr>
          <a:lstStyle/>
          <a:p>
            <a:r>
              <a:rPr lang="fr-FR" sz="1600" i="1" dirty="0" err="1" smtClean="0">
                <a:latin typeface="+mn-lt"/>
              </a:rPr>
              <a:t>Updated</a:t>
            </a:r>
            <a:r>
              <a:rPr lang="fr-FR" sz="1600" i="1" dirty="0" smtClean="0">
                <a:latin typeface="+mn-lt"/>
              </a:rPr>
              <a:t> July 2016</a:t>
            </a:r>
            <a:endParaRPr lang="fr-FR" sz="1600" i="1" dirty="0">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4800" y="1447800"/>
            <a:ext cx="8686800" cy="3276600"/>
          </a:xfrm>
          <a:noFill/>
        </p:spPr>
        <p:txBody>
          <a:bodyPr/>
          <a:lstStyle/>
          <a:p>
            <a:pPr marL="0" indent="0" defTabSz="914400">
              <a:lnSpc>
                <a:spcPct val="90000"/>
              </a:lnSpc>
              <a:buFont typeface="Monotype Sorts" charset="2"/>
              <a:buNone/>
            </a:pPr>
            <a:r>
              <a:rPr lang="en-IE" sz="2400" smtClean="0"/>
              <a:t>Applying bioethics to other contexts than that of research (e.g.  clinical care and public health) means relying on additional values, such as </a:t>
            </a:r>
          </a:p>
          <a:p>
            <a:pPr marL="1236663" lvl="1" indent="-563563" defTabSz="914400">
              <a:lnSpc>
                <a:spcPct val="90000"/>
              </a:lnSpc>
              <a:buFont typeface="Wingdings" pitchFamily="2" charset="2"/>
              <a:buNone/>
            </a:pPr>
            <a:endParaRPr lang="en-IE" smtClean="0"/>
          </a:p>
          <a:p>
            <a:pPr marL="1236663" lvl="1" indent="-563563" defTabSz="914400">
              <a:lnSpc>
                <a:spcPct val="90000"/>
              </a:lnSpc>
            </a:pPr>
            <a:r>
              <a:rPr lang="en-IE" smtClean="0"/>
              <a:t>dignity, </a:t>
            </a:r>
          </a:p>
          <a:p>
            <a:pPr marL="1236663" lvl="1" indent="-563563" defTabSz="914400">
              <a:lnSpc>
                <a:spcPct val="90000"/>
              </a:lnSpc>
            </a:pPr>
            <a:r>
              <a:rPr lang="en-IE" smtClean="0"/>
              <a:t>integrity, </a:t>
            </a:r>
          </a:p>
          <a:p>
            <a:pPr marL="1236663" lvl="1" indent="-563563" defTabSz="914400">
              <a:lnSpc>
                <a:spcPct val="90000"/>
              </a:lnSpc>
            </a:pPr>
            <a:r>
              <a:rPr lang="en-IE" smtClean="0"/>
              <a:t>solidarity, </a:t>
            </a:r>
          </a:p>
          <a:p>
            <a:pPr marL="1236663" lvl="1" indent="-563563" defTabSz="914400">
              <a:lnSpc>
                <a:spcPct val="90000"/>
              </a:lnSpc>
            </a:pPr>
            <a:r>
              <a:rPr lang="en-IE" smtClean="0"/>
              <a:t>participation </a:t>
            </a:r>
          </a:p>
          <a:p>
            <a:pPr marL="1236663" lvl="1" indent="-563563" defTabSz="914400">
              <a:lnSpc>
                <a:spcPct val="90000"/>
              </a:lnSpc>
            </a:pPr>
            <a:r>
              <a:rPr lang="en-IE" smtClean="0"/>
              <a:t>vulnerability</a:t>
            </a:r>
          </a:p>
          <a:p>
            <a:pPr marL="1236663" lvl="1" indent="-563563" defTabSz="914400">
              <a:lnSpc>
                <a:spcPct val="90000"/>
              </a:lnSpc>
            </a:pPr>
            <a:r>
              <a:rPr lang="en-IE" smtClean="0"/>
              <a:t>etc.</a:t>
            </a:r>
          </a:p>
        </p:txBody>
      </p:sp>
      <p:sp>
        <p:nvSpPr>
          <p:cNvPr id="15363" name="Rectangle 3"/>
          <p:cNvSpPr>
            <a:spLocks noChangeArrowheads="1"/>
          </p:cNvSpPr>
          <p:nvPr/>
        </p:nvSpPr>
        <p:spPr bwMode="auto">
          <a:xfrm>
            <a:off x="6400800" y="6499225"/>
            <a:ext cx="2536825" cy="304800"/>
          </a:xfrm>
          <a:prstGeom prst="rect">
            <a:avLst/>
          </a:prstGeom>
          <a:noFill/>
          <a:ln w="9525">
            <a:noFill/>
            <a:miter lim="800000"/>
            <a:headEnd/>
            <a:tailEnd/>
          </a:ln>
        </p:spPr>
        <p:txBody>
          <a:bodyPr wrap="none" lIns="92075" tIns="46038" rIns="92075" bIns="46038">
            <a:spAutoFit/>
          </a:bodyPr>
          <a:lstStyle/>
          <a:p>
            <a:r>
              <a:rPr lang="en-IE" sz="1400" b="1" i="1">
                <a:solidFill>
                  <a:schemeClr val="accent2"/>
                </a:solidFill>
                <a:latin typeface="Arial" charset="0"/>
              </a:rPr>
              <a:t>Barcelona declaration, 2002</a:t>
            </a:r>
          </a:p>
        </p:txBody>
      </p:sp>
      <p:sp>
        <p:nvSpPr>
          <p:cNvPr id="15364" name="Rectangle 4"/>
          <p:cNvSpPr>
            <a:spLocks noGrp="1" noChangeArrowheads="1"/>
          </p:cNvSpPr>
          <p:nvPr>
            <p:ph type="title"/>
          </p:nvPr>
        </p:nvSpPr>
        <p:spPr>
          <a:xfrm>
            <a:off x="304800" y="152400"/>
            <a:ext cx="8686800" cy="914400"/>
          </a:xfrm>
        </p:spPr>
        <p:txBody>
          <a:bodyPr/>
          <a:lstStyle/>
          <a:p>
            <a:r>
              <a:rPr lang="en-IE" sz="4800" smtClean="0">
                <a:solidFill>
                  <a:schemeClr val="accent2"/>
                </a:solidFill>
              </a:rPr>
              <a:t>TRENDS</a:t>
            </a:r>
            <a:endParaRPr lang="en-IE" sz="4800" smtClean="0"/>
          </a:p>
        </p:txBody>
      </p:sp>
      <p:sp>
        <p:nvSpPr>
          <p:cNvPr id="15365" name="Text Box 5"/>
          <p:cNvSpPr txBox="1">
            <a:spLocks noChangeArrowheads="1"/>
          </p:cNvSpPr>
          <p:nvPr/>
        </p:nvSpPr>
        <p:spPr bwMode="auto">
          <a:xfrm>
            <a:off x="120650" y="6324600"/>
            <a:ext cx="488950" cy="457200"/>
          </a:xfrm>
          <a:prstGeom prst="rect">
            <a:avLst/>
          </a:prstGeom>
          <a:noFill/>
          <a:ln w="12700">
            <a:noFill/>
            <a:miter lim="800000"/>
            <a:headEnd type="none" w="sm" len="sm"/>
            <a:tailEnd type="none" w="sm" len="sm"/>
          </a:ln>
        </p:spPr>
        <p:txBody>
          <a:bodyPr wrap="none">
            <a:spAutoFit/>
          </a:bodyPr>
          <a:lstStyle/>
          <a:p>
            <a:pPr defTabSz="762000"/>
            <a:fld id="{40333C38-32EA-4436-9F53-7D1EE54C5FE0}" type="slidenum">
              <a:rPr lang="en-GB" b="1"/>
              <a:pPr defTabSz="762000"/>
              <a:t>10</a:t>
            </a:fld>
            <a:endParaRPr lang="en-GB" b="1"/>
          </a:p>
        </p:txBody>
      </p:sp>
    </p:spTree>
    <p:extLst>
      <p:ext uri="{BB962C8B-B14F-4D97-AF65-F5344CB8AC3E}">
        <p14:creationId xmlns:p14="http://schemas.microsoft.com/office/powerpoint/2010/main" xmlns="" val="4611526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numéro de diapositive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3C062CD8-F9A2-400C-9E14-40F97BEF98DC}" type="slidenum">
              <a:rPr lang="en-GB" sz="1400" smtClean="0"/>
              <a:pPr/>
              <a:t>11</a:t>
            </a:fld>
            <a:endParaRPr lang="en-GB" sz="1400" smtClean="0"/>
          </a:p>
        </p:txBody>
      </p:sp>
      <p:sp>
        <p:nvSpPr>
          <p:cNvPr id="38915" name="Rectangle 3"/>
          <p:cNvSpPr>
            <a:spLocks noGrp="1" noChangeArrowheads="1"/>
          </p:cNvSpPr>
          <p:nvPr>
            <p:ph type="body" idx="1"/>
          </p:nvPr>
        </p:nvSpPr>
        <p:spPr>
          <a:xfrm>
            <a:off x="457200" y="1773238"/>
            <a:ext cx="8686800" cy="4876800"/>
          </a:xfrm>
        </p:spPr>
        <p:txBody>
          <a:bodyPr/>
          <a:lstStyle/>
          <a:p>
            <a:r>
              <a:rPr lang="en-US" sz="2200" dirty="0" smtClean="0"/>
              <a:t>Often economically dependent on their parents</a:t>
            </a:r>
          </a:p>
          <a:p>
            <a:r>
              <a:rPr lang="da-DK" sz="2200" dirty="0" err="1" smtClean="0"/>
              <a:t>Moving</a:t>
            </a:r>
            <a:r>
              <a:rPr lang="da-DK" sz="2200" dirty="0" smtClean="0"/>
              <a:t> </a:t>
            </a:r>
            <a:r>
              <a:rPr lang="da-DK" sz="2200" dirty="0" err="1" smtClean="0"/>
              <a:t>towards</a:t>
            </a:r>
            <a:r>
              <a:rPr lang="da-DK" sz="2200" dirty="0" smtClean="0"/>
              <a:t> </a:t>
            </a:r>
            <a:r>
              <a:rPr lang="da-DK" sz="2200" dirty="0" err="1" smtClean="0"/>
              <a:t>autonomy</a:t>
            </a:r>
            <a:endParaRPr lang="da-DK" sz="2200" dirty="0" smtClean="0"/>
          </a:p>
          <a:p>
            <a:r>
              <a:rPr lang="da-DK" sz="2200" dirty="0" err="1" smtClean="0"/>
              <a:t>Issues</a:t>
            </a:r>
            <a:r>
              <a:rPr lang="da-DK" sz="2200" dirty="0" smtClean="0"/>
              <a:t> of </a:t>
            </a:r>
            <a:r>
              <a:rPr lang="da-DK" sz="2200" dirty="0" err="1" smtClean="0"/>
              <a:t>maturity</a:t>
            </a:r>
            <a:r>
              <a:rPr lang="da-DK" sz="2200" dirty="0" smtClean="0"/>
              <a:t>/</a:t>
            </a:r>
            <a:r>
              <a:rPr lang="da-DK" sz="2200" dirty="0" err="1" smtClean="0"/>
              <a:t>competence</a:t>
            </a:r>
            <a:endParaRPr lang="da-DK" sz="2200" dirty="0" smtClean="0"/>
          </a:p>
          <a:p>
            <a:r>
              <a:rPr lang="da-DK" sz="2200" dirty="0" err="1" smtClean="0"/>
              <a:t>Issues</a:t>
            </a:r>
            <a:r>
              <a:rPr lang="da-DK" sz="2200" dirty="0" smtClean="0"/>
              <a:t> of </a:t>
            </a:r>
            <a:r>
              <a:rPr lang="da-DK" sz="2200" dirty="0" err="1" smtClean="0"/>
              <a:t>confidentiality</a:t>
            </a:r>
            <a:endParaRPr lang="da-DK" sz="2200" dirty="0" smtClean="0"/>
          </a:p>
          <a:p>
            <a:r>
              <a:rPr lang="en-US" sz="2200" dirty="0" smtClean="0"/>
              <a:t>Not all young people are at the same developmental stage at any </a:t>
            </a:r>
            <a:r>
              <a:rPr lang="da-DK" sz="2200" dirty="0" smtClean="0"/>
              <a:t>given </a:t>
            </a:r>
            <a:r>
              <a:rPr lang="da-DK" sz="2200" dirty="0" err="1" smtClean="0"/>
              <a:t>chronological</a:t>
            </a:r>
            <a:r>
              <a:rPr lang="da-DK" sz="2200" dirty="0" smtClean="0"/>
              <a:t> age</a:t>
            </a:r>
          </a:p>
          <a:p>
            <a:r>
              <a:rPr lang="da-DK" sz="2200" dirty="0" err="1" smtClean="0"/>
              <a:t>Issues</a:t>
            </a:r>
            <a:r>
              <a:rPr lang="da-DK" sz="2200" dirty="0" smtClean="0"/>
              <a:t> of </a:t>
            </a:r>
            <a:r>
              <a:rPr lang="da-DK" sz="2200" dirty="0" err="1" smtClean="0"/>
              <a:t>competence</a:t>
            </a:r>
            <a:r>
              <a:rPr lang="da-DK" sz="2200" dirty="0" smtClean="0"/>
              <a:t> and </a:t>
            </a:r>
            <a:r>
              <a:rPr lang="da-DK" sz="2200" dirty="0" err="1" smtClean="0"/>
              <a:t>consent</a:t>
            </a:r>
            <a:endParaRPr lang="da-DK" sz="2200" dirty="0" smtClean="0"/>
          </a:p>
          <a:p>
            <a:r>
              <a:rPr lang="en-US" sz="2200" dirty="0" smtClean="0"/>
              <a:t>Decisions may have profound and </a:t>
            </a:r>
            <a:r>
              <a:rPr lang="da-DK" sz="2200" dirty="0" smtClean="0"/>
              <a:t>long lasting </a:t>
            </a:r>
            <a:r>
              <a:rPr lang="da-DK" sz="2200" dirty="0" err="1" smtClean="0"/>
              <a:t>consequences</a:t>
            </a:r>
            <a:endParaRPr lang="da-DK" sz="2200" dirty="0" smtClean="0"/>
          </a:p>
          <a:p>
            <a:r>
              <a:rPr lang="da-DK" sz="2200" dirty="0" err="1" smtClean="0"/>
              <a:t>Difficulties</a:t>
            </a:r>
            <a:r>
              <a:rPr lang="da-DK" sz="2200" dirty="0" smtClean="0"/>
              <a:t> in </a:t>
            </a:r>
            <a:r>
              <a:rPr lang="da-DK" sz="2200" dirty="0" err="1" smtClean="0"/>
              <a:t>recognizing</a:t>
            </a:r>
            <a:r>
              <a:rPr lang="da-DK" sz="2200" dirty="0" smtClean="0"/>
              <a:t> long-term </a:t>
            </a:r>
            <a:r>
              <a:rPr lang="da-DK" sz="2200" dirty="0" err="1" smtClean="0"/>
              <a:t>consequenses</a:t>
            </a:r>
            <a:endParaRPr lang="da-DK" sz="2200" dirty="0" smtClean="0"/>
          </a:p>
          <a:p>
            <a:r>
              <a:rPr lang="da-DK" sz="2200" dirty="0" smtClean="0"/>
              <a:t>Organization of service </a:t>
            </a:r>
            <a:r>
              <a:rPr lang="da-DK" sz="2200" dirty="0" err="1" smtClean="0"/>
              <a:t>delivery</a:t>
            </a:r>
            <a:endParaRPr lang="da-DK" sz="2200" dirty="0" smtClean="0"/>
          </a:p>
          <a:p>
            <a:r>
              <a:rPr lang="da-DK" sz="2200" dirty="0" err="1" smtClean="0"/>
              <a:t>Ethics</a:t>
            </a:r>
            <a:r>
              <a:rPr lang="da-DK" sz="2200" dirty="0" smtClean="0"/>
              <a:t> of </a:t>
            </a:r>
            <a:r>
              <a:rPr lang="da-DK" sz="2200" dirty="0" err="1" smtClean="0"/>
              <a:t>preventive</a:t>
            </a:r>
            <a:r>
              <a:rPr lang="da-DK" sz="2200" dirty="0" smtClean="0"/>
              <a:t> interventions</a:t>
            </a:r>
          </a:p>
          <a:p>
            <a:endParaRPr lang="en-US" sz="2200" dirty="0" smtClean="0"/>
          </a:p>
          <a:p>
            <a:pPr>
              <a:buFont typeface="Monotype Sorts" charset="2"/>
              <a:buNone/>
            </a:pPr>
            <a:endParaRPr lang="it-IT" sz="2200" dirty="0" smtClean="0"/>
          </a:p>
        </p:txBody>
      </p:sp>
      <p:sp>
        <p:nvSpPr>
          <p:cNvPr id="6" name="Titel 1"/>
          <p:cNvSpPr txBox="1">
            <a:spLocks/>
          </p:cNvSpPr>
          <p:nvPr/>
        </p:nvSpPr>
        <p:spPr bwMode="auto">
          <a:xfrm>
            <a:off x="381000" y="381000"/>
            <a:ext cx="8686800" cy="1371600"/>
          </a:xfrm>
          <a:prstGeom prst="rect">
            <a:avLst/>
          </a:prstGeom>
          <a:noFill/>
          <a:ln w="9525">
            <a:noFill/>
            <a:miter lim="800000"/>
            <a:headEnd/>
            <a:tailEnd/>
          </a:ln>
        </p:spPr>
        <p:txBody>
          <a:bodyPr lIns="92075" tIns="46038" rIns="92075" bIns="46038" anchor="ctr"/>
          <a:lstStyle/>
          <a:p>
            <a:pPr algn="ctr" defTabSz="762000">
              <a:defRPr/>
            </a:pPr>
            <a:r>
              <a:rPr lang="it-IT" sz="4400" kern="0">
                <a:solidFill>
                  <a:srgbClr val="000099"/>
                </a:solidFill>
                <a:latin typeface="+mj-lt"/>
                <a:ea typeface="+mj-ea"/>
                <a:cs typeface="+mj-cs"/>
              </a:rPr>
              <a:t>What is special about adolescents?</a:t>
            </a:r>
            <a:endParaRPr lang="da-DK" sz="4400" kern="0" dirty="0">
              <a:solidFill>
                <a:srgbClr val="000099"/>
              </a:solidFill>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9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numéro de diapositive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CA423E87-909D-4409-81A1-3572B554DEBE}" type="slidenum">
              <a:rPr lang="en-GB" sz="1400" smtClean="0"/>
              <a:pPr/>
              <a:t>12</a:t>
            </a:fld>
            <a:endParaRPr lang="en-GB" sz="1400" smtClean="0"/>
          </a:p>
        </p:txBody>
      </p:sp>
      <p:sp>
        <p:nvSpPr>
          <p:cNvPr id="40963" name="Rectangle 2"/>
          <p:cNvSpPr>
            <a:spLocks noGrp="1" noChangeArrowheads="1"/>
          </p:cNvSpPr>
          <p:nvPr>
            <p:ph type="title"/>
          </p:nvPr>
        </p:nvSpPr>
        <p:spPr/>
        <p:txBody>
          <a:bodyPr/>
          <a:lstStyle/>
          <a:p>
            <a:r>
              <a:rPr lang="it-IT" dirty="0" smtClean="0"/>
              <a:t>Some bioethical issues in adolescent health</a:t>
            </a:r>
          </a:p>
        </p:txBody>
      </p:sp>
      <p:sp>
        <p:nvSpPr>
          <p:cNvPr id="40964" name="Rectangle 3"/>
          <p:cNvSpPr>
            <a:spLocks noGrp="1" noChangeArrowheads="1"/>
          </p:cNvSpPr>
          <p:nvPr>
            <p:ph type="body" idx="1"/>
          </p:nvPr>
        </p:nvSpPr>
        <p:spPr/>
        <p:txBody>
          <a:bodyPr/>
          <a:lstStyle/>
          <a:p>
            <a:r>
              <a:rPr lang="da-DK" sz="2400" dirty="0" err="1" smtClean="0"/>
              <a:t>unplanned</a:t>
            </a:r>
            <a:r>
              <a:rPr lang="da-DK" sz="2400" dirty="0" smtClean="0"/>
              <a:t>/</a:t>
            </a:r>
            <a:r>
              <a:rPr lang="da-DK" sz="2400" dirty="0" err="1" smtClean="0"/>
              <a:t>unwanted</a:t>
            </a:r>
            <a:r>
              <a:rPr lang="da-DK" sz="2400" dirty="0" smtClean="0"/>
              <a:t> </a:t>
            </a:r>
            <a:r>
              <a:rPr lang="da-DK" sz="2400" dirty="0" err="1" smtClean="0"/>
              <a:t>pregnancy</a:t>
            </a:r>
            <a:endParaRPr lang="da-DK" sz="2400" dirty="0" smtClean="0"/>
          </a:p>
          <a:p>
            <a:r>
              <a:rPr lang="da-DK" sz="2400" dirty="0" err="1" smtClean="0"/>
              <a:t>prevention</a:t>
            </a:r>
            <a:r>
              <a:rPr lang="da-DK" sz="2400" dirty="0" smtClean="0"/>
              <a:t> of </a:t>
            </a:r>
            <a:r>
              <a:rPr lang="da-DK" sz="2400" dirty="0" err="1" smtClean="0"/>
              <a:t>STIs</a:t>
            </a:r>
            <a:endParaRPr lang="da-DK" sz="2400" dirty="0" smtClean="0"/>
          </a:p>
          <a:p>
            <a:r>
              <a:rPr lang="da-DK" sz="2400" dirty="0" err="1" smtClean="0"/>
              <a:t>sexual</a:t>
            </a:r>
            <a:r>
              <a:rPr lang="da-DK" sz="2400" dirty="0" smtClean="0"/>
              <a:t> </a:t>
            </a:r>
            <a:r>
              <a:rPr lang="da-DK" sz="2400" dirty="0" err="1" smtClean="0"/>
              <a:t>abuse</a:t>
            </a:r>
            <a:r>
              <a:rPr lang="da-DK" sz="2400" dirty="0" smtClean="0"/>
              <a:t> and </a:t>
            </a:r>
            <a:r>
              <a:rPr lang="da-DK" sz="2400" dirty="0" err="1" smtClean="0"/>
              <a:t>sexual</a:t>
            </a:r>
            <a:r>
              <a:rPr lang="da-DK" sz="2400" dirty="0" smtClean="0"/>
              <a:t> </a:t>
            </a:r>
            <a:r>
              <a:rPr lang="da-DK" sz="2400" dirty="0" err="1" smtClean="0"/>
              <a:t>violence</a:t>
            </a:r>
            <a:endParaRPr lang="da-DK" sz="2400" dirty="0" smtClean="0"/>
          </a:p>
          <a:p>
            <a:r>
              <a:rPr lang="da-DK" sz="2400" dirty="0" smtClean="0"/>
              <a:t>genital </a:t>
            </a:r>
            <a:r>
              <a:rPr lang="da-DK" sz="2400" dirty="0" err="1" smtClean="0"/>
              <a:t>mutilation</a:t>
            </a:r>
            <a:endParaRPr lang="da-DK" sz="2400" dirty="0" smtClean="0"/>
          </a:p>
          <a:p>
            <a:r>
              <a:rPr lang="en-US" sz="2400" dirty="0" smtClean="0"/>
              <a:t>disclosure of information to a dying patient</a:t>
            </a:r>
          </a:p>
          <a:p>
            <a:r>
              <a:rPr lang="en-US" sz="2400" dirty="0" smtClean="0"/>
              <a:t>testing urine for the presence of drugs</a:t>
            </a:r>
          </a:p>
          <a:p>
            <a:r>
              <a:rPr lang="en-US" sz="2400" dirty="0" smtClean="0"/>
              <a:t>breaking confidentiality in a potentially lethal situation</a:t>
            </a:r>
          </a:p>
          <a:p>
            <a:r>
              <a:rPr lang="en-US" sz="2400" dirty="0" smtClean="0"/>
              <a:t>hospitalizing an anorexic patient against his/her will</a:t>
            </a:r>
            <a:endParaRPr lang="it-IT"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A7</a:t>
            </a:r>
            <a:endParaRPr lang="fr-FR" dirty="0"/>
          </a:p>
        </p:txBody>
      </p:sp>
      <p:sp>
        <p:nvSpPr>
          <p:cNvPr id="3" name="Espace réservé du contenu 2"/>
          <p:cNvSpPr>
            <a:spLocks noGrp="1"/>
          </p:cNvSpPr>
          <p:nvPr>
            <p:ph idx="1"/>
          </p:nvPr>
        </p:nvSpPr>
        <p:spPr/>
        <p:txBody>
          <a:bodyPr/>
          <a:lstStyle/>
          <a:p>
            <a:pPr lvl="0"/>
            <a:r>
              <a:rPr lang="en-US" sz="2400" dirty="0" smtClean="0"/>
              <a:t>Define </a:t>
            </a:r>
            <a:r>
              <a:rPr lang="en-US" sz="2400" dirty="0"/>
              <a:t>the necessary steps in a strategy for deliberation when faced with an ethical dilemma in adolescent care </a:t>
            </a:r>
            <a:endParaRPr lang="fr-FR" sz="2400" b="1" dirty="0"/>
          </a:p>
        </p:txBody>
      </p:sp>
      <p:sp>
        <p:nvSpPr>
          <p:cNvPr id="4" name="Espace réservé du numéro de diapositive 3"/>
          <p:cNvSpPr>
            <a:spLocks noGrp="1"/>
          </p:cNvSpPr>
          <p:nvPr>
            <p:ph type="sldNum" sz="quarter" idx="11"/>
          </p:nvPr>
        </p:nvSpPr>
        <p:spPr/>
        <p:txBody>
          <a:bodyPr/>
          <a:lstStyle/>
          <a:p>
            <a:pPr>
              <a:defRPr/>
            </a:pPr>
            <a:fld id="{E139C831-40D8-4D52-984D-B10D193B6FC9}" type="slidenum">
              <a:rPr lang="en-GB" smtClean="0"/>
              <a:pPr>
                <a:defRPr/>
              </a:pPr>
              <a:t>13</a:t>
            </a:fld>
            <a:endParaRPr lang="en-GB"/>
          </a:p>
        </p:txBody>
      </p:sp>
    </p:spTree>
    <p:extLst>
      <p:ext uri="{BB962C8B-B14F-4D97-AF65-F5344CB8AC3E}">
        <p14:creationId xmlns:p14="http://schemas.microsoft.com/office/powerpoint/2010/main" xmlns="" val="2141172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4"/>
          <p:cNvSpPr>
            <a:spLocks noGrp="1"/>
          </p:cNvSpPr>
          <p:nvPr>
            <p:ph type="sldNum" sz="quarter" idx="11"/>
          </p:nvPr>
        </p:nvSpPr>
        <p:spPr>
          <a:noFill/>
        </p:spPr>
        <p:txBody>
          <a:bodyPr/>
          <a:lstStyle/>
          <a:p>
            <a:pPr defTabSz="762000"/>
            <a:fld id="{AC344F9D-FEA2-46CB-B630-0C3515327FF1}" type="slidenum">
              <a:rPr lang="en-GB" smtClean="0"/>
              <a:pPr defTabSz="762000"/>
              <a:t>14</a:t>
            </a:fld>
            <a:endParaRPr lang="en-GB" smtClean="0"/>
          </a:p>
        </p:txBody>
      </p:sp>
      <p:sp>
        <p:nvSpPr>
          <p:cNvPr id="20483" name="Rectangle 2"/>
          <p:cNvSpPr>
            <a:spLocks noGrp="1" noChangeArrowheads="1"/>
          </p:cNvSpPr>
          <p:nvPr>
            <p:ph type="ctrTitle"/>
          </p:nvPr>
        </p:nvSpPr>
        <p:spPr>
          <a:xfrm>
            <a:off x="683568" y="2564904"/>
            <a:ext cx="7772400" cy="1143000"/>
          </a:xfrm>
        </p:spPr>
        <p:txBody>
          <a:bodyPr/>
          <a:lstStyle/>
          <a:p>
            <a:r>
              <a:rPr lang="sv-SE" cap="none" dirty="0" smtClean="0"/>
              <a:t>The application of ethical guidelines is heavily linked with the legal framework</a:t>
            </a:r>
          </a:p>
        </p:txBody>
      </p:sp>
    </p:spTree>
    <p:extLst>
      <p:ext uri="{BB962C8B-B14F-4D97-AF65-F5344CB8AC3E}">
        <p14:creationId xmlns:p14="http://schemas.microsoft.com/office/powerpoint/2010/main" xmlns="" val="702864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Espace réservé du numéro de diapositive 4"/>
          <p:cNvSpPr>
            <a:spLocks noGrp="1"/>
          </p:cNvSpPr>
          <p:nvPr>
            <p:ph type="sldNum" sz="quarter" idx="11"/>
          </p:nvPr>
        </p:nvSpPr>
        <p:spPr>
          <a:noFill/>
        </p:spPr>
        <p:txBody>
          <a:bodyPr/>
          <a:lstStyle/>
          <a:p>
            <a:pPr defTabSz="762000"/>
            <a:fld id="{D8F784F1-E854-4778-AE2E-24FAEEEF2512}" type="slidenum">
              <a:rPr lang="en-GB" smtClean="0"/>
              <a:pPr defTabSz="762000"/>
              <a:t>15</a:t>
            </a:fld>
            <a:endParaRPr lang="en-GB" smtClean="0"/>
          </a:p>
        </p:txBody>
      </p:sp>
      <p:sp>
        <p:nvSpPr>
          <p:cNvPr id="22531" name="Rectangle 2"/>
          <p:cNvSpPr>
            <a:spLocks noGrp="1" noChangeArrowheads="1"/>
          </p:cNvSpPr>
          <p:nvPr>
            <p:ph type="title"/>
          </p:nvPr>
        </p:nvSpPr>
        <p:spPr>
          <a:xfrm>
            <a:off x="228600" y="0"/>
            <a:ext cx="8686800" cy="1066800"/>
          </a:xfrm>
        </p:spPr>
        <p:txBody>
          <a:bodyPr/>
          <a:lstStyle/>
          <a:p>
            <a:r>
              <a:rPr lang="en-GB" smtClean="0">
                <a:solidFill>
                  <a:schemeClr val="accent2"/>
                </a:solidFill>
              </a:rPr>
              <a:t>AGE CONCEPTS</a:t>
            </a:r>
            <a:endParaRPr lang="en-GB" smtClean="0"/>
          </a:p>
        </p:txBody>
      </p:sp>
      <p:sp>
        <p:nvSpPr>
          <p:cNvPr id="321539" name="Rectangle 3"/>
          <p:cNvSpPr>
            <a:spLocks noGrp="1" noChangeArrowheads="1"/>
          </p:cNvSpPr>
          <p:nvPr>
            <p:ph type="body" idx="1"/>
          </p:nvPr>
        </p:nvSpPr>
        <p:spPr>
          <a:xfrm>
            <a:off x="152400" y="1524000"/>
            <a:ext cx="8686800" cy="4495800"/>
          </a:xfrm>
        </p:spPr>
        <p:txBody>
          <a:bodyPr/>
          <a:lstStyle/>
          <a:p>
            <a:pPr>
              <a:lnSpc>
                <a:spcPct val="90000"/>
              </a:lnSpc>
            </a:pPr>
            <a:r>
              <a:rPr lang="en-GB" sz="2000" b="1" smtClean="0">
                <a:solidFill>
                  <a:schemeClr val="accent2"/>
                </a:solidFill>
              </a:rPr>
              <a:t>Age of “majority”</a:t>
            </a:r>
            <a:r>
              <a:rPr lang="en-GB" sz="2000" smtClean="0"/>
              <a:t> is the threshold of adulthood as it is conceptualised in law. </a:t>
            </a:r>
            <a:br>
              <a:rPr lang="en-GB" sz="2000" smtClean="0"/>
            </a:br>
            <a:r>
              <a:rPr lang="en-GB" sz="2000" smtClean="0"/>
              <a:t/>
            </a:r>
            <a:br>
              <a:rPr lang="en-GB" sz="2000" smtClean="0"/>
            </a:br>
            <a:r>
              <a:rPr lang="en-GB" sz="2000" smtClean="0"/>
              <a:t>It is the chronological moment when </a:t>
            </a:r>
            <a:r>
              <a:rPr lang="en-GB" sz="2000" b="1" smtClean="0"/>
              <a:t>children legally take control</a:t>
            </a:r>
            <a:r>
              <a:rPr lang="en-GB" sz="2000" smtClean="0"/>
              <a:t> over themselves, their actions and decisions, thereby terminating the legal control and legal responsibilities of their parents over them.</a:t>
            </a:r>
            <a:br>
              <a:rPr lang="en-GB" sz="2000" smtClean="0"/>
            </a:br>
            <a:endParaRPr lang="en-GB" sz="2000" smtClean="0"/>
          </a:p>
          <a:p>
            <a:pPr>
              <a:lnSpc>
                <a:spcPct val="90000"/>
              </a:lnSpc>
            </a:pPr>
            <a:r>
              <a:rPr lang="en-GB" sz="2000" b="1" smtClean="0">
                <a:solidFill>
                  <a:schemeClr val="accent2"/>
                </a:solidFill>
              </a:rPr>
              <a:t>Age of “license”</a:t>
            </a:r>
            <a:r>
              <a:rPr lang="en-GB" sz="2000" smtClean="0"/>
              <a:t> is the age at which the law permits an individual to perform </a:t>
            </a:r>
            <a:r>
              <a:rPr lang="en-GB" sz="2000" b="1" i="1" smtClean="0">
                <a:solidFill>
                  <a:schemeClr val="accent2"/>
                </a:solidFill>
              </a:rPr>
              <a:t>specific acts</a:t>
            </a:r>
            <a:r>
              <a:rPr lang="en-GB" sz="2000" b="1" smtClean="0">
                <a:solidFill>
                  <a:schemeClr val="accent2"/>
                </a:solidFill>
              </a:rPr>
              <a:t> </a:t>
            </a:r>
            <a:r>
              <a:rPr lang="en-GB" sz="2000" b="1" i="1" smtClean="0">
                <a:solidFill>
                  <a:schemeClr val="accent2"/>
                </a:solidFill>
              </a:rPr>
              <a:t>and exercise certain rights</a:t>
            </a:r>
            <a:r>
              <a:rPr lang="en-GB" sz="2000" b="1" smtClean="0">
                <a:solidFill>
                  <a:schemeClr val="accent2"/>
                </a:solidFill>
              </a:rPr>
              <a:t>,</a:t>
            </a:r>
            <a:r>
              <a:rPr lang="en-GB" sz="2000" smtClean="0"/>
              <a:t> with or without any restrictions:</a:t>
            </a:r>
          </a:p>
          <a:p>
            <a:pPr lvl="1">
              <a:lnSpc>
                <a:spcPct val="90000"/>
              </a:lnSpc>
            </a:pPr>
            <a:r>
              <a:rPr lang="en-GB" sz="1600" smtClean="0"/>
              <a:t>allowed to vote, </a:t>
            </a:r>
          </a:p>
          <a:p>
            <a:pPr lvl="1">
              <a:lnSpc>
                <a:spcPct val="90000"/>
              </a:lnSpc>
            </a:pPr>
            <a:r>
              <a:rPr lang="en-GB" sz="1600" smtClean="0"/>
              <a:t>leave school without a diploma, </a:t>
            </a:r>
          </a:p>
          <a:p>
            <a:pPr lvl="1">
              <a:lnSpc>
                <a:spcPct val="90000"/>
              </a:lnSpc>
            </a:pPr>
            <a:r>
              <a:rPr lang="en-GB" sz="1600" smtClean="0"/>
              <a:t>enter into legally binding contracts, </a:t>
            </a:r>
          </a:p>
          <a:p>
            <a:pPr lvl="1">
              <a:lnSpc>
                <a:spcPct val="90000"/>
              </a:lnSpc>
            </a:pPr>
            <a:r>
              <a:rPr lang="en-GB" sz="1600" smtClean="0"/>
              <a:t>operate a motor vehicle, purchase and consume alcoholic beverages, and so on – these are all ages of license, </a:t>
            </a:r>
          </a:p>
        </p:txBody>
      </p:sp>
    </p:spTree>
    <p:extLst>
      <p:ext uri="{BB962C8B-B14F-4D97-AF65-F5344CB8AC3E}">
        <p14:creationId xmlns:p14="http://schemas.microsoft.com/office/powerpoint/2010/main" xmlns="" val="19612760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anim calcmode="lin" valueType="num">
                                      <p:cBhvr additive="base">
                                        <p:cTn id="7" dur="500" fill="hold"/>
                                        <p:tgtEl>
                                          <p:spTgt spid="321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1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1539">
                                            <p:txEl>
                                              <p:pRg st="1" end="1"/>
                                            </p:txEl>
                                          </p:spTgt>
                                        </p:tgtEl>
                                        <p:attrNameLst>
                                          <p:attrName>style.visibility</p:attrName>
                                        </p:attrNameLst>
                                      </p:cBhvr>
                                      <p:to>
                                        <p:strVal val="visible"/>
                                      </p:to>
                                    </p:set>
                                    <p:anim calcmode="lin" valueType="num">
                                      <p:cBhvr additive="base">
                                        <p:cTn id="13" dur="500" fill="hold"/>
                                        <p:tgtEl>
                                          <p:spTgt spid="321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153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21539">
                                            <p:txEl>
                                              <p:pRg st="2" end="2"/>
                                            </p:txEl>
                                          </p:spTgt>
                                        </p:tgtEl>
                                        <p:attrNameLst>
                                          <p:attrName>style.visibility</p:attrName>
                                        </p:attrNameLst>
                                      </p:cBhvr>
                                      <p:to>
                                        <p:strVal val="visible"/>
                                      </p:to>
                                    </p:set>
                                    <p:anim calcmode="lin" valueType="num">
                                      <p:cBhvr additive="base">
                                        <p:cTn id="17" dur="500" fill="hold"/>
                                        <p:tgtEl>
                                          <p:spTgt spid="32153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153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21539">
                                            <p:txEl>
                                              <p:pRg st="3" end="3"/>
                                            </p:txEl>
                                          </p:spTgt>
                                        </p:tgtEl>
                                        <p:attrNameLst>
                                          <p:attrName>style.visibility</p:attrName>
                                        </p:attrNameLst>
                                      </p:cBhvr>
                                      <p:to>
                                        <p:strVal val="visible"/>
                                      </p:to>
                                    </p:set>
                                    <p:anim calcmode="lin" valueType="num">
                                      <p:cBhvr additive="base">
                                        <p:cTn id="21" dur="500" fill="hold"/>
                                        <p:tgtEl>
                                          <p:spTgt spid="32153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153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21539">
                                            <p:txEl>
                                              <p:pRg st="4" end="4"/>
                                            </p:txEl>
                                          </p:spTgt>
                                        </p:tgtEl>
                                        <p:attrNameLst>
                                          <p:attrName>style.visibility</p:attrName>
                                        </p:attrNameLst>
                                      </p:cBhvr>
                                      <p:to>
                                        <p:strVal val="visible"/>
                                      </p:to>
                                    </p:set>
                                    <p:anim calcmode="lin" valueType="num">
                                      <p:cBhvr additive="base">
                                        <p:cTn id="25" dur="500" fill="hold"/>
                                        <p:tgtEl>
                                          <p:spTgt spid="3215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153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21539">
                                            <p:txEl>
                                              <p:pRg st="5" end="5"/>
                                            </p:txEl>
                                          </p:spTgt>
                                        </p:tgtEl>
                                        <p:attrNameLst>
                                          <p:attrName>style.visibility</p:attrName>
                                        </p:attrNameLst>
                                      </p:cBhvr>
                                      <p:to>
                                        <p:strVal val="visible"/>
                                      </p:to>
                                    </p:set>
                                    <p:anim calcmode="lin" valueType="num">
                                      <p:cBhvr additive="base">
                                        <p:cTn id="29" dur="500" fill="hold"/>
                                        <p:tgtEl>
                                          <p:spTgt spid="32153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215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395536" y="1988840"/>
            <a:ext cx="8458200" cy="4132262"/>
          </a:xfrm>
          <a:noFill/>
        </p:spPr>
        <p:txBody>
          <a:bodyPr/>
          <a:lstStyle/>
          <a:p>
            <a:pPr defTabSz="914400"/>
            <a:r>
              <a:rPr lang="en-IE" sz="2800" dirty="0" smtClean="0"/>
              <a:t>the right to be heard (art. 12)</a:t>
            </a:r>
          </a:p>
          <a:p>
            <a:pPr defTabSz="914400"/>
            <a:r>
              <a:rPr lang="en-IE" sz="2800" dirty="0" smtClean="0"/>
              <a:t>the right to express his own rights and the right for autonomy (art. 12 &amp; 14)</a:t>
            </a:r>
          </a:p>
          <a:p>
            <a:pPr defTabSz="914400"/>
            <a:r>
              <a:rPr lang="en-IE" sz="2800" dirty="0" smtClean="0"/>
              <a:t>the best interest of the child (art. 3)</a:t>
            </a:r>
          </a:p>
          <a:p>
            <a:pPr defTabSz="914400"/>
            <a:r>
              <a:rPr lang="en-IE" sz="2800" dirty="0" smtClean="0"/>
              <a:t>the right to be protected from violence (art. 23)</a:t>
            </a:r>
          </a:p>
          <a:p>
            <a:pPr defTabSz="914400"/>
            <a:r>
              <a:rPr lang="en-IE" sz="2800" dirty="0" smtClean="0"/>
              <a:t>the right not to be discriminated against (art 2)</a:t>
            </a:r>
          </a:p>
        </p:txBody>
      </p:sp>
      <p:sp>
        <p:nvSpPr>
          <p:cNvPr id="21507" name="Rectangle 3"/>
          <p:cNvSpPr>
            <a:spLocks noGrp="1" noChangeArrowheads="1"/>
          </p:cNvSpPr>
          <p:nvPr>
            <p:ph type="title"/>
          </p:nvPr>
        </p:nvSpPr>
        <p:spPr>
          <a:xfrm>
            <a:off x="179512" y="476672"/>
            <a:ext cx="8686800" cy="1371600"/>
          </a:xfrm>
        </p:spPr>
        <p:txBody>
          <a:bodyPr/>
          <a:lstStyle/>
          <a:p>
            <a:r>
              <a:rPr lang="en-IE" dirty="0" smtClean="0">
                <a:solidFill>
                  <a:schemeClr val="accent2"/>
                </a:solidFill>
              </a:rPr>
              <a:t>THE CONVENTION OF THE RIGHTS OF THE CHILD</a:t>
            </a:r>
            <a:endParaRPr lang="en-IE" dirty="0" smtClean="0"/>
          </a:p>
        </p:txBody>
      </p:sp>
      <p:sp>
        <p:nvSpPr>
          <p:cNvPr id="21508" name="Text Box 4"/>
          <p:cNvSpPr txBox="1">
            <a:spLocks noChangeArrowheads="1"/>
          </p:cNvSpPr>
          <p:nvPr/>
        </p:nvSpPr>
        <p:spPr bwMode="auto">
          <a:xfrm>
            <a:off x="0" y="6400800"/>
            <a:ext cx="609600" cy="457200"/>
          </a:xfrm>
          <a:prstGeom prst="rect">
            <a:avLst/>
          </a:prstGeom>
          <a:noFill/>
          <a:ln w="12700">
            <a:noFill/>
            <a:miter lim="800000"/>
            <a:headEnd type="none" w="sm" len="sm"/>
            <a:tailEnd type="none" w="sm" len="sm"/>
          </a:ln>
        </p:spPr>
        <p:txBody>
          <a:bodyPr>
            <a:spAutoFit/>
          </a:bodyPr>
          <a:lstStyle/>
          <a:p>
            <a:pPr algn="ctr" defTabSz="762000">
              <a:spcBef>
                <a:spcPct val="50000"/>
              </a:spcBef>
            </a:pPr>
            <a:r>
              <a:rPr lang="en-IE" b="1"/>
              <a:t>7</a:t>
            </a:r>
          </a:p>
        </p:txBody>
      </p:sp>
      <p:sp>
        <p:nvSpPr>
          <p:cNvPr id="5" name="ZoneTexte 4"/>
          <p:cNvSpPr txBox="1"/>
          <p:nvPr/>
        </p:nvSpPr>
        <p:spPr>
          <a:xfrm>
            <a:off x="227929" y="5157192"/>
            <a:ext cx="8664551" cy="1200329"/>
          </a:xfrm>
          <a:prstGeom prst="rect">
            <a:avLst/>
          </a:prstGeom>
          <a:noFill/>
        </p:spPr>
        <p:txBody>
          <a:bodyPr wrap="none" rtlCol="0">
            <a:spAutoFit/>
          </a:bodyPr>
          <a:lstStyle/>
          <a:p>
            <a:r>
              <a:rPr lang="en-US" b="1" dirty="0" smtClean="0">
                <a:solidFill>
                  <a:srgbClr val="C00000"/>
                </a:solidFill>
              </a:rPr>
              <a:t>Saudi Arabia ratified the Convention in 1996</a:t>
            </a:r>
            <a:r>
              <a:rPr lang="en-US" dirty="0" smtClean="0"/>
              <a:t>, </a:t>
            </a:r>
            <a:br>
              <a:rPr lang="en-US" dirty="0" smtClean="0"/>
            </a:br>
            <a:r>
              <a:rPr lang="en-US" dirty="0" smtClean="0"/>
              <a:t>with a reservation: </a:t>
            </a:r>
            <a:r>
              <a:rPr lang="en-US" i="1" dirty="0" smtClean="0"/>
              <a:t>"with respect to all such articles as are in conflict </a:t>
            </a:r>
            <a:br>
              <a:rPr lang="en-US" i="1" dirty="0" smtClean="0"/>
            </a:br>
            <a:r>
              <a:rPr lang="en-US" i="1" dirty="0" smtClean="0"/>
              <a:t>with the provisions of Islamic law"</a:t>
            </a:r>
            <a:endParaRPr lang="fr-CH" i="1" dirty="0"/>
          </a:p>
        </p:txBody>
      </p:sp>
    </p:spTree>
    <p:extLst>
      <p:ext uri="{BB962C8B-B14F-4D97-AF65-F5344CB8AC3E}">
        <p14:creationId xmlns:p14="http://schemas.microsoft.com/office/powerpoint/2010/main" xmlns="" val="3481427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4"/>
          <p:cNvSpPr>
            <a:spLocks noGrp="1"/>
          </p:cNvSpPr>
          <p:nvPr>
            <p:ph type="sldNum" sz="quarter" idx="11"/>
          </p:nvPr>
        </p:nvSpPr>
        <p:spPr>
          <a:noFill/>
        </p:spPr>
        <p:txBody>
          <a:bodyPr/>
          <a:lstStyle/>
          <a:p>
            <a:pPr defTabSz="762000"/>
            <a:fld id="{4ACD105A-3963-479E-8920-E955EAE6E8FD}" type="slidenum">
              <a:rPr lang="en-GB" smtClean="0"/>
              <a:pPr defTabSz="762000"/>
              <a:t>17</a:t>
            </a:fld>
            <a:endParaRPr lang="en-GB" smtClean="0"/>
          </a:p>
        </p:txBody>
      </p:sp>
      <p:sp>
        <p:nvSpPr>
          <p:cNvPr id="17411" name="Rectangle 2"/>
          <p:cNvSpPr>
            <a:spLocks noGrp="1" noChangeArrowheads="1"/>
          </p:cNvSpPr>
          <p:nvPr>
            <p:ph type="ctrTitle"/>
          </p:nvPr>
        </p:nvSpPr>
        <p:spPr>
          <a:xfrm>
            <a:off x="838200" y="2590800"/>
            <a:ext cx="7772400" cy="1143000"/>
          </a:xfrm>
        </p:spPr>
        <p:txBody>
          <a:bodyPr/>
          <a:lstStyle/>
          <a:p>
            <a:r>
              <a:rPr lang="en-US" sz="6000" smtClean="0">
                <a:cs typeface="Arial" charset="0"/>
              </a:rPr>
              <a:t>Ethics and young people</a:t>
            </a:r>
            <a:endParaRPr lang="en-IE" sz="6000" smtClean="0"/>
          </a:p>
        </p:txBody>
      </p:sp>
    </p:spTree>
    <p:extLst>
      <p:ext uri="{BB962C8B-B14F-4D97-AF65-F5344CB8AC3E}">
        <p14:creationId xmlns:p14="http://schemas.microsoft.com/office/powerpoint/2010/main" xmlns="" val="95739524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subTitle" idx="1"/>
          </p:nvPr>
        </p:nvSpPr>
        <p:spPr>
          <a:xfrm>
            <a:off x="0" y="548680"/>
            <a:ext cx="8991600" cy="1143000"/>
          </a:xfrm>
          <a:noFill/>
        </p:spPr>
        <p:txBody>
          <a:bodyPr/>
          <a:lstStyle/>
          <a:p>
            <a:pPr marL="476250" indent="-476250" defTabSz="914400">
              <a:lnSpc>
                <a:spcPct val="80000"/>
              </a:lnSpc>
            </a:pPr>
            <a:r>
              <a:rPr lang="en-IE" sz="3600" dirty="0" smtClean="0">
                <a:solidFill>
                  <a:schemeClr val="accent2"/>
                </a:solidFill>
              </a:rPr>
              <a:t>SOME BIOETHICAL ISSUES IN ADOLESCENT HEALTH</a:t>
            </a:r>
          </a:p>
        </p:txBody>
      </p:sp>
      <p:sp>
        <p:nvSpPr>
          <p:cNvPr id="3076" name="Text Box 3"/>
          <p:cNvSpPr txBox="1">
            <a:spLocks noChangeArrowheads="1"/>
          </p:cNvSpPr>
          <p:nvPr/>
        </p:nvSpPr>
        <p:spPr bwMode="auto">
          <a:xfrm>
            <a:off x="125288" y="1916832"/>
            <a:ext cx="8839200" cy="3293209"/>
          </a:xfrm>
          <a:prstGeom prst="rect">
            <a:avLst/>
          </a:prstGeom>
          <a:noFill/>
          <a:ln w="12700">
            <a:noFill/>
            <a:miter lim="800000"/>
            <a:headEnd type="none" w="sm" len="sm"/>
            <a:tailEnd type="none" w="sm" len="sm"/>
          </a:ln>
        </p:spPr>
        <p:txBody>
          <a:bodyPr>
            <a:spAutoFit/>
          </a:bodyPr>
          <a:lstStyle/>
          <a:p>
            <a:pPr marL="457200" indent="-457200" defTabSz="762000">
              <a:buClr>
                <a:srgbClr val="990033"/>
              </a:buClr>
              <a:buSzPct val="75000"/>
              <a:buFontTx/>
              <a:buAutoNum type="arabicPeriod"/>
            </a:pPr>
            <a:r>
              <a:rPr lang="en-GB" sz="2600" dirty="0" smtClean="0">
                <a:latin typeface="Arial" charset="0"/>
                <a:cs typeface="Times New Roman" pitchFamily="18" charset="0"/>
              </a:rPr>
              <a:t>Breaking confidentiality in a potentially life threatening situation or illegal behaviours</a:t>
            </a:r>
            <a:br>
              <a:rPr lang="en-GB" sz="2600" dirty="0" smtClean="0">
                <a:latin typeface="Arial" charset="0"/>
                <a:cs typeface="Times New Roman" pitchFamily="18" charset="0"/>
              </a:rPr>
            </a:br>
            <a:endParaRPr lang="en-GB" sz="2600" dirty="0" smtClean="0">
              <a:latin typeface="Arial" charset="0"/>
              <a:cs typeface="Times New Roman" pitchFamily="18" charset="0"/>
            </a:endParaRPr>
          </a:p>
          <a:p>
            <a:pPr marL="457200" indent="-457200" defTabSz="762000">
              <a:buClr>
                <a:srgbClr val="990033"/>
              </a:buClr>
              <a:buSzPct val="75000"/>
              <a:buFontTx/>
              <a:buAutoNum type="arabicPeriod"/>
            </a:pPr>
            <a:r>
              <a:rPr lang="en-GB" sz="2600" dirty="0" smtClean="0">
                <a:latin typeface="Arial" charset="0"/>
                <a:cs typeface="Times New Roman" pitchFamily="18" charset="0"/>
              </a:rPr>
              <a:t>Violence: forced marriage, violent dating</a:t>
            </a:r>
            <a:br>
              <a:rPr lang="en-GB" sz="2600" dirty="0" smtClean="0">
                <a:latin typeface="Arial" charset="0"/>
                <a:cs typeface="Times New Roman" pitchFamily="18" charset="0"/>
              </a:rPr>
            </a:br>
            <a:endParaRPr lang="en-GB" sz="2600" dirty="0">
              <a:latin typeface="Arial" charset="0"/>
              <a:cs typeface="Times New Roman" pitchFamily="18" charset="0"/>
            </a:endParaRPr>
          </a:p>
          <a:p>
            <a:pPr marL="457200" indent="-457200" defTabSz="762000">
              <a:buClr>
                <a:srgbClr val="990033"/>
              </a:buClr>
              <a:buSzPct val="75000"/>
              <a:buFontTx/>
              <a:buAutoNum type="arabicPeriod"/>
            </a:pPr>
            <a:r>
              <a:rPr lang="en-GB" sz="2600" dirty="0" smtClean="0">
                <a:latin typeface="Arial" charset="0"/>
                <a:cs typeface="Times New Roman" pitchFamily="18" charset="0"/>
              </a:rPr>
              <a:t>Disclosure </a:t>
            </a:r>
            <a:r>
              <a:rPr lang="en-GB" sz="2600" dirty="0">
                <a:latin typeface="Arial" charset="0"/>
                <a:cs typeface="Times New Roman" pitchFamily="18" charset="0"/>
              </a:rPr>
              <a:t>of information to a dying patient </a:t>
            </a:r>
            <a:r>
              <a:rPr lang="en-GB" sz="2600" dirty="0" smtClean="0">
                <a:latin typeface="Arial" charset="0"/>
                <a:cs typeface="Times New Roman" pitchFamily="18" charset="0"/>
              </a:rPr>
              <a:t/>
            </a:r>
            <a:br>
              <a:rPr lang="en-GB" sz="2600" dirty="0" smtClean="0">
                <a:latin typeface="Arial" charset="0"/>
                <a:cs typeface="Times New Roman" pitchFamily="18" charset="0"/>
              </a:rPr>
            </a:br>
            <a:endParaRPr lang="en-GB" sz="2600" dirty="0">
              <a:latin typeface="Arial" charset="0"/>
              <a:cs typeface="Times New Roman" pitchFamily="18" charset="0"/>
            </a:endParaRPr>
          </a:p>
          <a:p>
            <a:pPr marL="457200" indent="-457200" defTabSz="762000">
              <a:buClr>
                <a:srgbClr val="990033"/>
              </a:buClr>
              <a:buSzPct val="75000"/>
              <a:buFontTx/>
              <a:buAutoNum type="arabicPeriod"/>
            </a:pPr>
            <a:r>
              <a:rPr lang="en-GB" sz="2600" dirty="0" smtClean="0">
                <a:latin typeface="Arial" charset="0"/>
                <a:cs typeface="Times New Roman" pitchFamily="18" charset="0"/>
              </a:rPr>
              <a:t>Refusal of treatment by an adolescent</a:t>
            </a:r>
          </a:p>
        </p:txBody>
      </p:sp>
      <p:sp>
        <p:nvSpPr>
          <p:cNvPr id="3077" name="Text Box 4"/>
          <p:cNvSpPr txBox="1">
            <a:spLocks noChangeArrowheads="1"/>
          </p:cNvSpPr>
          <p:nvPr/>
        </p:nvSpPr>
        <p:spPr bwMode="auto">
          <a:xfrm>
            <a:off x="-31750" y="6400800"/>
            <a:ext cx="488950" cy="457200"/>
          </a:xfrm>
          <a:prstGeom prst="rect">
            <a:avLst/>
          </a:prstGeom>
          <a:noFill/>
          <a:ln w="12700">
            <a:noFill/>
            <a:miter lim="800000"/>
            <a:headEnd type="none" w="sm" len="sm"/>
            <a:tailEnd type="none" w="sm" len="sm"/>
          </a:ln>
        </p:spPr>
        <p:txBody>
          <a:bodyPr wrap="none">
            <a:spAutoFit/>
          </a:bodyPr>
          <a:lstStyle/>
          <a:p>
            <a:pPr defTabSz="762000"/>
            <a:fld id="{D318EC6D-4C39-46D1-8EF8-3F7F9E95A169}" type="slidenum">
              <a:rPr lang="en-GB" b="1"/>
              <a:pPr defTabSz="762000"/>
              <a:t>18</a:t>
            </a:fld>
            <a:endParaRPr lang="en-GB" b="1"/>
          </a:p>
        </p:txBody>
      </p:sp>
      <p:graphicFrame>
        <p:nvGraphicFramePr>
          <p:cNvPr id="3074" name="Object 6"/>
          <p:cNvGraphicFramePr>
            <a:graphicFrameLocks/>
          </p:cNvGraphicFramePr>
          <p:nvPr/>
        </p:nvGraphicFramePr>
        <p:xfrm>
          <a:off x="0" y="0"/>
          <a:ext cx="1219200" cy="533400"/>
        </p:xfrm>
        <a:graphic>
          <a:graphicData uri="http://schemas.openxmlformats.org/presentationml/2006/ole">
            <p:oleObj spid="_x0000_s4105" name="Document" r:id="rId4" imgW="2706629" imgH="860412" progId="Word.Document.8">
              <p:embed/>
            </p:oleObj>
          </a:graphicData>
        </a:graphic>
      </p:graphicFrame>
    </p:spTree>
    <p:extLst>
      <p:ext uri="{BB962C8B-B14F-4D97-AF65-F5344CB8AC3E}">
        <p14:creationId xmlns:p14="http://schemas.microsoft.com/office/powerpoint/2010/main" xmlns="" val="645744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anim calcmode="lin" valueType="num">
                                      <p:cBhvr additive="base">
                                        <p:cTn id="11"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anim calcmode="lin" valueType="num">
                                      <p:cBhvr additive="base">
                                        <p:cTn id="15"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6">
                                            <p:txEl>
                                              <p:pRg st="3" end="3"/>
                                            </p:txEl>
                                          </p:spTgt>
                                        </p:tgtEl>
                                        <p:attrNameLst>
                                          <p:attrName>style.visibility</p:attrName>
                                        </p:attrNameLst>
                                      </p:cBhvr>
                                      <p:to>
                                        <p:strVal val="visible"/>
                                      </p:to>
                                    </p:set>
                                    <p:anim calcmode="lin" valueType="num">
                                      <p:cBhvr additive="base">
                                        <p:cTn id="19" dur="500" fill="hold"/>
                                        <p:tgtEl>
                                          <p:spTgt spid="307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4"/>
          <p:cNvSpPr>
            <a:spLocks noGrp="1"/>
          </p:cNvSpPr>
          <p:nvPr>
            <p:ph type="sldNum" sz="quarter" idx="11"/>
          </p:nvPr>
        </p:nvSpPr>
        <p:spPr>
          <a:noFill/>
        </p:spPr>
        <p:txBody>
          <a:bodyPr/>
          <a:lstStyle/>
          <a:p>
            <a:pPr defTabSz="762000"/>
            <a:fld id="{F435B5E5-7501-4004-AD3C-C8BD65B5792E}" type="slidenum">
              <a:rPr lang="en-GB" smtClean="0"/>
              <a:pPr defTabSz="762000"/>
              <a:t>19</a:t>
            </a:fld>
            <a:endParaRPr lang="en-GB" smtClean="0"/>
          </a:p>
        </p:txBody>
      </p:sp>
      <p:sp>
        <p:nvSpPr>
          <p:cNvPr id="23555" name="Rectangle 2"/>
          <p:cNvSpPr>
            <a:spLocks noGrp="1" noChangeArrowheads="1"/>
          </p:cNvSpPr>
          <p:nvPr>
            <p:ph type="title"/>
          </p:nvPr>
        </p:nvSpPr>
        <p:spPr>
          <a:xfrm>
            <a:off x="228600" y="304800"/>
            <a:ext cx="8686800" cy="1371600"/>
          </a:xfrm>
        </p:spPr>
        <p:txBody>
          <a:bodyPr/>
          <a:lstStyle/>
          <a:p>
            <a:r>
              <a:rPr lang="en-GB" sz="4800" smtClean="0">
                <a:solidFill>
                  <a:schemeClr val="accent2"/>
                </a:solidFill>
              </a:rPr>
              <a:t>THREE IMPORTANT C’s</a:t>
            </a:r>
            <a:endParaRPr lang="en-GB" sz="4800" smtClean="0"/>
          </a:p>
        </p:txBody>
      </p:sp>
      <p:sp>
        <p:nvSpPr>
          <p:cNvPr id="23556" name="Rectangle 3"/>
          <p:cNvSpPr>
            <a:spLocks noGrp="1" noChangeArrowheads="1"/>
          </p:cNvSpPr>
          <p:nvPr>
            <p:ph type="body" idx="1"/>
          </p:nvPr>
        </p:nvSpPr>
        <p:spPr>
          <a:xfrm>
            <a:off x="1828800" y="2362200"/>
            <a:ext cx="6019800" cy="4495800"/>
          </a:xfrm>
        </p:spPr>
        <p:txBody>
          <a:bodyPr/>
          <a:lstStyle/>
          <a:p>
            <a:pPr marL="609600" indent="-609600">
              <a:buFont typeface="Wingdings" pitchFamily="2" charset="2"/>
              <a:buNone/>
            </a:pPr>
            <a:r>
              <a:rPr lang="en-GB" sz="3600" smtClean="0"/>
              <a:t>Competence</a:t>
            </a:r>
            <a:br>
              <a:rPr lang="en-GB" sz="3600" smtClean="0"/>
            </a:br>
            <a:endParaRPr lang="en-GB" sz="3600" smtClean="0"/>
          </a:p>
          <a:p>
            <a:pPr marL="609600" indent="-609600">
              <a:buFont typeface="Wingdings" pitchFamily="2" charset="2"/>
              <a:buNone/>
            </a:pPr>
            <a:r>
              <a:rPr lang="en-GB" sz="3600" smtClean="0"/>
              <a:t>Consent</a:t>
            </a:r>
            <a:br>
              <a:rPr lang="en-GB" sz="3600" smtClean="0"/>
            </a:br>
            <a:endParaRPr lang="en-GB" sz="3600" smtClean="0"/>
          </a:p>
          <a:p>
            <a:pPr marL="609600" indent="-609600">
              <a:buFont typeface="Wingdings" pitchFamily="2" charset="2"/>
              <a:buNone/>
            </a:pPr>
            <a:r>
              <a:rPr lang="en-GB" sz="3600" smtClean="0"/>
              <a:t>Confidentiality</a:t>
            </a:r>
          </a:p>
        </p:txBody>
      </p:sp>
    </p:spTree>
    <p:extLst>
      <p:ext uri="{BB962C8B-B14F-4D97-AF65-F5344CB8AC3E}">
        <p14:creationId xmlns:p14="http://schemas.microsoft.com/office/powerpoint/2010/main" xmlns="" val="17138711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A7</a:t>
            </a:r>
            <a:endParaRPr lang="fr-FR" dirty="0"/>
          </a:p>
        </p:txBody>
      </p:sp>
      <p:sp>
        <p:nvSpPr>
          <p:cNvPr id="3" name="Espace réservé du contenu 2"/>
          <p:cNvSpPr>
            <a:spLocks noGrp="1"/>
          </p:cNvSpPr>
          <p:nvPr>
            <p:ph idx="1"/>
          </p:nvPr>
        </p:nvSpPr>
        <p:spPr/>
        <p:txBody>
          <a:bodyPr/>
          <a:lstStyle/>
          <a:p>
            <a:pPr lvl="0"/>
            <a:endParaRPr lang="en-US" sz="2400" dirty="0" smtClean="0"/>
          </a:p>
          <a:p>
            <a:pPr lvl="0"/>
            <a:endParaRPr lang="en-US" sz="2400" dirty="0"/>
          </a:p>
          <a:p>
            <a:pPr lvl="0"/>
            <a:r>
              <a:rPr lang="en-US" sz="2400" dirty="0" smtClean="0"/>
              <a:t>Describe </a:t>
            </a:r>
            <a:r>
              <a:rPr lang="en-US" sz="2400" dirty="0"/>
              <a:t>the need for bioethics in the field of adolescent health and its fundamental </a:t>
            </a:r>
            <a:r>
              <a:rPr lang="en-US" sz="2400" dirty="0" smtClean="0"/>
              <a:t>principles</a:t>
            </a:r>
            <a:endParaRPr lang="fr-FR" sz="2400" b="1" dirty="0"/>
          </a:p>
        </p:txBody>
      </p:sp>
      <p:sp>
        <p:nvSpPr>
          <p:cNvPr id="4" name="Espace réservé du numéro de diapositive 3"/>
          <p:cNvSpPr>
            <a:spLocks noGrp="1"/>
          </p:cNvSpPr>
          <p:nvPr>
            <p:ph type="sldNum" sz="quarter" idx="11"/>
          </p:nvPr>
        </p:nvSpPr>
        <p:spPr/>
        <p:txBody>
          <a:bodyPr/>
          <a:lstStyle/>
          <a:p>
            <a:pPr>
              <a:defRPr/>
            </a:pPr>
            <a:fld id="{E139C831-40D8-4D52-984D-B10D193B6FC9}" type="slidenum">
              <a:rPr lang="en-GB" smtClean="0"/>
              <a:pPr>
                <a:defRPr/>
              </a:pPr>
              <a:t>2</a:t>
            </a:fld>
            <a:endParaRPr lang="en-GB"/>
          </a:p>
        </p:txBody>
      </p:sp>
    </p:spTree>
    <p:extLst>
      <p:ext uri="{BB962C8B-B14F-4D97-AF65-F5344CB8AC3E}">
        <p14:creationId xmlns:p14="http://schemas.microsoft.com/office/powerpoint/2010/main" xmlns="" val="697899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4"/>
          <p:cNvSpPr>
            <a:spLocks noGrp="1"/>
          </p:cNvSpPr>
          <p:nvPr>
            <p:ph type="sldNum" sz="quarter" idx="11"/>
          </p:nvPr>
        </p:nvSpPr>
        <p:spPr>
          <a:noFill/>
        </p:spPr>
        <p:txBody>
          <a:bodyPr/>
          <a:lstStyle/>
          <a:p>
            <a:pPr defTabSz="762000"/>
            <a:fld id="{F5486883-C8BA-4C9C-813D-EF1B8936A36F}" type="slidenum">
              <a:rPr lang="en-GB" smtClean="0"/>
              <a:pPr defTabSz="762000"/>
              <a:t>20</a:t>
            </a:fld>
            <a:endParaRPr lang="en-GB" smtClean="0"/>
          </a:p>
        </p:txBody>
      </p:sp>
      <p:sp>
        <p:nvSpPr>
          <p:cNvPr id="24579" name="Rectangle 2"/>
          <p:cNvSpPr>
            <a:spLocks noGrp="1" noChangeArrowheads="1"/>
          </p:cNvSpPr>
          <p:nvPr>
            <p:ph type="title"/>
          </p:nvPr>
        </p:nvSpPr>
        <p:spPr>
          <a:xfrm>
            <a:off x="251520" y="188640"/>
            <a:ext cx="8686800" cy="1371600"/>
          </a:xfrm>
        </p:spPr>
        <p:txBody>
          <a:bodyPr/>
          <a:lstStyle/>
          <a:p>
            <a:r>
              <a:rPr lang="en-GB" sz="4800" dirty="0" smtClean="0">
                <a:solidFill>
                  <a:schemeClr val="accent2"/>
                </a:solidFill>
                <a:cs typeface="Arial" charset="0"/>
              </a:rPr>
              <a:t>COMPETENCE</a:t>
            </a:r>
            <a:br>
              <a:rPr lang="en-GB" sz="4800" dirty="0" smtClean="0">
                <a:solidFill>
                  <a:schemeClr val="accent2"/>
                </a:solidFill>
                <a:cs typeface="Arial" charset="0"/>
              </a:rPr>
            </a:br>
            <a:r>
              <a:rPr lang="en-GB" sz="3600" i="1" cap="none" dirty="0" smtClean="0">
                <a:solidFill>
                  <a:srgbClr val="C00000"/>
                </a:solidFill>
                <a:cs typeface="Arial" charset="0"/>
              </a:rPr>
              <a:t>Autonomous decision making capacity</a:t>
            </a:r>
            <a:endParaRPr lang="sv-SE" sz="3600" i="1" u="sng" cap="none" dirty="0" smtClean="0">
              <a:solidFill>
                <a:srgbClr val="C00000"/>
              </a:solidFill>
              <a:cs typeface="Arial" charset="0"/>
            </a:endParaRPr>
          </a:p>
        </p:txBody>
      </p:sp>
      <p:sp>
        <p:nvSpPr>
          <p:cNvPr id="24580" name="Rectangle 3"/>
          <p:cNvSpPr>
            <a:spLocks noGrp="1" noChangeArrowheads="1"/>
          </p:cNvSpPr>
          <p:nvPr>
            <p:ph type="body" idx="1"/>
          </p:nvPr>
        </p:nvSpPr>
        <p:spPr/>
        <p:txBody>
          <a:bodyPr/>
          <a:lstStyle/>
          <a:p>
            <a:pPr marL="342900" indent="-342900" defTabSz="914400"/>
            <a:r>
              <a:rPr lang="en-GB" sz="2800" dirty="0" smtClean="0">
                <a:cs typeface="Arial" charset="0"/>
              </a:rPr>
              <a:t>Refers to the fact that a person is able to </a:t>
            </a:r>
            <a:r>
              <a:rPr lang="en-GB" sz="2800" b="1" dirty="0" smtClean="0">
                <a:cs typeface="Arial" charset="0"/>
              </a:rPr>
              <a:t>understand</a:t>
            </a:r>
            <a:r>
              <a:rPr lang="en-GB" sz="2800" dirty="0" smtClean="0">
                <a:cs typeface="Arial" charset="0"/>
              </a:rPr>
              <a:t> a situation requiring a decision. </a:t>
            </a:r>
            <a:br>
              <a:rPr lang="en-GB" sz="2800" dirty="0" smtClean="0">
                <a:cs typeface="Arial" charset="0"/>
              </a:rPr>
            </a:br>
            <a:endParaRPr lang="en-GB" sz="2800" dirty="0" smtClean="0">
              <a:cs typeface="Arial" charset="0"/>
            </a:endParaRPr>
          </a:p>
          <a:p>
            <a:pPr marL="342900" indent="-342900" defTabSz="914400"/>
            <a:r>
              <a:rPr lang="en-GB" sz="2800" dirty="0" smtClean="0">
                <a:cs typeface="Arial" charset="0"/>
              </a:rPr>
              <a:t>All individuals who have attained their </a:t>
            </a:r>
            <a:r>
              <a:rPr lang="en-GB" sz="2800" b="1" dirty="0" smtClean="0">
                <a:cs typeface="Arial" charset="0"/>
              </a:rPr>
              <a:t>majority</a:t>
            </a:r>
            <a:r>
              <a:rPr lang="en-GB" sz="2800" dirty="0" smtClean="0">
                <a:cs typeface="Arial" charset="0"/>
              </a:rPr>
              <a:t> are considered competent </a:t>
            </a:r>
          </a:p>
          <a:p>
            <a:pPr marL="742950" lvl="1" defTabSz="914400"/>
            <a:r>
              <a:rPr lang="en-GB" sz="2000" dirty="0" smtClean="0">
                <a:cs typeface="Arial" charset="0"/>
              </a:rPr>
              <a:t>unless they suffer from major psychiatric disturbance. </a:t>
            </a:r>
            <a:br>
              <a:rPr lang="en-GB" sz="2000" dirty="0" smtClean="0">
                <a:cs typeface="Arial" charset="0"/>
              </a:rPr>
            </a:br>
            <a:endParaRPr lang="en-GB" sz="2000" dirty="0" smtClean="0">
              <a:cs typeface="Arial" charset="0"/>
            </a:endParaRPr>
          </a:p>
          <a:p>
            <a:pPr marL="342900" indent="-342900" defTabSz="914400"/>
            <a:r>
              <a:rPr lang="en-GB" sz="2800" dirty="0" smtClean="0">
                <a:cs typeface="Arial" charset="0"/>
              </a:rPr>
              <a:t>The extent to which young people not having reached their majority can be considered competent is open to debate </a:t>
            </a:r>
            <a:r>
              <a:rPr lang="en-GB" sz="2800" b="1" dirty="0" smtClean="0">
                <a:cs typeface="Arial" charset="0"/>
              </a:rPr>
              <a:t>(</a:t>
            </a:r>
            <a:r>
              <a:rPr lang="en-GB" sz="2800" b="1" dirty="0" smtClean="0">
                <a:latin typeface="Comic Sans MS" pitchFamily="66" charset="0"/>
                <a:cs typeface="Arial" charset="0"/>
              </a:rPr>
              <a:t>“</a:t>
            </a:r>
            <a:r>
              <a:rPr lang="en-GB" sz="2800" b="1" dirty="0" smtClean="0">
                <a:cs typeface="Arial" charset="0"/>
              </a:rPr>
              <a:t>mature minors</a:t>
            </a:r>
            <a:r>
              <a:rPr lang="en-GB" sz="2800" b="1" dirty="0" smtClean="0">
                <a:latin typeface="Comic Sans MS" pitchFamily="66" charset="0"/>
                <a:cs typeface="Arial" charset="0"/>
              </a:rPr>
              <a:t>”</a:t>
            </a:r>
            <a:r>
              <a:rPr lang="en-GB" sz="2800" b="1" dirty="0" smtClean="0">
                <a:cs typeface="Arial" charset="0"/>
              </a:rPr>
              <a:t>).</a:t>
            </a:r>
            <a:endParaRPr lang="sv-SE" sz="2000" dirty="0" smtClean="0">
              <a:cs typeface="Arial" charset="0"/>
            </a:endParaRPr>
          </a:p>
        </p:txBody>
      </p:sp>
    </p:spTree>
    <p:extLst>
      <p:ext uri="{BB962C8B-B14F-4D97-AF65-F5344CB8AC3E}">
        <p14:creationId xmlns:p14="http://schemas.microsoft.com/office/powerpoint/2010/main" xmlns="" val="1066140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Espace réservé du contenu 2"/>
          <p:cNvSpPr>
            <a:spLocks noGrp="1"/>
          </p:cNvSpPr>
          <p:nvPr>
            <p:ph idx="1"/>
          </p:nvPr>
        </p:nvSpPr>
        <p:spPr>
          <a:xfrm>
            <a:off x="323528" y="1844824"/>
            <a:ext cx="8686800" cy="4876800"/>
          </a:xfrm>
        </p:spPr>
        <p:txBody>
          <a:bodyPr/>
          <a:lstStyle/>
          <a:p>
            <a:pPr marL="514350" indent="-514350">
              <a:buFont typeface="Arial" charset="0"/>
              <a:buAutoNum type="arabicPeriod"/>
            </a:pPr>
            <a:r>
              <a:rPr lang="en-US" sz="2400" dirty="0" smtClean="0"/>
              <a:t>understanding the disclosed information about the nature of the decision and the procedure(s)</a:t>
            </a:r>
            <a:br>
              <a:rPr lang="en-US" sz="2400" dirty="0" smtClean="0"/>
            </a:br>
            <a:endParaRPr lang="en-US" sz="2400" dirty="0" smtClean="0"/>
          </a:p>
          <a:p>
            <a:pPr marL="514350" indent="-514350">
              <a:buFont typeface="Arial" charset="0"/>
              <a:buAutoNum type="arabicPeriod"/>
            </a:pPr>
            <a:r>
              <a:rPr lang="en-US" sz="2400" dirty="0" smtClean="0"/>
              <a:t>appreciation of the effects of treatment (or failure of treatment on one’s actual/future health</a:t>
            </a:r>
            <a:br>
              <a:rPr lang="en-US" sz="2400" dirty="0" smtClean="0"/>
            </a:br>
            <a:endParaRPr lang="en-US" sz="2400" dirty="0" smtClean="0"/>
          </a:p>
          <a:p>
            <a:pPr marL="514350" indent="-514350">
              <a:buFont typeface="Arial" charset="0"/>
              <a:buAutoNum type="arabicPeriod"/>
            </a:pPr>
            <a:r>
              <a:rPr lang="en-US" sz="2400" dirty="0" smtClean="0"/>
              <a:t>reasoning in the process of deciding about the treatment, with a focus on </a:t>
            </a:r>
            <a:r>
              <a:rPr lang="en-US" sz="2400" b="1" i="1" dirty="0" smtClean="0"/>
              <a:t>abilities</a:t>
            </a:r>
            <a:r>
              <a:rPr lang="en-US" sz="2400" dirty="0" smtClean="0"/>
              <a:t> to compare alternatives in the light of their consequences</a:t>
            </a:r>
            <a:br>
              <a:rPr lang="en-US" sz="2400" dirty="0" smtClean="0"/>
            </a:br>
            <a:endParaRPr lang="en-US" sz="2400" dirty="0" smtClean="0"/>
          </a:p>
          <a:p>
            <a:pPr marL="514350" indent="-514350">
              <a:buFont typeface="Arial" charset="0"/>
              <a:buAutoNum type="arabicPeriod"/>
            </a:pPr>
            <a:r>
              <a:rPr lang="en-US" sz="2400" dirty="0" smtClean="0"/>
              <a:t>expressing a choice about participation</a:t>
            </a:r>
            <a:endParaRPr lang="fr-CH" sz="2400" dirty="0" smtClean="0"/>
          </a:p>
        </p:txBody>
      </p:sp>
      <p:sp>
        <p:nvSpPr>
          <p:cNvPr id="25604" name="Espace réservé du numéro de diapositive 3"/>
          <p:cNvSpPr>
            <a:spLocks noGrp="1"/>
          </p:cNvSpPr>
          <p:nvPr>
            <p:ph type="sldNum" sz="quarter" idx="11"/>
          </p:nvPr>
        </p:nvSpPr>
        <p:spPr>
          <a:noFill/>
        </p:spPr>
        <p:txBody>
          <a:bodyPr/>
          <a:lstStyle/>
          <a:p>
            <a:fld id="{D48CB46E-26D1-4265-AC00-1072BFA57C9C}" type="slidenum">
              <a:rPr lang="en-GB" smtClean="0"/>
              <a:pPr/>
              <a:t>21</a:t>
            </a:fld>
            <a:endParaRPr lang="en-GB" smtClean="0"/>
          </a:p>
        </p:txBody>
      </p:sp>
      <p:sp>
        <p:nvSpPr>
          <p:cNvPr id="6" name="Rectangle 2"/>
          <p:cNvSpPr>
            <a:spLocks noGrp="1" noChangeArrowheads="1"/>
          </p:cNvSpPr>
          <p:nvPr>
            <p:ph type="title"/>
          </p:nvPr>
        </p:nvSpPr>
        <p:spPr>
          <a:xfrm>
            <a:off x="251520" y="188640"/>
            <a:ext cx="8686800" cy="1371600"/>
          </a:xfrm>
        </p:spPr>
        <p:txBody>
          <a:bodyPr/>
          <a:lstStyle/>
          <a:p>
            <a:r>
              <a:rPr lang="en-GB" sz="4800" dirty="0" smtClean="0">
                <a:solidFill>
                  <a:schemeClr val="accent2"/>
                </a:solidFill>
                <a:cs typeface="Arial" charset="0"/>
              </a:rPr>
              <a:t>COMPETENCE</a:t>
            </a:r>
            <a:br>
              <a:rPr lang="en-GB" sz="4800" dirty="0" smtClean="0">
                <a:solidFill>
                  <a:schemeClr val="accent2"/>
                </a:solidFill>
                <a:cs typeface="Arial" charset="0"/>
              </a:rPr>
            </a:br>
            <a:r>
              <a:rPr lang="en-GB" sz="3600" i="1" cap="none" dirty="0" smtClean="0">
                <a:solidFill>
                  <a:srgbClr val="C00000"/>
                </a:solidFill>
                <a:cs typeface="Arial" charset="0"/>
              </a:rPr>
              <a:t>Autonomous decision making capacity</a:t>
            </a:r>
            <a:endParaRPr lang="sv-SE" sz="3600" i="1" u="sng" cap="none" dirty="0" smtClean="0">
              <a:solidFill>
                <a:srgbClr val="C00000"/>
              </a:solidFill>
              <a:cs typeface="Arial" charset="0"/>
            </a:endParaRPr>
          </a:p>
        </p:txBody>
      </p:sp>
    </p:spTree>
    <p:extLst>
      <p:ext uri="{BB962C8B-B14F-4D97-AF65-F5344CB8AC3E}">
        <p14:creationId xmlns:p14="http://schemas.microsoft.com/office/powerpoint/2010/main" xmlns="" val="207144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4"/>
          <p:cNvSpPr>
            <a:spLocks noGrp="1"/>
          </p:cNvSpPr>
          <p:nvPr>
            <p:ph type="sldNum" sz="quarter" idx="11"/>
          </p:nvPr>
        </p:nvSpPr>
        <p:spPr>
          <a:noFill/>
        </p:spPr>
        <p:txBody>
          <a:bodyPr/>
          <a:lstStyle/>
          <a:p>
            <a:pPr defTabSz="762000"/>
            <a:fld id="{23F4C488-E496-4164-9BC9-9CDDCD05F919}" type="slidenum">
              <a:rPr lang="en-GB" smtClean="0"/>
              <a:pPr defTabSz="762000"/>
              <a:t>22</a:t>
            </a:fld>
            <a:endParaRPr lang="en-GB" smtClean="0"/>
          </a:p>
        </p:txBody>
      </p:sp>
      <p:sp>
        <p:nvSpPr>
          <p:cNvPr id="26627" name="Rectangle 2"/>
          <p:cNvSpPr>
            <a:spLocks noGrp="1" noChangeArrowheads="1"/>
          </p:cNvSpPr>
          <p:nvPr>
            <p:ph type="title"/>
          </p:nvPr>
        </p:nvSpPr>
        <p:spPr/>
        <p:txBody>
          <a:bodyPr/>
          <a:lstStyle/>
          <a:p>
            <a:r>
              <a:rPr lang="en-GB" smtClean="0">
                <a:solidFill>
                  <a:schemeClr val="accent2"/>
                </a:solidFill>
                <a:cs typeface="Arial" charset="0"/>
              </a:rPr>
              <a:t>INFORMED CONSENT</a:t>
            </a:r>
            <a:endParaRPr lang="sv-SE" sz="3600" i="1" u="sng" smtClean="0">
              <a:cs typeface="Arial" charset="0"/>
            </a:endParaRPr>
          </a:p>
        </p:txBody>
      </p:sp>
      <p:sp>
        <p:nvSpPr>
          <p:cNvPr id="26628" name="Rectangle 3"/>
          <p:cNvSpPr>
            <a:spLocks noGrp="1" noChangeArrowheads="1"/>
          </p:cNvSpPr>
          <p:nvPr>
            <p:ph type="body" idx="1"/>
          </p:nvPr>
        </p:nvSpPr>
        <p:spPr>
          <a:xfrm>
            <a:off x="228600" y="1524000"/>
            <a:ext cx="8686800" cy="4876800"/>
          </a:xfrm>
        </p:spPr>
        <p:txBody>
          <a:bodyPr/>
          <a:lstStyle/>
          <a:p>
            <a:pPr marL="342900" indent="-342900" defTabSz="914400"/>
            <a:r>
              <a:rPr lang="en-GB" smtClean="0">
                <a:cs typeface="Arial" charset="0"/>
              </a:rPr>
              <a:t>An individual who is considered competent has the right to make his/her own decisions about any health intervention that involves him/her</a:t>
            </a:r>
            <a:br>
              <a:rPr lang="en-GB" smtClean="0">
                <a:cs typeface="Arial" charset="0"/>
              </a:rPr>
            </a:br>
            <a:r>
              <a:rPr lang="en-GB" smtClean="0">
                <a:cs typeface="Arial" charset="0"/>
              </a:rPr>
              <a:t> </a:t>
            </a:r>
          </a:p>
          <a:p>
            <a:pPr marL="342900" indent="-342900" defTabSz="914400"/>
            <a:r>
              <a:rPr lang="en-GB" smtClean="0">
                <a:cs typeface="Arial" charset="0"/>
              </a:rPr>
              <a:t>Such as</a:t>
            </a:r>
          </a:p>
          <a:p>
            <a:pPr marL="742950" lvl="1" defTabSz="914400"/>
            <a:r>
              <a:rPr lang="en-GB" smtClean="0">
                <a:cs typeface="Arial" charset="0"/>
              </a:rPr>
              <a:t>a laboratory test, </a:t>
            </a:r>
          </a:p>
          <a:p>
            <a:pPr marL="742950" lvl="1" defTabSz="914400"/>
            <a:r>
              <a:rPr lang="en-GB" smtClean="0">
                <a:cs typeface="Arial" charset="0"/>
              </a:rPr>
              <a:t>being prescribed a medication, or </a:t>
            </a:r>
          </a:p>
          <a:p>
            <a:pPr marL="742950" lvl="1" defTabSz="914400"/>
            <a:r>
              <a:rPr lang="en-GB" smtClean="0">
                <a:cs typeface="Arial" charset="0"/>
              </a:rPr>
              <a:t>undergoing surgery</a:t>
            </a:r>
          </a:p>
          <a:p>
            <a:pPr marL="742950" lvl="1" defTabSz="914400"/>
            <a:r>
              <a:rPr lang="en-GB" smtClean="0">
                <a:cs typeface="Arial" charset="0"/>
              </a:rPr>
              <a:t>etc.</a:t>
            </a:r>
            <a:endParaRPr lang="sv-SE" sz="2000" smtClean="0">
              <a:cs typeface="Arial" charset="0"/>
            </a:endParaRPr>
          </a:p>
        </p:txBody>
      </p:sp>
    </p:spTree>
    <p:extLst>
      <p:ext uri="{BB962C8B-B14F-4D97-AF65-F5344CB8AC3E}">
        <p14:creationId xmlns:p14="http://schemas.microsoft.com/office/powerpoint/2010/main" xmlns="" val="2000277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numéro de diapositive 4"/>
          <p:cNvSpPr>
            <a:spLocks noGrp="1"/>
          </p:cNvSpPr>
          <p:nvPr>
            <p:ph type="sldNum" sz="quarter" idx="11"/>
          </p:nvPr>
        </p:nvSpPr>
        <p:spPr>
          <a:noFill/>
        </p:spPr>
        <p:txBody>
          <a:bodyPr/>
          <a:lstStyle/>
          <a:p>
            <a:pPr defTabSz="762000"/>
            <a:fld id="{2F8C05F5-FE57-493A-8435-2B6418875B25}" type="slidenum">
              <a:rPr lang="en-GB" smtClean="0"/>
              <a:pPr defTabSz="762000"/>
              <a:t>23</a:t>
            </a:fld>
            <a:endParaRPr lang="en-GB" smtClean="0"/>
          </a:p>
        </p:txBody>
      </p:sp>
      <p:sp>
        <p:nvSpPr>
          <p:cNvPr id="27651" name="Rectangle 2"/>
          <p:cNvSpPr>
            <a:spLocks noGrp="1" noChangeArrowheads="1"/>
          </p:cNvSpPr>
          <p:nvPr>
            <p:ph type="title"/>
          </p:nvPr>
        </p:nvSpPr>
        <p:spPr/>
        <p:txBody>
          <a:bodyPr/>
          <a:lstStyle/>
          <a:p>
            <a:r>
              <a:rPr lang="en-GB" smtClean="0">
                <a:solidFill>
                  <a:schemeClr val="accent2"/>
                </a:solidFill>
                <a:cs typeface="Arial" charset="0"/>
              </a:rPr>
              <a:t>CONFIDENTIALITY</a:t>
            </a:r>
            <a:endParaRPr lang="sv-SE" sz="3600" i="1" u="sng" smtClean="0">
              <a:cs typeface="Arial" charset="0"/>
            </a:endParaRPr>
          </a:p>
        </p:txBody>
      </p:sp>
      <p:sp>
        <p:nvSpPr>
          <p:cNvPr id="27652" name="Rectangle 3"/>
          <p:cNvSpPr>
            <a:spLocks noGrp="1" noChangeArrowheads="1"/>
          </p:cNvSpPr>
          <p:nvPr>
            <p:ph type="body" idx="1"/>
          </p:nvPr>
        </p:nvSpPr>
        <p:spPr/>
        <p:txBody>
          <a:bodyPr/>
          <a:lstStyle/>
          <a:p>
            <a:r>
              <a:rPr lang="en-GB" sz="2400" smtClean="0">
                <a:cs typeface="Arial" charset="0"/>
              </a:rPr>
              <a:t>any </a:t>
            </a:r>
            <a:r>
              <a:rPr lang="en-GB" sz="2400" smtClean="0">
                <a:latin typeface="Comic Sans MS" pitchFamily="66" charset="0"/>
                <a:cs typeface="Arial" charset="0"/>
              </a:rPr>
              <a:t>‘</a:t>
            </a:r>
            <a:r>
              <a:rPr lang="en-GB" sz="2400" smtClean="0">
                <a:cs typeface="Arial" charset="0"/>
              </a:rPr>
              <a:t>competent</a:t>
            </a:r>
            <a:r>
              <a:rPr lang="en-GB" sz="2400" smtClean="0">
                <a:latin typeface="Comic Sans MS" pitchFamily="66" charset="0"/>
                <a:cs typeface="Arial" charset="0"/>
              </a:rPr>
              <a:t>’</a:t>
            </a:r>
            <a:r>
              <a:rPr lang="en-GB" sz="2400" smtClean="0">
                <a:cs typeface="Arial" charset="0"/>
              </a:rPr>
              <a:t> person has the right to demand that his/her physician / health care provider does not disclose any information to any other person, </a:t>
            </a:r>
            <a:br>
              <a:rPr lang="en-GB" sz="2400" smtClean="0">
                <a:cs typeface="Arial" charset="0"/>
              </a:rPr>
            </a:br>
            <a:endParaRPr lang="en-GB" sz="2400" smtClean="0">
              <a:cs typeface="Arial" charset="0"/>
            </a:endParaRPr>
          </a:p>
          <a:p>
            <a:r>
              <a:rPr lang="en-GB" sz="2400" smtClean="0">
                <a:cs typeface="Arial" charset="0"/>
              </a:rPr>
              <a:t>unless he/she has been given express permission to do so by the client</a:t>
            </a:r>
            <a:br>
              <a:rPr lang="en-GB" sz="2400" smtClean="0">
                <a:cs typeface="Arial" charset="0"/>
              </a:rPr>
            </a:br>
            <a:endParaRPr lang="en-GB" sz="2400" smtClean="0">
              <a:cs typeface="Arial" charset="0"/>
            </a:endParaRPr>
          </a:p>
          <a:p>
            <a:r>
              <a:rPr lang="en-GB" sz="2400" smtClean="0">
                <a:cs typeface="Arial" charset="0"/>
              </a:rPr>
              <a:t>Exceptions? ..</a:t>
            </a:r>
            <a:endParaRPr lang="sv-SE" sz="2400" smtClean="0">
              <a:cs typeface="Arial" charset="0"/>
            </a:endParaRPr>
          </a:p>
        </p:txBody>
      </p:sp>
    </p:spTree>
    <p:extLst>
      <p:ext uri="{BB962C8B-B14F-4D97-AF65-F5344CB8AC3E}">
        <p14:creationId xmlns:p14="http://schemas.microsoft.com/office/powerpoint/2010/main" xmlns="" val="1260399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3200" dirty="0" smtClean="0"/>
              <a:t>A FEW STEPS TO ADDRESS ETHICAL DILEMNAS</a:t>
            </a:r>
            <a:endParaRPr lang="fr-CH" sz="3200" dirty="0"/>
          </a:p>
        </p:txBody>
      </p:sp>
      <p:sp>
        <p:nvSpPr>
          <p:cNvPr id="3" name="Espace réservé du contenu 2"/>
          <p:cNvSpPr>
            <a:spLocks noGrp="1"/>
          </p:cNvSpPr>
          <p:nvPr>
            <p:ph idx="1"/>
          </p:nvPr>
        </p:nvSpPr>
        <p:spPr>
          <a:xfrm>
            <a:off x="323528" y="1988840"/>
            <a:ext cx="8686800" cy="4552528"/>
          </a:xfrm>
        </p:spPr>
        <p:txBody>
          <a:bodyPr/>
          <a:lstStyle/>
          <a:p>
            <a:pPr marL="514350" lvl="0" indent="-514350">
              <a:buFont typeface="+mj-lt"/>
              <a:buAutoNum type="arabicPeriod"/>
            </a:pPr>
            <a:r>
              <a:rPr lang="en-US" sz="2600" dirty="0" smtClean="0"/>
              <a:t>Define the ethical dilemma  </a:t>
            </a:r>
            <a:endParaRPr lang="fr-CH" sz="2600" b="1" dirty="0" smtClean="0"/>
          </a:p>
          <a:p>
            <a:pPr marL="514350" lvl="0" indent="-514350">
              <a:buFont typeface="+mj-lt"/>
              <a:buAutoNum type="arabicPeriod"/>
            </a:pPr>
            <a:r>
              <a:rPr lang="en-US" sz="2600" dirty="0" smtClean="0"/>
              <a:t>Identify contributing factors e.g. legal framework</a:t>
            </a:r>
            <a:endParaRPr lang="fr-CH" sz="2600" b="1" dirty="0" smtClean="0"/>
          </a:p>
          <a:p>
            <a:pPr marL="514350" lvl="0" indent="-514350">
              <a:buFont typeface="+mj-lt"/>
              <a:buAutoNum type="arabicPeriod"/>
            </a:pPr>
            <a:r>
              <a:rPr lang="en-US" sz="2600" dirty="0" smtClean="0"/>
              <a:t>Identify main stakeholders involved </a:t>
            </a:r>
            <a:endParaRPr lang="fr-CH" sz="2600" b="1" dirty="0" smtClean="0"/>
          </a:p>
          <a:p>
            <a:pPr marL="514350" lvl="0" indent="-514350">
              <a:buFont typeface="+mj-lt"/>
              <a:buAutoNum type="arabicPeriod"/>
            </a:pPr>
            <a:r>
              <a:rPr lang="en-US" sz="2600" dirty="0" smtClean="0"/>
              <a:t>Define the options</a:t>
            </a:r>
            <a:endParaRPr lang="fr-CH" sz="2600" b="1" dirty="0" smtClean="0"/>
          </a:p>
          <a:p>
            <a:pPr marL="514350" lvl="0" indent="-514350">
              <a:buFont typeface="+mj-lt"/>
              <a:buAutoNum type="arabicPeriod"/>
            </a:pPr>
            <a:r>
              <a:rPr lang="en-US" sz="2600" dirty="0" smtClean="0"/>
              <a:t>Assess medical/health/social consequences of each option</a:t>
            </a:r>
            <a:endParaRPr lang="fr-CH" sz="2600" b="1" dirty="0" smtClean="0"/>
          </a:p>
          <a:p>
            <a:pPr marL="514350" lvl="0" indent="-514350">
              <a:buFont typeface="+mj-lt"/>
              <a:buAutoNum type="arabicPeriod"/>
            </a:pPr>
            <a:r>
              <a:rPr lang="en-US" sz="2600" dirty="0" smtClean="0"/>
              <a:t>Discuss which are the best options for the client with him and, if possible, with stakeholders </a:t>
            </a:r>
            <a:endParaRPr lang="fr-CH" sz="2600" b="1" dirty="0" smtClean="0"/>
          </a:p>
          <a:p>
            <a:pPr marL="514350" lvl="0" indent="-514350">
              <a:buFont typeface="+mj-lt"/>
              <a:buAutoNum type="arabicPeriod"/>
            </a:pPr>
            <a:r>
              <a:rPr lang="en-US" sz="2600" dirty="0" err="1" smtClean="0"/>
              <a:t>Negociate</a:t>
            </a:r>
            <a:r>
              <a:rPr lang="en-US" sz="2600" dirty="0" smtClean="0"/>
              <a:t>/choose option/s</a:t>
            </a:r>
            <a:endParaRPr lang="fr-CH" sz="2600" b="1" dirty="0" smtClean="0"/>
          </a:p>
          <a:p>
            <a:endParaRPr lang="fr-CH" sz="2600"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24</a:t>
            </a:fld>
            <a:endParaRPr lang="en-GB"/>
          </a:p>
        </p:txBody>
      </p:sp>
    </p:spTree>
    <p:extLst>
      <p:ext uri="{BB962C8B-B14F-4D97-AF65-F5344CB8AC3E}">
        <p14:creationId xmlns:p14="http://schemas.microsoft.com/office/powerpoint/2010/main" xmlns="" val="1332844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numéro de diapositive 4"/>
          <p:cNvSpPr>
            <a:spLocks noGrp="1"/>
          </p:cNvSpPr>
          <p:nvPr>
            <p:ph type="sldNum" sz="quarter" idx="11"/>
          </p:nvPr>
        </p:nvSpPr>
        <p:spPr>
          <a:noFill/>
        </p:spPr>
        <p:txBody>
          <a:bodyPr/>
          <a:lstStyle/>
          <a:p>
            <a:pPr defTabSz="762000"/>
            <a:fld id="{15ECEF7F-EBBD-45B5-9A37-769B103933BF}" type="slidenum">
              <a:rPr lang="en-GB" smtClean="0"/>
              <a:pPr defTabSz="762000"/>
              <a:t>25</a:t>
            </a:fld>
            <a:endParaRPr lang="en-GB" smtClean="0"/>
          </a:p>
        </p:txBody>
      </p:sp>
      <p:sp>
        <p:nvSpPr>
          <p:cNvPr id="29699" name="Rectangle 2"/>
          <p:cNvSpPr>
            <a:spLocks noGrp="1" noChangeArrowheads="1"/>
          </p:cNvSpPr>
          <p:nvPr>
            <p:ph type="title"/>
          </p:nvPr>
        </p:nvSpPr>
        <p:spPr>
          <a:xfrm>
            <a:off x="107504" y="692696"/>
            <a:ext cx="8686800" cy="1371600"/>
          </a:xfrm>
        </p:spPr>
        <p:txBody>
          <a:bodyPr/>
          <a:lstStyle/>
          <a:p>
            <a:r>
              <a:rPr lang="en-GB" sz="3200" dirty="0" smtClean="0">
                <a:solidFill>
                  <a:schemeClr val="accent2"/>
                </a:solidFill>
                <a:cs typeface="Arial" charset="0"/>
              </a:rPr>
              <a:t>ASSESSING MINOR’S COMPETENCE</a:t>
            </a:r>
            <a:r>
              <a:rPr lang="en-GB" sz="2000" b="1" dirty="0" smtClean="0">
                <a:cs typeface="Arial" charset="0"/>
              </a:rPr>
              <a:t/>
            </a:r>
            <a:br>
              <a:rPr lang="en-GB" sz="2000" b="1" dirty="0" smtClean="0">
                <a:cs typeface="Arial" charset="0"/>
              </a:rPr>
            </a:br>
            <a:endParaRPr lang="en-IE" sz="2000" b="1" dirty="0" smtClean="0">
              <a:cs typeface="Arial" charset="0"/>
            </a:endParaRPr>
          </a:p>
        </p:txBody>
      </p:sp>
      <p:sp>
        <p:nvSpPr>
          <p:cNvPr id="29700" name="Rectangle 3"/>
          <p:cNvSpPr>
            <a:spLocks noGrp="1" noChangeArrowheads="1"/>
          </p:cNvSpPr>
          <p:nvPr>
            <p:ph type="body" idx="1"/>
          </p:nvPr>
        </p:nvSpPr>
        <p:spPr>
          <a:xfrm>
            <a:off x="228600" y="1676400"/>
            <a:ext cx="8686800" cy="4495800"/>
          </a:xfrm>
        </p:spPr>
        <p:txBody>
          <a:bodyPr/>
          <a:lstStyle/>
          <a:p>
            <a:pPr marL="609600" indent="-609600">
              <a:buFont typeface="Monotype Sorts" charset="2"/>
              <a:buNone/>
            </a:pPr>
            <a:endParaRPr lang="en-GB" sz="2800" b="1" dirty="0" smtClean="0">
              <a:cs typeface="Arial" charset="0"/>
            </a:endParaRPr>
          </a:p>
          <a:p>
            <a:pPr marL="609600" indent="-609600">
              <a:buFont typeface="Monotype Sorts" charset="2"/>
              <a:buNone/>
            </a:pPr>
            <a:r>
              <a:rPr lang="en-GB" sz="2400" dirty="0" smtClean="0">
                <a:cs typeface="Arial" charset="0"/>
              </a:rPr>
              <a:t>  	Deliver the information </a:t>
            </a:r>
            <a:r>
              <a:rPr lang="en-GB" sz="2400" b="1" dirty="0" smtClean="0">
                <a:cs typeface="Arial" charset="0"/>
              </a:rPr>
              <a:t>in such a way</a:t>
            </a:r>
            <a:r>
              <a:rPr lang="en-GB" sz="2400" dirty="0" smtClean="0">
                <a:cs typeface="Arial" charset="0"/>
              </a:rPr>
              <a:t> as to make sure that the adolescent fully understands what the issues are   </a:t>
            </a:r>
            <a:br>
              <a:rPr lang="en-GB" sz="2400" dirty="0" smtClean="0">
                <a:cs typeface="Arial" charset="0"/>
              </a:rPr>
            </a:br>
            <a:r>
              <a:rPr lang="en-GB" sz="2400" dirty="0" smtClean="0">
                <a:cs typeface="Arial" charset="0"/>
              </a:rPr>
              <a:t/>
            </a:r>
            <a:br>
              <a:rPr lang="en-GB" sz="2400" dirty="0" smtClean="0">
                <a:cs typeface="Arial" charset="0"/>
              </a:rPr>
            </a:br>
            <a:r>
              <a:rPr lang="en-GB" sz="2400" b="1" dirty="0" smtClean="0">
                <a:solidFill>
                  <a:schemeClr val="accent2"/>
                </a:solidFill>
                <a:cs typeface="Arial" charset="0"/>
              </a:rPr>
              <a:t>Check out</a:t>
            </a:r>
            <a:r>
              <a:rPr lang="en-GB" sz="2400" dirty="0" smtClean="0">
                <a:cs typeface="Arial" charset="0"/>
              </a:rPr>
              <a:t> this understanding by asking him/her to rephrase the information which has been presented</a:t>
            </a:r>
            <a:br>
              <a:rPr lang="en-GB" sz="2400" dirty="0" smtClean="0">
                <a:cs typeface="Arial" charset="0"/>
              </a:rPr>
            </a:br>
            <a:endParaRPr lang="en-IE" sz="2400" dirty="0" smtClean="0">
              <a:cs typeface="Arial" charset="0"/>
            </a:endParaRPr>
          </a:p>
        </p:txBody>
      </p:sp>
    </p:spTree>
    <p:extLst>
      <p:ext uri="{BB962C8B-B14F-4D97-AF65-F5344CB8AC3E}">
        <p14:creationId xmlns:p14="http://schemas.microsoft.com/office/powerpoint/2010/main" xmlns="" val="71365683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A7</a:t>
            </a:r>
            <a:endParaRPr lang="fr-FR" dirty="0"/>
          </a:p>
        </p:txBody>
      </p:sp>
      <p:sp>
        <p:nvSpPr>
          <p:cNvPr id="3" name="Espace réservé du contenu 2"/>
          <p:cNvSpPr>
            <a:spLocks noGrp="1"/>
          </p:cNvSpPr>
          <p:nvPr>
            <p:ph idx="1"/>
          </p:nvPr>
        </p:nvSpPr>
        <p:spPr/>
        <p:txBody>
          <a:bodyPr/>
          <a:lstStyle/>
          <a:p>
            <a:pPr lvl="0"/>
            <a:r>
              <a:rPr lang="en-US" sz="2400" dirty="0" smtClean="0"/>
              <a:t>Apply </a:t>
            </a:r>
            <a:r>
              <a:rPr lang="en-US" sz="2400" dirty="0"/>
              <a:t>the deliberation approach to addressing ethical dilemmas encountered in clinical practice </a:t>
            </a:r>
            <a:endParaRPr lang="fr-FR" sz="2400" b="1" dirty="0"/>
          </a:p>
        </p:txBody>
      </p:sp>
      <p:sp>
        <p:nvSpPr>
          <p:cNvPr id="4" name="Espace réservé du numéro de diapositive 3"/>
          <p:cNvSpPr>
            <a:spLocks noGrp="1"/>
          </p:cNvSpPr>
          <p:nvPr>
            <p:ph type="sldNum" sz="quarter" idx="11"/>
          </p:nvPr>
        </p:nvSpPr>
        <p:spPr/>
        <p:txBody>
          <a:bodyPr/>
          <a:lstStyle/>
          <a:p>
            <a:pPr>
              <a:defRPr/>
            </a:pPr>
            <a:fld id="{E139C831-40D8-4D52-984D-B10D193B6FC9}" type="slidenum">
              <a:rPr lang="en-GB" smtClean="0"/>
              <a:pPr>
                <a:defRPr/>
              </a:pPr>
              <a:t>26</a:t>
            </a:fld>
            <a:endParaRPr lang="en-GB"/>
          </a:p>
        </p:txBody>
      </p:sp>
    </p:spTree>
    <p:extLst>
      <p:ext uri="{BB962C8B-B14F-4D97-AF65-F5344CB8AC3E}">
        <p14:creationId xmlns:p14="http://schemas.microsoft.com/office/powerpoint/2010/main" xmlns="" val="44056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a:t>
            </a:r>
            <a:r>
              <a:rPr lang="fr-FR" dirty="0" smtClean="0"/>
              <a:t>ntry scenario</a:t>
            </a:r>
            <a:endParaRPr lang="fr-FR" dirty="0"/>
          </a:p>
        </p:txBody>
      </p:sp>
      <p:sp>
        <p:nvSpPr>
          <p:cNvPr id="3" name="Espace réservé du contenu 2"/>
          <p:cNvSpPr>
            <a:spLocks noGrp="1"/>
          </p:cNvSpPr>
          <p:nvPr>
            <p:ph idx="1"/>
          </p:nvPr>
        </p:nvSpPr>
        <p:spPr/>
        <p:txBody>
          <a:bodyPr/>
          <a:lstStyle/>
          <a:p>
            <a:endParaRPr lang="fr-FR" dirty="0"/>
          </a:p>
          <a:p>
            <a:endParaRPr lang="fr-FR" dirty="0" smtClean="0"/>
          </a:p>
          <a:p>
            <a:r>
              <a:rPr lang="fr-FR" dirty="0" smtClean="0"/>
              <a:t>You </a:t>
            </a:r>
            <a:r>
              <a:rPr lang="fr-FR" dirty="0" err="1" smtClean="0"/>
              <a:t>should</a:t>
            </a:r>
            <a:r>
              <a:rPr lang="fr-FR" dirty="0" smtClean="0"/>
              <a:t> </a:t>
            </a:r>
            <a:r>
              <a:rPr lang="fr-FR" dirty="0" err="1" smtClean="0"/>
              <a:t>choose</a:t>
            </a:r>
            <a:r>
              <a:rPr lang="fr-FR" dirty="0" smtClean="0"/>
              <a:t> and </a:t>
            </a:r>
            <a:r>
              <a:rPr lang="fr-FR" dirty="0" err="1" smtClean="0"/>
              <a:t>write</a:t>
            </a:r>
            <a:r>
              <a:rPr lang="fr-FR" dirty="0" smtClean="0"/>
              <a:t> </a:t>
            </a:r>
            <a:r>
              <a:rPr lang="fr-FR" dirty="0" err="1" smtClean="0"/>
              <a:t>yourself</a:t>
            </a:r>
            <a:r>
              <a:rPr lang="fr-FR" dirty="0" smtClean="0"/>
              <a:t> an entry scenario </a:t>
            </a:r>
            <a:r>
              <a:rPr lang="fr-FR" dirty="0" err="1" smtClean="0"/>
              <a:t>adapted</a:t>
            </a:r>
            <a:r>
              <a:rPr lang="fr-FR" dirty="0" smtClean="0"/>
              <a:t> to </a:t>
            </a:r>
            <a:r>
              <a:rPr lang="fr-FR" dirty="0" err="1" smtClean="0"/>
              <a:t>your</a:t>
            </a:r>
            <a:r>
              <a:rPr lang="fr-FR" dirty="0" smtClean="0"/>
              <a:t> audience and to </a:t>
            </a:r>
            <a:r>
              <a:rPr lang="fr-FR" dirty="0" err="1" smtClean="0"/>
              <a:t>your</a:t>
            </a:r>
            <a:r>
              <a:rPr lang="fr-FR" dirty="0" smtClean="0"/>
              <a:t> </a:t>
            </a:r>
            <a:r>
              <a:rPr lang="fr-FR" dirty="0" err="1" smtClean="0"/>
              <a:t>learning</a:t>
            </a:r>
            <a:r>
              <a:rPr lang="fr-FR" dirty="0" smtClean="0"/>
              <a:t> objectives</a:t>
            </a:r>
            <a:endParaRPr lang="fr-FR" dirty="0"/>
          </a:p>
        </p:txBody>
      </p:sp>
      <p:sp>
        <p:nvSpPr>
          <p:cNvPr id="4" name="Espace réservé du numéro de diapositive 3"/>
          <p:cNvSpPr>
            <a:spLocks noGrp="1"/>
          </p:cNvSpPr>
          <p:nvPr>
            <p:ph type="sldNum" sz="quarter" idx="11"/>
          </p:nvPr>
        </p:nvSpPr>
        <p:spPr/>
        <p:txBody>
          <a:bodyPr/>
          <a:lstStyle/>
          <a:p>
            <a:pPr>
              <a:defRPr/>
            </a:pPr>
            <a:fld id="{E139C831-40D8-4D52-984D-B10D193B6FC9}" type="slidenum">
              <a:rPr lang="en-GB" smtClean="0"/>
              <a:pPr>
                <a:defRPr/>
              </a:pPr>
              <a:t>27</a:t>
            </a:fld>
            <a:endParaRPr lang="en-GB"/>
          </a:p>
        </p:txBody>
      </p:sp>
    </p:spTree>
    <p:extLst>
      <p:ext uri="{BB962C8B-B14F-4D97-AF65-F5344CB8AC3E}">
        <p14:creationId xmlns:p14="http://schemas.microsoft.com/office/powerpoint/2010/main" xmlns="" val="1331590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43408"/>
            <a:ext cx="8686800" cy="1296144"/>
          </a:xfrm>
        </p:spPr>
        <p:txBody>
          <a:bodyPr/>
          <a:lstStyle/>
          <a:p>
            <a:r>
              <a:rPr lang="fr-CH" dirty="0" err="1" smtClean="0"/>
              <a:t>Example</a:t>
            </a:r>
            <a:r>
              <a:rPr lang="fr-CH" dirty="0" smtClean="0"/>
              <a:t> 1: Drug use</a:t>
            </a:r>
            <a:endParaRPr lang="fr-CH" dirty="0"/>
          </a:p>
        </p:txBody>
      </p:sp>
      <p:sp>
        <p:nvSpPr>
          <p:cNvPr id="3" name="Espace réservé du contenu 2"/>
          <p:cNvSpPr>
            <a:spLocks noGrp="1"/>
          </p:cNvSpPr>
          <p:nvPr>
            <p:ph idx="1"/>
          </p:nvPr>
        </p:nvSpPr>
        <p:spPr>
          <a:xfrm>
            <a:off x="323528" y="1196752"/>
            <a:ext cx="8686800" cy="4552528"/>
          </a:xfrm>
        </p:spPr>
        <p:txBody>
          <a:bodyPr/>
          <a:lstStyle/>
          <a:p>
            <a:pPr marL="0" indent="0">
              <a:buNone/>
            </a:pPr>
            <a:r>
              <a:rPr lang="en-US" sz="2100" dirty="0" smtClean="0"/>
              <a:t>You are a pediatrician working at the local Ministry of Health community clinic and you have a strong interest in adolescent medicine. </a:t>
            </a:r>
            <a:r>
              <a:rPr lang="en-US" sz="2100" dirty="0" err="1" smtClean="0"/>
              <a:t>Jamil</a:t>
            </a:r>
            <a:r>
              <a:rPr lang="en-US" sz="2100" dirty="0" smtClean="0"/>
              <a:t>, who is 17 years old, is sent to you by the school nurse: something is wrong with this pupil who suddenly is skipping school and seems anxious.</a:t>
            </a:r>
            <a:endParaRPr lang="fr-CH" sz="2100" dirty="0" smtClean="0"/>
          </a:p>
          <a:p>
            <a:pPr marL="0" indent="0">
              <a:buNone/>
            </a:pPr>
            <a:r>
              <a:rPr lang="en-US" sz="2100" dirty="0" smtClean="0"/>
              <a:t> </a:t>
            </a:r>
            <a:endParaRPr lang="fr-CH" sz="2100" dirty="0" smtClean="0"/>
          </a:p>
          <a:p>
            <a:pPr marL="0" indent="0">
              <a:buNone/>
            </a:pPr>
            <a:r>
              <a:rPr lang="en-US" sz="2100" dirty="0" smtClean="0"/>
              <a:t>After two consultations, you understand he is misusing/abusing prescription medications- opioids, which he is buying from his friend without his parents knowing. He feels depressed and doesn’t accept his father’s psychological pressure. On one occasion, he was brought back home by a peer who was driving and who had had medication as well and they nearly had an accident. </a:t>
            </a:r>
            <a:endParaRPr lang="fr-CH" sz="2100" dirty="0" smtClean="0"/>
          </a:p>
          <a:p>
            <a:pPr marL="0" indent="0">
              <a:buNone/>
            </a:pPr>
            <a:r>
              <a:rPr lang="en-US" sz="2100" dirty="0" smtClean="0"/>
              <a:t> </a:t>
            </a:r>
            <a:endParaRPr lang="fr-CH" sz="2100" dirty="0" smtClean="0"/>
          </a:p>
          <a:p>
            <a:pPr marL="0" indent="0">
              <a:buNone/>
            </a:pPr>
            <a:r>
              <a:rPr lang="en-US" sz="2100" dirty="0" smtClean="0"/>
              <a:t>You get a visit from the mother, who wants some information and advice, as she is concerned too by her son’s behavior </a:t>
            </a:r>
            <a:endParaRPr lang="fr-CH" sz="2100"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28</a:t>
            </a:fld>
            <a:endParaRPr lang="en-GB"/>
          </a:p>
        </p:txBody>
      </p:sp>
    </p:spTree>
    <p:extLst>
      <p:ext uri="{BB962C8B-B14F-4D97-AF65-F5344CB8AC3E}">
        <p14:creationId xmlns:p14="http://schemas.microsoft.com/office/powerpoint/2010/main" xmlns="" val="35406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smtClean="0">
                <a:ea typeface="MS PGothic" charset="0"/>
              </a:rPr>
              <a:t>Example 2: </a:t>
            </a:r>
            <a:r>
              <a:rPr lang="en-US" dirty="0">
                <a:ea typeface="MS PGothic" charset="0"/>
              </a:rPr>
              <a:t>HIV Disclosure</a:t>
            </a:r>
          </a:p>
        </p:txBody>
      </p:sp>
      <p:sp>
        <p:nvSpPr>
          <p:cNvPr id="62466" name="Content Placeholder 2"/>
          <p:cNvSpPr>
            <a:spLocks noGrp="1"/>
          </p:cNvSpPr>
          <p:nvPr>
            <p:ph idx="1"/>
          </p:nvPr>
        </p:nvSpPr>
        <p:spPr>
          <a:xfrm>
            <a:off x="314325" y="1457325"/>
            <a:ext cx="8637588" cy="4525963"/>
          </a:xfrm>
        </p:spPr>
        <p:txBody>
          <a:bodyPr/>
          <a:lstStyle/>
          <a:p>
            <a:pPr marL="0" indent="0">
              <a:buNone/>
            </a:pPr>
            <a:r>
              <a:rPr lang="en-US" sz="2800" dirty="0">
                <a:ea typeface="MS PGothic" charset="0"/>
              </a:rPr>
              <a:t>15 year old </a:t>
            </a:r>
            <a:r>
              <a:rPr lang="en-US" sz="2800" dirty="0" smtClean="0">
                <a:ea typeface="MS PGothic" charset="0"/>
              </a:rPr>
              <a:t>boy in Kenya </a:t>
            </a:r>
            <a:r>
              <a:rPr lang="en-US" sz="2800" dirty="0">
                <a:ea typeface="MS PGothic" charset="0"/>
              </a:rPr>
              <a:t>attends HIV clinic with his mother.  His mother has not yet disclosed his HIV status to him, and the clinical officer who sees him has agreed to not disclose.  He knows that he has a chronic infection that needs medications.  </a:t>
            </a:r>
          </a:p>
          <a:p>
            <a:pPr marL="0" indent="0">
              <a:buNone/>
            </a:pPr>
            <a:r>
              <a:rPr lang="en-US" sz="2800" dirty="0" smtClean="0">
                <a:ea typeface="MS PGothic" charset="0"/>
              </a:rPr>
              <a:t>He </a:t>
            </a:r>
            <a:r>
              <a:rPr lang="en-US" sz="2800" dirty="0">
                <a:ea typeface="MS PGothic" charset="0"/>
              </a:rPr>
              <a:t>feels close to the pediatric nursing staff, and </a:t>
            </a:r>
            <a:r>
              <a:rPr lang="en-US" sz="2800" dirty="0" smtClean="0">
                <a:ea typeface="MS PGothic" charset="0"/>
              </a:rPr>
              <a:t>confides </a:t>
            </a:r>
            <a:r>
              <a:rPr lang="en-US" sz="2800" dirty="0">
                <a:ea typeface="MS PGothic" charset="0"/>
              </a:rPr>
              <a:t>that he is interested in relationships </a:t>
            </a:r>
            <a:r>
              <a:rPr lang="en-US" sz="2800" dirty="0" smtClean="0">
                <a:ea typeface="MS PGothic" charset="0"/>
              </a:rPr>
              <a:t>and </a:t>
            </a:r>
            <a:r>
              <a:rPr lang="en-US" sz="2800" dirty="0">
                <a:ea typeface="MS PGothic" charset="0"/>
              </a:rPr>
              <a:t>sex.  </a:t>
            </a:r>
            <a:r>
              <a:rPr lang="en-US" sz="2800" dirty="0" smtClean="0">
                <a:ea typeface="MS PGothic" charset="0"/>
              </a:rPr>
              <a:t>Nurses raise </a:t>
            </a:r>
            <a:r>
              <a:rPr lang="en-US" sz="2800" dirty="0">
                <a:ea typeface="MS PGothic" charset="0"/>
              </a:rPr>
              <a:t>the concern that, without disclosure, he is unable to protect himself, and may inadvertently expose a </a:t>
            </a:r>
            <a:r>
              <a:rPr lang="en-US" sz="2800" dirty="0" smtClean="0">
                <a:ea typeface="MS PGothic" charset="0"/>
              </a:rPr>
              <a:t>partner </a:t>
            </a:r>
            <a:r>
              <a:rPr lang="en-US" sz="2800" dirty="0">
                <a:ea typeface="MS PGothic" charset="0"/>
              </a:rPr>
              <a:t>to HIV.</a:t>
            </a:r>
          </a:p>
        </p:txBody>
      </p:sp>
    </p:spTree>
    <p:extLst>
      <p:ext uri="{BB962C8B-B14F-4D97-AF65-F5344CB8AC3E}">
        <p14:creationId xmlns:p14="http://schemas.microsoft.com/office/powerpoint/2010/main" xmlns="" val="2746797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4"/>
          <p:cNvSpPr>
            <a:spLocks noGrp="1"/>
          </p:cNvSpPr>
          <p:nvPr>
            <p:ph type="sldNum" sz="quarter" idx="11"/>
          </p:nvPr>
        </p:nvSpPr>
        <p:spPr>
          <a:noFill/>
        </p:spPr>
        <p:txBody>
          <a:bodyPr/>
          <a:lstStyle/>
          <a:p>
            <a:pPr defTabSz="762000"/>
            <a:fld id="{569E0444-FDF0-41D4-ABEA-7F4E15EA7342}" type="slidenum">
              <a:rPr lang="en-GB" smtClean="0"/>
              <a:pPr defTabSz="762000"/>
              <a:t>3</a:t>
            </a:fld>
            <a:endParaRPr lang="en-GB" smtClean="0"/>
          </a:p>
        </p:txBody>
      </p:sp>
      <p:sp>
        <p:nvSpPr>
          <p:cNvPr id="9219" name="Rectangle 2"/>
          <p:cNvSpPr>
            <a:spLocks noGrp="1" noChangeArrowheads="1"/>
          </p:cNvSpPr>
          <p:nvPr>
            <p:ph type="title"/>
          </p:nvPr>
        </p:nvSpPr>
        <p:spPr>
          <a:xfrm>
            <a:off x="457200" y="381000"/>
            <a:ext cx="8686800" cy="1371600"/>
          </a:xfrm>
        </p:spPr>
        <p:txBody>
          <a:bodyPr/>
          <a:lstStyle/>
          <a:p>
            <a:r>
              <a:rPr lang="en-IE" smtClean="0">
                <a:solidFill>
                  <a:schemeClr val="accent2"/>
                </a:solidFill>
              </a:rPr>
              <a:t>DEFINITION OF BIOETHICS</a:t>
            </a:r>
            <a:endParaRPr lang="en-IE" smtClean="0"/>
          </a:p>
        </p:txBody>
      </p:sp>
      <p:sp>
        <p:nvSpPr>
          <p:cNvPr id="9220" name="Rectangle 3"/>
          <p:cNvSpPr>
            <a:spLocks noGrp="1" noChangeArrowheads="1"/>
          </p:cNvSpPr>
          <p:nvPr>
            <p:ph type="body" idx="1"/>
          </p:nvPr>
        </p:nvSpPr>
        <p:spPr>
          <a:xfrm>
            <a:off x="251520" y="1772816"/>
            <a:ext cx="8686800" cy="4497388"/>
          </a:xfrm>
        </p:spPr>
        <p:txBody>
          <a:bodyPr/>
          <a:lstStyle/>
          <a:p>
            <a:pPr marL="0" indent="0">
              <a:buFont typeface="Monotype Sorts" charset="2"/>
              <a:buNone/>
            </a:pPr>
            <a:r>
              <a:rPr lang="en-GB" dirty="0" smtClean="0">
                <a:ea typeface="Arial Unicode MS" pitchFamily="34" charset="-128"/>
                <a:cs typeface="Arial Unicode MS" pitchFamily="34" charset="-128"/>
              </a:rPr>
              <a:t>Bioethics look at how to maintain respect for, and protection of, the individual in the light of our expanding knowledge of the life sciences and their applications in the areas of:</a:t>
            </a:r>
          </a:p>
          <a:p>
            <a:pPr marL="1238250" lvl="1" indent="-381000">
              <a:buFont typeface="Wingdings" pitchFamily="2" charset="2"/>
              <a:buNone/>
            </a:pPr>
            <a:endParaRPr lang="en-IE" dirty="0" smtClean="0">
              <a:ea typeface="Arial Unicode MS" pitchFamily="34" charset="-128"/>
              <a:cs typeface="Arial Unicode MS" pitchFamily="34" charset="-128"/>
            </a:endParaRPr>
          </a:p>
          <a:p>
            <a:pPr marL="0" indent="0"/>
            <a:r>
              <a:rPr lang="fr-FR" dirty="0" smtClean="0">
                <a:cs typeface="Times New Roman" pitchFamily="18" charset="0"/>
              </a:rPr>
              <a:t> </a:t>
            </a:r>
            <a:r>
              <a:rPr lang="fr-FR" dirty="0" err="1" smtClean="0">
                <a:cs typeface="Times New Roman" pitchFamily="18" charset="0"/>
              </a:rPr>
              <a:t>clinical</a:t>
            </a:r>
            <a:r>
              <a:rPr lang="fr-FR" dirty="0" smtClean="0">
                <a:cs typeface="Times New Roman" pitchFamily="18" charset="0"/>
              </a:rPr>
              <a:t> practice</a:t>
            </a:r>
          </a:p>
          <a:p>
            <a:pPr marL="0" indent="0"/>
            <a:r>
              <a:rPr lang="fr-FR" dirty="0" smtClean="0">
                <a:cs typeface="Times New Roman" pitchFamily="18" charset="0"/>
              </a:rPr>
              <a:t> </a:t>
            </a:r>
            <a:r>
              <a:rPr lang="fr-FR" dirty="0" err="1" smtClean="0">
                <a:cs typeface="Times New Roman" pitchFamily="18" charset="0"/>
              </a:rPr>
              <a:t>research</a:t>
            </a:r>
            <a:endParaRPr lang="fr-FR" dirty="0" smtClean="0">
              <a:cs typeface="Times New Roman" pitchFamily="18" charset="0"/>
            </a:endParaRPr>
          </a:p>
          <a:p>
            <a:pPr marL="0" indent="0"/>
            <a:r>
              <a:rPr lang="fr-FR" dirty="0" smtClean="0">
                <a:cs typeface="Times New Roman" pitchFamily="18" charset="0"/>
              </a:rPr>
              <a:t> </a:t>
            </a:r>
            <a:r>
              <a:rPr lang="fr-FR" dirty="0" err="1" smtClean="0">
                <a:cs typeface="Times New Roman" pitchFamily="18" charset="0"/>
              </a:rPr>
              <a:t>policy</a:t>
            </a:r>
            <a:r>
              <a:rPr lang="fr-FR" dirty="0" smtClean="0">
                <a:cs typeface="Times New Roman" pitchFamily="18" charset="0"/>
              </a:rPr>
              <a:t> and public health</a:t>
            </a:r>
            <a:r>
              <a:rPr lang="en-IE" dirty="0" smtClean="0">
                <a:cs typeface="Times New Roman" pitchFamily="18" charset="0"/>
              </a:rPr>
              <a:t> </a:t>
            </a:r>
            <a:r>
              <a:rPr lang="en-IE" dirty="0" smtClean="0"/>
              <a:t> </a:t>
            </a:r>
          </a:p>
        </p:txBody>
      </p:sp>
    </p:spTree>
    <p:extLst>
      <p:ext uri="{BB962C8B-B14F-4D97-AF65-F5344CB8AC3E}">
        <p14:creationId xmlns:p14="http://schemas.microsoft.com/office/powerpoint/2010/main" xmlns="" val="106304975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smtClean="0"/>
              <a:t>Example</a:t>
            </a:r>
            <a:r>
              <a:rPr lang="fr-CH" dirty="0" smtClean="0"/>
              <a:t> 3: </a:t>
            </a:r>
            <a:r>
              <a:rPr lang="fr-CH" dirty="0" err="1" smtClean="0"/>
              <a:t>ICT’s</a:t>
            </a:r>
            <a:endParaRPr lang="fr-CH" dirty="0"/>
          </a:p>
        </p:txBody>
      </p:sp>
      <p:sp>
        <p:nvSpPr>
          <p:cNvPr id="3" name="Espace réservé du contenu 2"/>
          <p:cNvSpPr>
            <a:spLocks noGrp="1"/>
          </p:cNvSpPr>
          <p:nvPr>
            <p:ph idx="1"/>
          </p:nvPr>
        </p:nvSpPr>
        <p:spPr>
          <a:xfrm>
            <a:off x="251520" y="1700808"/>
            <a:ext cx="8686800" cy="4552528"/>
          </a:xfrm>
        </p:spPr>
        <p:txBody>
          <a:bodyPr/>
          <a:lstStyle/>
          <a:p>
            <a:pPr marL="0" indent="0">
              <a:buNone/>
            </a:pPr>
            <a:r>
              <a:rPr lang="en-US" sz="2200" dirty="0" err="1" smtClean="0"/>
              <a:t>Hanan</a:t>
            </a:r>
            <a:r>
              <a:rPr lang="en-US" sz="2200" dirty="0" smtClean="0"/>
              <a:t> is a 14 years old female whom you have been treating for acne for the past 6 months.  Her father drops her off at the clinic for her follow-up visits every 2 months. </a:t>
            </a:r>
            <a:br>
              <a:rPr lang="en-US" sz="2200" dirty="0" smtClean="0"/>
            </a:br>
            <a:endParaRPr lang="en-US" sz="2200" dirty="0" smtClean="0"/>
          </a:p>
          <a:p>
            <a:pPr marL="0" indent="0">
              <a:buNone/>
            </a:pPr>
            <a:r>
              <a:rPr lang="en-US" sz="2200" dirty="0" smtClean="0"/>
              <a:t>At  her last visit, </a:t>
            </a:r>
            <a:r>
              <a:rPr lang="en-US" sz="2200" dirty="0" err="1" smtClean="0"/>
              <a:t>Hanan</a:t>
            </a:r>
            <a:r>
              <a:rPr lang="en-US" sz="2200" dirty="0" smtClean="0"/>
              <a:t> didn’t seem to be her usual cheerful self. Upon further discussion and probing, she reported that she has been in e-communication with a 20 year old male (</a:t>
            </a:r>
            <a:r>
              <a:rPr lang="en-US" sz="2200" dirty="0" err="1" smtClean="0"/>
              <a:t>Faris</a:t>
            </a:r>
            <a:r>
              <a:rPr lang="en-US" sz="2200" dirty="0" smtClean="0"/>
              <a:t>) on </a:t>
            </a:r>
            <a:r>
              <a:rPr lang="en-US" sz="2200" dirty="0" err="1" smtClean="0"/>
              <a:t>SnapChat</a:t>
            </a:r>
            <a:r>
              <a:rPr lang="en-US" sz="2200" dirty="0" smtClean="0"/>
              <a:t> mobile application. </a:t>
            </a:r>
            <a:r>
              <a:rPr lang="en-US" sz="2200" dirty="0" err="1" smtClean="0"/>
              <a:t>Faris</a:t>
            </a:r>
            <a:r>
              <a:rPr lang="en-US" sz="2200" dirty="0" smtClean="0"/>
              <a:t> requested that </a:t>
            </a:r>
            <a:r>
              <a:rPr lang="en-US" sz="2200" dirty="0" err="1" smtClean="0"/>
              <a:t>Hanan</a:t>
            </a:r>
            <a:r>
              <a:rPr lang="en-US" sz="2200" dirty="0" smtClean="0"/>
              <a:t> meet him at a nearby shopping center. When she refused, he threatened to spread her photos (which she had shared with him) with others.  </a:t>
            </a:r>
            <a:br>
              <a:rPr lang="en-US" sz="2200" dirty="0" smtClean="0"/>
            </a:br>
            <a:endParaRPr lang="en-US" sz="2200" dirty="0" smtClean="0"/>
          </a:p>
          <a:p>
            <a:pPr marL="0" indent="0">
              <a:buNone/>
            </a:pPr>
            <a:r>
              <a:rPr lang="en-US" sz="2200" dirty="0" err="1" smtClean="0"/>
              <a:t>Hanan</a:t>
            </a:r>
            <a:r>
              <a:rPr lang="en-US" sz="2200" dirty="0" smtClean="0"/>
              <a:t> is terrified that her family members will somehow find out about the photos and about her relationship with </a:t>
            </a:r>
            <a:r>
              <a:rPr lang="en-US" sz="2200" dirty="0" err="1" smtClean="0"/>
              <a:t>Faris</a:t>
            </a:r>
            <a:r>
              <a:rPr lang="en-US" sz="2200" dirty="0" smtClean="0"/>
              <a:t>.</a:t>
            </a:r>
          </a:p>
          <a:p>
            <a:endParaRPr lang="en-US" sz="2200"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30</a:t>
            </a:fld>
            <a:endParaRPr lang="en-GB"/>
          </a:p>
        </p:txBody>
      </p:sp>
    </p:spTree>
    <p:extLst>
      <p:ext uri="{BB962C8B-B14F-4D97-AF65-F5344CB8AC3E}">
        <p14:creationId xmlns:p14="http://schemas.microsoft.com/office/powerpoint/2010/main" xmlns="" val="112858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Preliminary </a:t>
            </a:r>
            <a:r>
              <a:rPr lang="da-DK" dirty="0" err="1" smtClean="0"/>
              <a:t>questions</a:t>
            </a:r>
            <a:endParaRPr lang="da-DK" dirty="0"/>
          </a:p>
        </p:txBody>
      </p:sp>
      <p:sp>
        <p:nvSpPr>
          <p:cNvPr id="3" name="Pladsholder til indhold 2"/>
          <p:cNvSpPr>
            <a:spLocks noGrp="1"/>
          </p:cNvSpPr>
          <p:nvPr>
            <p:ph idx="1"/>
          </p:nvPr>
        </p:nvSpPr>
        <p:spPr/>
        <p:txBody>
          <a:bodyPr/>
          <a:lstStyle/>
          <a:p>
            <a:r>
              <a:rPr lang="en-US" dirty="0"/>
              <a:t>what are the main ethical questions or issues </a:t>
            </a:r>
            <a:r>
              <a:rPr lang="en-US" dirty="0" smtClean="0"/>
              <a:t>?</a:t>
            </a:r>
          </a:p>
          <a:p>
            <a:pPr marL="0" indent="0">
              <a:buNone/>
            </a:pPr>
            <a:endParaRPr lang="en-US" dirty="0"/>
          </a:p>
          <a:p>
            <a:r>
              <a:rPr lang="en-US" dirty="0"/>
              <a:t>who is responsible for making the final decisions </a:t>
            </a:r>
            <a:r>
              <a:rPr lang="en-US" dirty="0" smtClean="0"/>
              <a:t>(along </a:t>
            </a:r>
            <a:r>
              <a:rPr lang="en-US" dirty="0"/>
              <a:t>with the </a:t>
            </a:r>
            <a:r>
              <a:rPr lang="en-US" dirty="0" smtClean="0"/>
              <a:t>adolescent) </a:t>
            </a:r>
            <a:r>
              <a:rPr lang="en-US" dirty="0"/>
              <a:t>?</a:t>
            </a:r>
          </a:p>
          <a:p>
            <a:pPr marL="0" indent="0">
              <a:buNone/>
            </a:pPr>
            <a:endParaRPr lang="da-DK" dirty="0"/>
          </a:p>
        </p:txBody>
      </p:sp>
      <p:sp>
        <p:nvSpPr>
          <p:cNvPr id="4" name="Pladsholder til diasnummer 3"/>
          <p:cNvSpPr>
            <a:spLocks noGrp="1"/>
          </p:cNvSpPr>
          <p:nvPr>
            <p:ph type="sldNum" sz="quarter" idx="11"/>
          </p:nvPr>
        </p:nvSpPr>
        <p:spPr/>
        <p:txBody>
          <a:bodyPr/>
          <a:lstStyle/>
          <a:p>
            <a:pPr>
              <a:defRPr/>
            </a:pPr>
            <a:fld id="{E139C831-40D8-4D52-984D-B10D193B6FC9}" type="slidenum">
              <a:rPr lang="en-GB" smtClean="0"/>
              <a:pPr>
                <a:defRPr/>
              </a:pPr>
              <a:t>31</a:t>
            </a:fld>
            <a:endParaRPr lang="en-GB"/>
          </a:p>
        </p:txBody>
      </p:sp>
    </p:spTree>
    <p:extLst>
      <p:ext uri="{BB962C8B-B14F-4D97-AF65-F5344CB8AC3E}">
        <p14:creationId xmlns:p14="http://schemas.microsoft.com/office/powerpoint/2010/main" xmlns="" val="1076266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538" name="Straight Connector 6"/>
          <p:cNvCxnSpPr>
            <a:cxnSpLocks noChangeShapeType="1"/>
          </p:cNvCxnSpPr>
          <p:nvPr/>
        </p:nvCxnSpPr>
        <p:spPr bwMode="auto">
          <a:xfrm>
            <a:off x="4483100" y="1270000"/>
            <a:ext cx="11113" cy="4903788"/>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cxnSp>
        <p:nvCxnSpPr>
          <p:cNvPr id="65539" name="Straight Connector 7"/>
          <p:cNvCxnSpPr>
            <a:cxnSpLocks noChangeShapeType="1"/>
          </p:cNvCxnSpPr>
          <p:nvPr/>
        </p:nvCxnSpPr>
        <p:spPr bwMode="auto">
          <a:xfrm>
            <a:off x="719138" y="3789363"/>
            <a:ext cx="7620000" cy="1587"/>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sp>
        <p:nvSpPr>
          <p:cNvPr id="65540" name="Rectangle 1"/>
          <p:cNvSpPr>
            <a:spLocks noChangeArrowheads="1"/>
          </p:cNvSpPr>
          <p:nvPr/>
        </p:nvSpPr>
        <p:spPr bwMode="auto">
          <a:xfrm>
            <a:off x="617538" y="1300163"/>
            <a:ext cx="387798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3200" dirty="0">
                <a:latin typeface="+mn-lt"/>
              </a:rPr>
              <a:t>Medical indications</a:t>
            </a:r>
            <a:r>
              <a:rPr lang="en-US" dirty="0">
                <a:latin typeface="+mn-lt"/>
              </a:rPr>
              <a:t>	</a:t>
            </a:r>
          </a:p>
        </p:txBody>
      </p:sp>
      <p:sp>
        <p:nvSpPr>
          <p:cNvPr id="65541" name="Rectangle 2"/>
          <p:cNvSpPr>
            <a:spLocks noChangeArrowheads="1"/>
          </p:cNvSpPr>
          <p:nvPr/>
        </p:nvSpPr>
        <p:spPr bwMode="auto">
          <a:xfrm>
            <a:off x="0" y="3843338"/>
            <a:ext cx="4572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a:latin typeface="+mn-lt"/>
              </a:rPr>
              <a:t>Quality of life</a:t>
            </a:r>
          </a:p>
        </p:txBody>
      </p:sp>
      <p:sp>
        <p:nvSpPr>
          <p:cNvPr id="65542" name="Rectangle 8"/>
          <p:cNvSpPr>
            <a:spLocks noChangeArrowheads="1"/>
          </p:cNvSpPr>
          <p:nvPr/>
        </p:nvSpPr>
        <p:spPr bwMode="auto">
          <a:xfrm>
            <a:off x="4241800" y="3841750"/>
            <a:ext cx="45720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dirty="0">
                <a:latin typeface="+mn-lt"/>
              </a:rPr>
              <a:t>Contextual issues</a:t>
            </a:r>
          </a:p>
        </p:txBody>
      </p:sp>
      <p:sp>
        <p:nvSpPr>
          <p:cNvPr id="65543" name="Rectangle 9"/>
          <p:cNvSpPr>
            <a:spLocks noChangeArrowheads="1"/>
          </p:cNvSpPr>
          <p:nvPr/>
        </p:nvSpPr>
        <p:spPr bwMode="auto">
          <a:xfrm>
            <a:off x="4572000" y="1330325"/>
            <a:ext cx="457200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a:latin typeface="+mn-lt"/>
              </a:rPr>
              <a:t>Patient &amp; family preferences</a:t>
            </a:r>
          </a:p>
        </p:txBody>
      </p:sp>
      <p:sp>
        <p:nvSpPr>
          <p:cNvPr id="14" name="Rectangle 2"/>
          <p:cNvSpPr txBox="1">
            <a:spLocks noRot="1" noChangeArrowheads="1"/>
          </p:cNvSpPr>
          <p:nvPr/>
        </p:nvSpPr>
        <p:spPr bwMode="auto">
          <a:xfrm>
            <a:off x="381000" y="257200"/>
            <a:ext cx="8686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defTabSz="762000" rtl="0" eaLnBrk="0" fontAlgn="base" hangingPunct="0">
              <a:spcBef>
                <a:spcPct val="0"/>
              </a:spcBef>
              <a:spcAft>
                <a:spcPct val="0"/>
              </a:spcAft>
              <a:defRPr sz="4400">
                <a:solidFill>
                  <a:srgbClr val="000099"/>
                </a:solidFill>
                <a:latin typeface="+mj-lt"/>
                <a:ea typeface="+mj-ea"/>
                <a:cs typeface="+mj-cs"/>
              </a:defRPr>
            </a:lvl1pPr>
            <a:lvl2pPr algn="ctr" defTabSz="762000" rtl="0" eaLnBrk="0" fontAlgn="base" hangingPunct="0">
              <a:spcBef>
                <a:spcPct val="0"/>
              </a:spcBef>
              <a:spcAft>
                <a:spcPct val="0"/>
              </a:spcAft>
              <a:defRPr sz="4400">
                <a:solidFill>
                  <a:srgbClr val="000099"/>
                </a:solidFill>
                <a:latin typeface="Arial" pitchFamily="34" charset="0"/>
              </a:defRPr>
            </a:lvl2pPr>
            <a:lvl3pPr algn="ctr" defTabSz="762000" rtl="0" eaLnBrk="0" fontAlgn="base" hangingPunct="0">
              <a:spcBef>
                <a:spcPct val="0"/>
              </a:spcBef>
              <a:spcAft>
                <a:spcPct val="0"/>
              </a:spcAft>
              <a:defRPr sz="4400">
                <a:solidFill>
                  <a:srgbClr val="000099"/>
                </a:solidFill>
                <a:latin typeface="Arial" pitchFamily="34" charset="0"/>
              </a:defRPr>
            </a:lvl3pPr>
            <a:lvl4pPr algn="ctr" defTabSz="762000" rtl="0" eaLnBrk="0" fontAlgn="base" hangingPunct="0">
              <a:spcBef>
                <a:spcPct val="0"/>
              </a:spcBef>
              <a:spcAft>
                <a:spcPct val="0"/>
              </a:spcAft>
              <a:defRPr sz="4400">
                <a:solidFill>
                  <a:srgbClr val="000099"/>
                </a:solidFill>
                <a:latin typeface="Arial" pitchFamily="34" charset="0"/>
              </a:defRPr>
            </a:lvl4pPr>
            <a:lvl5pPr algn="ctr" defTabSz="762000" rtl="0" eaLnBrk="0" fontAlgn="base" hangingPunct="0">
              <a:spcBef>
                <a:spcPct val="0"/>
              </a:spcBef>
              <a:spcAft>
                <a:spcPct val="0"/>
              </a:spcAft>
              <a:defRPr sz="4400">
                <a:solidFill>
                  <a:srgbClr val="000099"/>
                </a:solidFill>
                <a:latin typeface="Arial" pitchFamily="34" charset="0"/>
              </a:defRPr>
            </a:lvl5pPr>
            <a:lvl6pPr marL="457200" algn="ctr" defTabSz="762000" rtl="0" eaLnBrk="0" fontAlgn="base" hangingPunct="0">
              <a:spcBef>
                <a:spcPct val="0"/>
              </a:spcBef>
              <a:spcAft>
                <a:spcPct val="0"/>
              </a:spcAft>
              <a:defRPr sz="4400">
                <a:solidFill>
                  <a:srgbClr val="000099"/>
                </a:solidFill>
                <a:latin typeface="Arial" pitchFamily="34" charset="0"/>
              </a:defRPr>
            </a:lvl6pPr>
            <a:lvl7pPr marL="914400" algn="ctr" defTabSz="762000" rtl="0" eaLnBrk="0" fontAlgn="base" hangingPunct="0">
              <a:spcBef>
                <a:spcPct val="0"/>
              </a:spcBef>
              <a:spcAft>
                <a:spcPct val="0"/>
              </a:spcAft>
              <a:defRPr sz="4400">
                <a:solidFill>
                  <a:srgbClr val="000099"/>
                </a:solidFill>
                <a:latin typeface="Arial" pitchFamily="34" charset="0"/>
              </a:defRPr>
            </a:lvl7pPr>
            <a:lvl8pPr marL="1371600" algn="ctr" defTabSz="762000" rtl="0" eaLnBrk="0" fontAlgn="base" hangingPunct="0">
              <a:spcBef>
                <a:spcPct val="0"/>
              </a:spcBef>
              <a:spcAft>
                <a:spcPct val="0"/>
              </a:spcAft>
              <a:defRPr sz="4400">
                <a:solidFill>
                  <a:srgbClr val="000099"/>
                </a:solidFill>
                <a:latin typeface="Arial" pitchFamily="34" charset="0"/>
              </a:defRPr>
            </a:lvl8pPr>
            <a:lvl9pPr marL="1828800" algn="ctr" defTabSz="762000" rtl="0" eaLnBrk="0" fontAlgn="base" hangingPunct="0">
              <a:spcBef>
                <a:spcPct val="0"/>
              </a:spcBef>
              <a:spcAft>
                <a:spcPct val="0"/>
              </a:spcAft>
              <a:defRPr sz="4400">
                <a:solidFill>
                  <a:srgbClr val="000099"/>
                </a:solidFill>
                <a:latin typeface="Arial" pitchFamily="34" charset="0"/>
              </a:defRPr>
            </a:lvl9pPr>
          </a:lstStyle>
          <a:p>
            <a:r>
              <a:rPr lang="en-US" dirty="0" smtClean="0">
                <a:ea typeface="MS PGothic" charset="0"/>
              </a:rPr>
              <a:t>Organizing Data: 4 box method</a:t>
            </a:r>
            <a:endParaRPr lang="en-US" dirty="0">
              <a:ea typeface="MS PGothic" charset="0"/>
            </a:endParaRPr>
          </a:p>
        </p:txBody>
      </p:sp>
    </p:spTree>
    <p:extLst>
      <p:ext uri="{BB962C8B-B14F-4D97-AF65-F5344CB8AC3E}">
        <p14:creationId xmlns:p14="http://schemas.microsoft.com/office/powerpoint/2010/main" xmlns="" val="2197975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538" name="Straight Connector 6"/>
          <p:cNvCxnSpPr>
            <a:cxnSpLocks noChangeShapeType="1"/>
          </p:cNvCxnSpPr>
          <p:nvPr/>
        </p:nvCxnSpPr>
        <p:spPr bwMode="auto">
          <a:xfrm>
            <a:off x="4483100" y="1270000"/>
            <a:ext cx="11113" cy="4903788"/>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cxnSp>
        <p:nvCxnSpPr>
          <p:cNvPr id="65539" name="Straight Connector 7"/>
          <p:cNvCxnSpPr>
            <a:cxnSpLocks noChangeShapeType="1"/>
          </p:cNvCxnSpPr>
          <p:nvPr/>
        </p:nvCxnSpPr>
        <p:spPr bwMode="auto">
          <a:xfrm>
            <a:off x="719138" y="3789363"/>
            <a:ext cx="7620000" cy="1587"/>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sp>
        <p:nvSpPr>
          <p:cNvPr id="65540" name="Rectangle 1"/>
          <p:cNvSpPr>
            <a:spLocks noChangeArrowheads="1"/>
          </p:cNvSpPr>
          <p:nvPr/>
        </p:nvSpPr>
        <p:spPr bwMode="auto">
          <a:xfrm>
            <a:off x="617539" y="1300163"/>
            <a:ext cx="3738438"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dirty="0">
                <a:latin typeface="+mn-lt"/>
              </a:rPr>
              <a:t>Medical </a:t>
            </a:r>
            <a:r>
              <a:rPr lang="en-US" sz="3200" dirty="0" smtClean="0">
                <a:latin typeface="+mn-lt"/>
              </a:rPr>
              <a:t>indications</a:t>
            </a:r>
          </a:p>
          <a:p>
            <a:pPr algn="ctr"/>
            <a:r>
              <a:rPr lang="en-US" sz="3200" b="1" dirty="0" smtClean="0">
                <a:latin typeface="+mn-lt"/>
              </a:rPr>
              <a:t>1</a:t>
            </a:r>
          </a:p>
          <a:p>
            <a:pPr algn="ctr"/>
            <a:r>
              <a:rPr lang="en-US" sz="2800" dirty="0" smtClean="0">
                <a:latin typeface="+mn-lt"/>
              </a:rPr>
              <a:t>What are we trying to achieve here?</a:t>
            </a:r>
            <a:r>
              <a:rPr lang="en-US" dirty="0">
                <a:latin typeface="+mn-lt"/>
              </a:rPr>
              <a:t>	</a:t>
            </a:r>
          </a:p>
        </p:txBody>
      </p:sp>
      <p:sp>
        <p:nvSpPr>
          <p:cNvPr id="65541" name="Rectangle 2"/>
          <p:cNvSpPr>
            <a:spLocks noChangeArrowheads="1"/>
          </p:cNvSpPr>
          <p:nvPr/>
        </p:nvSpPr>
        <p:spPr bwMode="auto">
          <a:xfrm>
            <a:off x="0" y="3843338"/>
            <a:ext cx="4572000" cy="2369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dirty="0">
                <a:latin typeface="+mn-lt"/>
              </a:rPr>
              <a:t>Quality of </a:t>
            </a:r>
            <a:r>
              <a:rPr lang="en-US" sz="3200" dirty="0" smtClean="0">
                <a:latin typeface="+mn-lt"/>
              </a:rPr>
              <a:t>life</a:t>
            </a:r>
          </a:p>
          <a:p>
            <a:pPr lvl="1" algn="ctr"/>
            <a:r>
              <a:rPr lang="en-US" sz="3200" b="1" dirty="0" smtClean="0">
                <a:latin typeface="+mn-lt"/>
              </a:rPr>
              <a:t>3</a:t>
            </a:r>
          </a:p>
          <a:p>
            <a:pPr lvl="1" algn="ctr"/>
            <a:r>
              <a:rPr lang="en-US" sz="2800" dirty="0" smtClean="0">
                <a:latin typeface="+mn-lt"/>
              </a:rPr>
              <a:t>Determined by the patient´s own preferences</a:t>
            </a:r>
            <a:endParaRPr lang="en-US" sz="2800" dirty="0">
              <a:latin typeface="+mn-lt"/>
            </a:endParaRPr>
          </a:p>
        </p:txBody>
      </p:sp>
      <p:sp>
        <p:nvSpPr>
          <p:cNvPr id="65542" name="Rectangle 8"/>
          <p:cNvSpPr>
            <a:spLocks noChangeArrowheads="1"/>
          </p:cNvSpPr>
          <p:nvPr/>
        </p:nvSpPr>
        <p:spPr bwMode="auto">
          <a:xfrm>
            <a:off x="4241800" y="3841750"/>
            <a:ext cx="45720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dirty="0">
                <a:latin typeface="+mn-lt"/>
              </a:rPr>
              <a:t>Contextual </a:t>
            </a:r>
            <a:r>
              <a:rPr lang="en-US" sz="3200" dirty="0" smtClean="0">
                <a:latin typeface="+mn-lt"/>
              </a:rPr>
              <a:t>issues</a:t>
            </a:r>
          </a:p>
          <a:p>
            <a:pPr lvl="1" algn="ctr"/>
            <a:r>
              <a:rPr lang="en-US" sz="3200" b="1" dirty="0" smtClean="0">
                <a:latin typeface="+mn-lt"/>
              </a:rPr>
              <a:t>4</a:t>
            </a:r>
          </a:p>
          <a:p>
            <a:pPr lvl="1"/>
            <a:r>
              <a:rPr lang="en-US" sz="2800" dirty="0" smtClean="0">
                <a:latin typeface="+mn-lt"/>
              </a:rPr>
              <a:t>Every encounter occurs within a larger context</a:t>
            </a:r>
            <a:endParaRPr lang="en-US" sz="2800" dirty="0">
              <a:latin typeface="+mn-lt"/>
            </a:endParaRPr>
          </a:p>
        </p:txBody>
      </p:sp>
      <p:sp>
        <p:nvSpPr>
          <p:cNvPr id="65543" name="Rectangle 9"/>
          <p:cNvSpPr>
            <a:spLocks noChangeArrowheads="1"/>
          </p:cNvSpPr>
          <p:nvPr/>
        </p:nvSpPr>
        <p:spPr bwMode="auto">
          <a:xfrm>
            <a:off x="4572000" y="1330325"/>
            <a:ext cx="4572000" cy="2431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lvl="1"/>
            <a:r>
              <a:rPr lang="en-US" sz="3200" dirty="0">
                <a:latin typeface="+mn-lt"/>
              </a:rPr>
              <a:t>Patient &amp; family </a:t>
            </a:r>
            <a:r>
              <a:rPr lang="en-US" sz="3200" dirty="0" smtClean="0">
                <a:latin typeface="+mn-lt"/>
              </a:rPr>
              <a:t>preferences</a:t>
            </a:r>
          </a:p>
          <a:p>
            <a:pPr lvl="1" algn="ctr"/>
            <a:r>
              <a:rPr lang="en-US" sz="3200" b="1" dirty="0" smtClean="0">
                <a:latin typeface="+mn-lt"/>
              </a:rPr>
              <a:t>2</a:t>
            </a:r>
          </a:p>
          <a:p>
            <a:pPr lvl="1"/>
            <a:r>
              <a:rPr lang="en-US" sz="2800" dirty="0" smtClean="0">
                <a:latin typeface="+mn-lt"/>
              </a:rPr>
              <a:t>Wishes/presumed wishes of patient/family</a:t>
            </a:r>
            <a:endParaRPr lang="en-US" sz="2800" dirty="0">
              <a:latin typeface="+mn-lt"/>
            </a:endParaRPr>
          </a:p>
        </p:txBody>
      </p:sp>
      <p:sp>
        <p:nvSpPr>
          <p:cNvPr id="14" name="Rectangle 2"/>
          <p:cNvSpPr txBox="1">
            <a:spLocks noRot="1" noChangeArrowheads="1"/>
          </p:cNvSpPr>
          <p:nvPr/>
        </p:nvSpPr>
        <p:spPr bwMode="auto">
          <a:xfrm>
            <a:off x="381000" y="257200"/>
            <a:ext cx="8686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defTabSz="762000" rtl="0" eaLnBrk="0" fontAlgn="base" hangingPunct="0">
              <a:spcBef>
                <a:spcPct val="0"/>
              </a:spcBef>
              <a:spcAft>
                <a:spcPct val="0"/>
              </a:spcAft>
              <a:defRPr sz="4400">
                <a:solidFill>
                  <a:srgbClr val="000099"/>
                </a:solidFill>
                <a:latin typeface="+mj-lt"/>
                <a:ea typeface="+mj-ea"/>
                <a:cs typeface="+mj-cs"/>
              </a:defRPr>
            </a:lvl1pPr>
            <a:lvl2pPr algn="ctr" defTabSz="762000" rtl="0" eaLnBrk="0" fontAlgn="base" hangingPunct="0">
              <a:spcBef>
                <a:spcPct val="0"/>
              </a:spcBef>
              <a:spcAft>
                <a:spcPct val="0"/>
              </a:spcAft>
              <a:defRPr sz="4400">
                <a:solidFill>
                  <a:srgbClr val="000099"/>
                </a:solidFill>
                <a:latin typeface="Arial" pitchFamily="34" charset="0"/>
              </a:defRPr>
            </a:lvl2pPr>
            <a:lvl3pPr algn="ctr" defTabSz="762000" rtl="0" eaLnBrk="0" fontAlgn="base" hangingPunct="0">
              <a:spcBef>
                <a:spcPct val="0"/>
              </a:spcBef>
              <a:spcAft>
                <a:spcPct val="0"/>
              </a:spcAft>
              <a:defRPr sz="4400">
                <a:solidFill>
                  <a:srgbClr val="000099"/>
                </a:solidFill>
                <a:latin typeface="Arial" pitchFamily="34" charset="0"/>
              </a:defRPr>
            </a:lvl3pPr>
            <a:lvl4pPr algn="ctr" defTabSz="762000" rtl="0" eaLnBrk="0" fontAlgn="base" hangingPunct="0">
              <a:spcBef>
                <a:spcPct val="0"/>
              </a:spcBef>
              <a:spcAft>
                <a:spcPct val="0"/>
              </a:spcAft>
              <a:defRPr sz="4400">
                <a:solidFill>
                  <a:srgbClr val="000099"/>
                </a:solidFill>
                <a:latin typeface="Arial" pitchFamily="34" charset="0"/>
              </a:defRPr>
            </a:lvl4pPr>
            <a:lvl5pPr algn="ctr" defTabSz="762000" rtl="0" eaLnBrk="0" fontAlgn="base" hangingPunct="0">
              <a:spcBef>
                <a:spcPct val="0"/>
              </a:spcBef>
              <a:spcAft>
                <a:spcPct val="0"/>
              </a:spcAft>
              <a:defRPr sz="4400">
                <a:solidFill>
                  <a:srgbClr val="000099"/>
                </a:solidFill>
                <a:latin typeface="Arial" pitchFamily="34" charset="0"/>
              </a:defRPr>
            </a:lvl5pPr>
            <a:lvl6pPr marL="457200" algn="ctr" defTabSz="762000" rtl="0" eaLnBrk="0" fontAlgn="base" hangingPunct="0">
              <a:spcBef>
                <a:spcPct val="0"/>
              </a:spcBef>
              <a:spcAft>
                <a:spcPct val="0"/>
              </a:spcAft>
              <a:defRPr sz="4400">
                <a:solidFill>
                  <a:srgbClr val="000099"/>
                </a:solidFill>
                <a:latin typeface="Arial" pitchFamily="34" charset="0"/>
              </a:defRPr>
            </a:lvl6pPr>
            <a:lvl7pPr marL="914400" algn="ctr" defTabSz="762000" rtl="0" eaLnBrk="0" fontAlgn="base" hangingPunct="0">
              <a:spcBef>
                <a:spcPct val="0"/>
              </a:spcBef>
              <a:spcAft>
                <a:spcPct val="0"/>
              </a:spcAft>
              <a:defRPr sz="4400">
                <a:solidFill>
                  <a:srgbClr val="000099"/>
                </a:solidFill>
                <a:latin typeface="Arial" pitchFamily="34" charset="0"/>
              </a:defRPr>
            </a:lvl7pPr>
            <a:lvl8pPr marL="1371600" algn="ctr" defTabSz="762000" rtl="0" eaLnBrk="0" fontAlgn="base" hangingPunct="0">
              <a:spcBef>
                <a:spcPct val="0"/>
              </a:spcBef>
              <a:spcAft>
                <a:spcPct val="0"/>
              </a:spcAft>
              <a:defRPr sz="4400">
                <a:solidFill>
                  <a:srgbClr val="000099"/>
                </a:solidFill>
                <a:latin typeface="Arial" pitchFamily="34" charset="0"/>
              </a:defRPr>
            </a:lvl8pPr>
            <a:lvl9pPr marL="1828800" algn="ctr" defTabSz="762000" rtl="0" eaLnBrk="0" fontAlgn="base" hangingPunct="0">
              <a:spcBef>
                <a:spcPct val="0"/>
              </a:spcBef>
              <a:spcAft>
                <a:spcPct val="0"/>
              </a:spcAft>
              <a:defRPr sz="4400">
                <a:solidFill>
                  <a:srgbClr val="000099"/>
                </a:solidFill>
                <a:latin typeface="Arial" pitchFamily="34" charset="0"/>
              </a:defRPr>
            </a:lvl9pPr>
          </a:lstStyle>
          <a:p>
            <a:r>
              <a:rPr lang="en-US" dirty="0" smtClean="0">
                <a:ea typeface="MS PGothic" charset="0"/>
              </a:rPr>
              <a:t>Organizing Data: 4 box method</a:t>
            </a:r>
            <a:endParaRPr lang="en-US" dirty="0">
              <a:ea typeface="MS PGothic" charset="0"/>
            </a:endParaRPr>
          </a:p>
        </p:txBody>
      </p:sp>
    </p:spTree>
    <p:extLst>
      <p:ext uri="{BB962C8B-B14F-4D97-AF65-F5344CB8AC3E}">
        <p14:creationId xmlns:p14="http://schemas.microsoft.com/office/powerpoint/2010/main" xmlns="" val="29200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p:bldP spid="65542" grpId="0"/>
      <p:bldP spid="655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538" name="Straight Connector 6"/>
          <p:cNvCxnSpPr>
            <a:cxnSpLocks noChangeShapeType="1"/>
          </p:cNvCxnSpPr>
          <p:nvPr/>
        </p:nvCxnSpPr>
        <p:spPr bwMode="auto">
          <a:xfrm>
            <a:off x="4483100" y="1270000"/>
            <a:ext cx="11113" cy="4903788"/>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cxnSp>
        <p:nvCxnSpPr>
          <p:cNvPr id="65539" name="Straight Connector 7"/>
          <p:cNvCxnSpPr>
            <a:cxnSpLocks noChangeShapeType="1"/>
          </p:cNvCxnSpPr>
          <p:nvPr/>
        </p:nvCxnSpPr>
        <p:spPr bwMode="auto">
          <a:xfrm>
            <a:off x="719138" y="3789363"/>
            <a:ext cx="7620000" cy="1587"/>
          </a:xfrm>
          <a:prstGeom prst="line">
            <a:avLst/>
          </a:prstGeom>
          <a:noFill/>
          <a:ln w="114300">
            <a:solidFill>
              <a:schemeClr val="tx1"/>
            </a:solidFill>
            <a:round/>
            <a:headEnd/>
            <a:tailEnd/>
          </a:ln>
          <a:extLst>
            <a:ext uri="{909E8E84-426E-40DD-AFC4-6F175D3DCCD1}">
              <a14:hiddenFill xmlns:a14="http://schemas.microsoft.com/office/drawing/2010/main" xmlns="">
                <a:noFill/>
              </a14:hiddenFill>
            </a:ext>
          </a:extLst>
        </p:spPr>
      </p:cxnSp>
      <p:sp>
        <p:nvSpPr>
          <p:cNvPr id="65540" name="Rectangle 1"/>
          <p:cNvSpPr>
            <a:spLocks noChangeArrowheads="1"/>
          </p:cNvSpPr>
          <p:nvPr/>
        </p:nvSpPr>
        <p:spPr bwMode="auto">
          <a:xfrm>
            <a:off x="617538" y="1300163"/>
            <a:ext cx="4153264" cy="20005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b="1" dirty="0">
                <a:latin typeface="+mn-lt"/>
              </a:rPr>
              <a:t>Medical </a:t>
            </a:r>
            <a:r>
              <a:rPr lang="en-US" b="1" dirty="0" smtClean="0">
                <a:latin typeface="+mn-lt"/>
              </a:rPr>
              <a:t>indications</a:t>
            </a:r>
            <a:endParaRPr lang="en-US" dirty="0" smtClean="0">
              <a:latin typeface="+mn-lt"/>
            </a:endParaRPr>
          </a:p>
          <a:p>
            <a:r>
              <a:rPr lang="en-US" sz="2000" dirty="0" err="1" smtClean="0">
                <a:latin typeface="+mn-lt"/>
              </a:rPr>
              <a:t>Pt</a:t>
            </a:r>
            <a:r>
              <a:rPr lang="en-US" sz="2000" dirty="0" smtClean="0">
                <a:latin typeface="+mn-lt"/>
              </a:rPr>
              <a:t> medical problem, history, diagnosis, prognosis?</a:t>
            </a:r>
          </a:p>
          <a:p>
            <a:r>
              <a:rPr lang="en-US" sz="2000" dirty="0" smtClean="0">
                <a:latin typeface="+mn-lt"/>
              </a:rPr>
              <a:t>Acute/chronic? Critical? Reversible?</a:t>
            </a:r>
          </a:p>
          <a:p>
            <a:r>
              <a:rPr lang="en-US" sz="2000" dirty="0" smtClean="0">
                <a:latin typeface="+mn-lt"/>
              </a:rPr>
              <a:t>Goals of treatment?</a:t>
            </a:r>
            <a:r>
              <a:rPr lang="en-US" sz="2000" b="1" dirty="0">
                <a:latin typeface="+mn-lt"/>
              </a:rPr>
              <a:t>	</a:t>
            </a:r>
          </a:p>
        </p:txBody>
      </p:sp>
      <p:sp>
        <p:nvSpPr>
          <p:cNvPr id="65541" name="Rectangle 2"/>
          <p:cNvSpPr>
            <a:spLocks noChangeArrowheads="1"/>
          </p:cNvSpPr>
          <p:nvPr/>
        </p:nvSpPr>
        <p:spPr bwMode="auto">
          <a:xfrm>
            <a:off x="0" y="3843338"/>
            <a:ext cx="4355976" cy="2923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lvl="1"/>
            <a:r>
              <a:rPr lang="en-US" b="1" dirty="0">
                <a:latin typeface="+mn-lt"/>
              </a:rPr>
              <a:t>Quality of </a:t>
            </a:r>
            <a:r>
              <a:rPr lang="en-US" b="1" dirty="0" smtClean="0">
                <a:latin typeface="+mn-lt"/>
              </a:rPr>
              <a:t>life</a:t>
            </a:r>
          </a:p>
          <a:p>
            <a:pPr lvl="1"/>
            <a:r>
              <a:rPr lang="en-US" sz="2000" dirty="0" smtClean="0">
                <a:latin typeface="+mn-lt"/>
              </a:rPr>
              <a:t>Prospects with/without treatment to return to normal life?</a:t>
            </a:r>
          </a:p>
          <a:p>
            <a:pPr lvl="1"/>
            <a:r>
              <a:rPr lang="en-US" sz="2000" dirty="0" smtClean="0">
                <a:latin typeface="+mn-lt"/>
              </a:rPr>
              <a:t>Likely physical/mental/social deficits with treatment</a:t>
            </a:r>
          </a:p>
          <a:p>
            <a:pPr lvl="1"/>
            <a:r>
              <a:rPr lang="en-US" sz="2000" dirty="0" smtClean="0">
                <a:latin typeface="+mn-lt"/>
              </a:rPr>
              <a:t>Provider bias?</a:t>
            </a:r>
          </a:p>
          <a:p>
            <a:pPr lvl="1"/>
            <a:r>
              <a:rPr lang="en-US" sz="2000" dirty="0" smtClean="0">
                <a:latin typeface="+mn-lt"/>
              </a:rPr>
              <a:t>Any plan/reason  to forego treatment?</a:t>
            </a:r>
          </a:p>
          <a:p>
            <a:pPr lvl="1"/>
            <a:r>
              <a:rPr lang="en-US" sz="2000" dirty="0" smtClean="0">
                <a:latin typeface="+mn-lt"/>
              </a:rPr>
              <a:t>Plans for comfort/palliation?</a:t>
            </a:r>
            <a:endParaRPr lang="en-US" sz="2000" dirty="0">
              <a:latin typeface="+mn-lt"/>
            </a:endParaRPr>
          </a:p>
        </p:txBody>
      </p:sp>
      <p:sp>
        <p:nvSpPr>
          <p:cNvPr id="65542" name="Rectangle 8"/>
          <p:cNvSpPr>
            <a:spLocks noChangeArrowheads="1"/>
          </p:cNvSpPr>
          <p:nvPr/>
        </p:nvSpPr>
        <p:spPr bwMode="auto">
          <a:xfrm>
            <a:off x="4139952" y="3841750"/>
            <a:ext cx="4896544" cy="29238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lvl="1"/>
            <a:r>
              <a:rPr lang="en-US" b="1" dirty="0">
                <a:latin typeface="+mn-lt"/>
              </a:rPr>
              <a:t>Contextual </a:t>
            </a:r>
            <a:r>
              <a:rPr lang="en-US" b="1" dirty="0" smtClean="0">
                <a:latin typeface="+mn-lt"/>
              </a:rPr>
              <a:t>issues</a:t>
            </a:r>
          </a:p>
          <a:p>
            <a:pPr lvl="1"/>
            <a:r>
              <a:rPr lang="en-US" sz="2000" dirty="0" smtClean="0">
                <a:latin typeface="+mn-lt"/>
              </a:rPr>
              <a:t>Family issues? Provider issues?</a:t>
            </a:r>
          </a:p>
          <a:p>
            <a:pPr lvl="1"/>
            <a:r>
              <a:rPr lang="en-US" sz="2000" dirty="0" smtClean="0">
                <a:latin typeface="+mn-lt"/>
              </a:rPr>
              <a:t>Financial factors?</a:t>
            </a:r>
          </a:p>
          <a:p>
            <a:pPr lvl="1"/>
            <a:r>
              <a:rPr lang="en-US" sz="2000" dirty="0" smtClean="0">
                <a:latin typeface="+mn-lt"/>
              </a:rPr>
              <a:t>Religious/cultural factors?</a:t>
            </a:r>
          </a:p>
          <a:p>
            <a:pPr lvl="1"/>
            <a:r>
              <a:rPr lang="en-US" sz="2000" dirty="0" smtClean="0">
                <a:latin typeface="+mn-lt"/>
              </a:rPr>
              <a:t>Problems with allocation of </a:t>
            </a:r>
            <a:r>
              <a:rPr lang="en-US" sz="2000" dirty="0" err="1" smtClean="0">
                <a:latin typeface="+mn-lt"/>
              </a:rPr>
              <a:t>ressources</a:t>
            </a:r>
            <a:r>
              <a:rPr lang="en-US" sz="2000" dirty="0" smtClean="0">
                <a:latin typeface="+mn-lt"/>
              </a:rPr>
              <a:t>?</a:t>
            </a:r>
          </a:p>
          <a:p>
            <a:pPr lvl="1"/>
            <a:r>
              <a:rPr lang="en-US" sz="2000" dirty="0" smtClean="0">
                <a:latin typeface="+mn-lt"/>
              </a:rPr>
              <a:t>Law?</a:t>
            </a:r>
          </a:p>
          <a:p>
            <a:pPr lvl="1"/>
            <a:r>
              <a:rPr lang="en-US" sz="2000" dirty="0" smtClean="0">
                <a:latin typeface="+mn-lt"/>
              </a:rPr>
              <a:t>Conflicts of interest for provider/institution?</a:t>
            </a:r>
            <a:endParaRPr lang="en-US" sz="2000" dirty="0">
              <a:latin typeface="+mn-lt"/>
            </a:endParaRPr>
          </a:p>
        </p:txBody>
      </p:sp>
      <p:sp>
        <p:nvSpPr>
          <p:cNvPr id="65543" name="Rectangle 9"/>
          <p:cNvSpPr>
            <a:spLocks noChangeArrowheads="1"/>
          </p:cNvSpPr>
          <p:nvPr/>
        </p:nvSpPr>
        <p:spPr bwMode="auto">
          <a:xfrm>
            <a:off x="4139952" y="1330325"/>
            <a:ext cx="4896544"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lvl="1"/>
            <a:r>
              <a:rPr lang="en-US" b="1" dirty="0">
                <a:latin typeface="+mn-lt"/>
              </a:rPr>
              <a:t>Patient &amp; family </a:t>
            </a:r>
            <a:r>
              <a:rPr lang="en-US" b="1" dirty="0" smtClean="0">
                <a:latin typeface="+mn-lt"/>
              </a:rPr>
              <a:t>preferences</a:t>
            </a:r>
          </a:p>
          <a:p>
            <a:pPr lvl="1"/>
            <a:r>
              <a:rPr lang="en-US" sz="2000" dirty="0" smtClean="0">
                <a:latin typeface="+mn-lt"/>
              </a:rPr>
              <a:t>Competent? Informed of benefits/risks? Do </a:t>
            </a:r>
            <a:r>
              <a:rPr lang="en-US" sz="2000" dirty="0" err="1" smtClean="0">
                <a:latin typeface="+mn-lt"/>
              </a:rPr>
              <a:t>pt</a:t>
            </a:r>
            <a:r>
              <a:rPr lang="en-US" sz="2000" dirty="0" smtClean="0">
                <a:latin typeface="+mn-lt"/>
              </a:rPr>
              <a:t> understand and consent? Prior preferences?</a:t>
            </a:r>
          </a:p>
          <a:p>
            <a:pPr lvl="1"/>
            <a:r>
              <a:rPr lang="en-US" sz="2000" dirty="0" smtClean="0">
                <a:latin typeface="+mn-lt"/>
              </a:rPr>
              <a:t>Is patient´s right to choose respected?</a:t>
            </a:r>
          </a:p>
          <a:p>
            <a:pPr lvl="1"/>
            <a:r>
              <a:rPr lang="en-US" sz="2000" dirty="0" smtClean="0">
                <a:latin typeface="+mn-lt"/>
              </a:rPr>
              <a:t>Possible reasons for refusing?</a:t>
            </a:r>
            <a:endParaRPr lang="en-US" sz="2000" dirty="0">
              <a:latin typeface="+mn-lt"/>
            </a:endParaRPr>
          </a:p>
        </p:txBody>
      </p:sp>
      <p:sp>
        <p:nvSpPr>
          <p:cNvPr id="14" name="Rectangle 2"/>
          <p:cNvSpPr txBox="1">
            <a:spLocks noRot="1" noChangeArrowheads="1"/>
          </p:cNvSpPr>
          <p:nvPr/>
        </p:nvSpPr>
        <p:spPr bwMode="auto">
          <a:xfrm>
            <a:off x="381000" y="257200"/>
            <a:ext cx="8686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defTabSz="762000" rtl="0" eaLnBrk="0" fontAlgn="base" hangingPunct="0">
              <a:spcBef>
                <a:spcPct val="0"/>
              </a:spcBef>
              <a:spcAft>
                <a:spcPct val="0"/>
              </a:spcAft>
              <a:defRPr sz="4400">
                <a:solidFill>
                  <a:srgbClr val="000099"/>
                </a:solidFill>
                <a:latin typeface="+mj-lt"/>
                <a:ea typeface="+mj-ea"/>
                <a:cs typeface="+mj-cs"/>
              </a:defRPr>
            </a:lvl1pPr>
            <a:lvl2pPr algn="ctr" defTabSz="762000" rtl="0" eaLnBrk="0" fontAlgn="base" hangingPunct="0">
              <a:spcBef>
                <a:spcPct val="0"/>
              </a:spcBef>
              <a:spcAft>
                <a:spcPct val="0"/>
              </a:spcAft>
              <a:defRPr sz="4400">
                <a:solidFill>
                  <a:srgbClr val="000099"/>
                </a:solidFill>
                <a:latin typeface="Arial" pitchFamily="34" charset="0"/>
              </a:defRPr>
            </a:lvl2pPr>
            <a:lvl3pPr algn="ctr" defTabSz="762000" rtl="0" eaLnBrk="0" fontAlgn="base" hangingPunct="0">
              <a:spcBef>
                <a:spcPct val="0"/>
              </a:spcBef>
              <a:spcAft>
                <a:spcPct val="0"/>
              </a:spcAft>
              <a:defRPr sz="4400">
                <a:solidFill>
                  <a:srgbClr val="000099"/>
                </a:solidFill>
                <a:latin typeface="Arial" pitchFamily="34" charset="0"/>
              </a:defRPr>
            </a:lvl3pPr>
            <a:lvl4pPr algn="ctr" defTabSz="762000" rtl="0" eaLnBrk="0" fontAlgn="base" hangingPunct="0">
              <a:spcBef>
                <a:spcPct val="0"/>
              </a:spcBef>
              <a:spcAft>
                <a:spcPct val="0"/>
              </a:spcAft>
              <a:defRPr sz="4400">
                <a:solidFill>
                  <a:srgbClr val="000099"/>
                </a:solidFill>
                <a:latin typeface="Arial" pitchFamily="34" charset="0"/>
              </a:defRPr>
            </a:lvl4pPr>
            <a:lvl5pPr algn="ctr" defTabSz="762000" rtl="0" eaLnBrk="0" fontAlgn="base" hangingPunct="0">
              <a:spcBef>
                <a:spcPct val="0"/>
              </a:spcBef>
              <a:spcAft>
                <a:spcPct val="0"/>
              </a:spcAft>
              <a:defRPr sz="4400">
                <a:solidFill>
                  <a:srgbClr val="000099"/>
                </a:solidFill>
                <a:latin typeface="Arial" pitchFamily="34" charset="0"/>
              </a:defRPr>
            </a:lvl5pPr>
            <a:lvl6pPr marL="457200" algn="ctr" defTabSz="762000" rtl="0" eaLnBrk="0" fontAlgn="base" hangingPunct="0">
              <a:spcBef>
                <a:spcPct val="0"/>
              </a:spcBef>
              <a:spcAft>
                <a:spcPct val="0"/>
              </a:spcAft>
              <a:defRPr sz="4400">
                <a:solidFill>
                  <a:srgbClr val="000099"/>
                </a:solidFill>
                <a:latin typeface="Arial" pitchFamily="34" charset="0"/>
              </a:defRPr>
            </a:lvl6pPr>
            <a:lvl7pPr marL="914400" algn="ctr" defTabSz="762000" rtl="0" eaLnBrk="0" fontAlgn="base" hangingPunct="0">
              <a:spcBef>
                <a:spcPct val="0"/>
              </a:spcBef>
              <a:spcAft>
                <a:spcPct val="0"/>
              </a:spcAft>
              <a:defRPr sz="4400">
                <a:solidFill>
                  <a:srgbClr val="000099"/>
                </a:solidFill>
                <a:latin typeface="Arial" pitchFamily="34" charset="0"/>
              </a:defRPr>
            </a:lvl7pPr>
            <a:lvl8pPr marL="1371600" algn="ctr" defTabSz="762000" rtl="0" eaLnBrk="0" fontAlgn="base" hangingPunct="0">
              <a:spcBef>
                <a:spcPct val="0"/>
              </a:spcBef>
              <a:spcAft>
                <a:spcPct val="0"/>
              </a:spcAft>
              <a:defRPr sz="4400">
                <a:solidFill>
                  <a:srgbClr val="000099"/>
                </a:solidFill>
                <a:latin typeface="Arial" pitchFamily="34" charset="0"/>
              </a:defRPr>
            </a:lvl8pPr>
            <a:lvl9pPr marL="1828800" algn="ctr" defTabSz="762000" rtl="0" eaLnBrk="0" fontAlgn="base" hangingPunct="0">
              <a:spcBef>
                <a:spcPct val="0"/>
              </a:spcBef>
              <a:spcAft>
                <a:spcPct val="0"/>
              </a:spcAft>
              <a:defRPr sz="4400">
                <a:solidFill>
                  <a:srgbClr val="000099"/>
                </a:solidFill>
                <a:latin typeface="Arial" pitchFamily="34" charset="0"/>
              </a:defRPr>
            </a:lvl9pPr>
          </a:lstStyle>
          <a:p>
            <a:r>
              <a:rPr lang="en-US" dirty="0" smtClean="0">
                <a:ea typeface="MS PGothic" charset="0"/>
              </a:rPr>
              <a:t>Helping questions</a:t>
            </a:r>
            <a:endParaRPr lang="en-US" dirty="0">
              <a:ea typeface="MS PGothic" charset="0"/>
            </a:endParaRPr>
          </a:p>
        </p:txBody>
      </p:sp>
    </p:spTree>
    <p:extLst>
      <p:ext uri="{BB962C8B-B14F-4D97-AF65-F5344CB8AC3E}">
        <p14:creationId xmlns:p14="http://schemas.microsoft.com/office/powerpoint/2010/main" xmlns="" val="547241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rrowheads="1"/>
          </p:cNvSpPr>
          <p:nvPr>
            <p:ph type="title"/>
          </p:nvPr>
        </p:nvSpPr>
        <p:spPr/>
        <p:txBody>
          <a:bodyPr/>
          <a:lstStyle/>
          <a:p>
            <a:r>
              <a:rPr lang="en-US" dirty="0">
                <a:ea typeface="MS PGothic" charset="0"/>
              </a:rPr>
              <a:t>Ethical Analysis</a:t>
            </a:r>
          </a:p>
        </p:txBody>
      </p:sp>
      <p:sp>
        <p:nvSpPr>
          <p:cNvPr id="67586" name="Rectangle 3"/>
          <p:cNvSpPr>
            <a:spLocks noGrp="1" noRot="1" noChangeArrowheads="1"/>
          </p:cNvSpPr>
          <p:nvPr>
            <p:ph type="body" idx="1"/>
          </p:nvPr>
        </p:nvSpPr>
        <p:spPr/>
        <p:txBody>
          <a:bodyPr/>
          <a:lstStyle/>
          <a:p>
            <a:r>
              <a:rPr lang="en-US" dirty="0">
                <a:ea typeface="MS PGothic" charset="0"/>
              </a:rPr>
              <a:t>Identifying the goals of care</a:t>
            </a:r>
          </a:p>
          <a:p>
            <a:r>
              <a:rPr lang="en-US" dirty="0">
                <a:ea typeface="MS PGothic" charset="0"/>
              </a:rPr>
              <a:t>Balancing benefits &amp; burdens</a:t>
            </a:r>
          </a:p>
          <a:p>
            <a:r>
              <a:rPr lang="ja-JP" altLang="en-US" dirty="0">
                <a:ea typeface="MS PGothic" charset="0"/>
              </a:rPr>
              <a:t>“</a:t>
            </a:r>
            <a:r>
              <a:rPr lang="en-US" altLang="ja-JP" dirty="0">
                <a:ea typeface="MS PGothic" charset="0"/>
              </a:rPr>
              <a:t>Best interest</a:t>
            </a:r>
            <a:r>
              <a:rPr lang="ja-JP" altLang="en-US" dirty="0">
                <a:ea typeface="MS PGothic" charset="0"/>
              </a:rPr>
              <a:t>”</a:t>
            </a:r>
            <a:r>
              <a:rPr lang="en-US" altLang="ja-JP" dirty="0">
                <a:ea typeface="MS PGothic" charset="0"/>
              </a:rPr>
              <a:t> of the patient</a:t>
            </a:r>
          </a:p>
          <a:p>
            <a:pPr lvl="1">
              <a:spcBef>
                <a:spcPct val="0"/>
              </a:spcBef>
            </a:pPr>
            <a:r>
              <a:rPr lang="en-US" dirty="0">
                <a:ea typeface="MS PGothic" charset="0"/>
              </a:rPr>
              <a:t>Identified by adolescent</a:t>
            </a:r>
          </a:p>
          <a:p>
            <a:pPr lvl="1">
              <a:spcBef>
                <a:spcPct val="0"/>
              </a:spcBef>
            </a:pPr>
            <a:r>
              <a:rPr lang="en-US" dirty="0">
                <a:ea typeface="MS PGothic" charset="0"/>
              </a:rPr>
              <a:t>Identified by family</a:t>
            </a:r>
          </a:p>
          <a:p>
            <a:pPr lvl="1">
              <a:spcBef>
                <a:spcPct val="0"/>
              </a:spcBef>
            </a:pPr>
            <a:r>
              <a:rPr lang="en-US" dirty="0">
                <a:ea typeface="MS PGothic" charset="0"/>
              </a:rPr>
              <a:t>Identified by the health care </a:t>
            </a:r>
            <a:r>
              <a:rPr lang="en-US" dirty="0" smtClean="0">
                <a:ea typeface="MS PGothic" charset="0"/>
              </a:rPr>
              <a:t>team</a:t>
            </a:r>
            <a:endParaRPr lang="en-US" dirty="0">
              <a:ea typeface="MS PGothic" charset="0"/>
            </a:endParaRPr>
          </a:p>
        </p:txBody>
      </p:sp>
    </p:spTree>
    <p:extLst>
      <p:ext uri="{BB962C8B-B14F-4D97-AF65-F5344CB8AC3E}">
        <p14:creationId xmlns:p14="http://schemas.microsoft.com/office/powerpoint/2010/main" xmlns="" val="2988066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numéro de diapositive 4"/>
          <p:cNvSpPr>
            <a:spLocks noGrp="1"/>
          </p:cNvSpPr>
          <p:nvPr>
            <p:ph type="sldNum" sz="quarter" idx="11"/>
          </p:nvPr>
        </p:nvSpPr>
        <p:spPr>
          <a:noFill/>
        </p:spPr>
        <p:txBody>
          <a:bodyPr/>
          <a:lstStyle/>
          <a:p>
            <a:pPr defTabSz="762000"/>
            <a:fld id="{CE2F5C72-6BBA-467A-ACE1-521ADBABE76E}" type="slidenum">
              <a:rPr lang="en-GB" smtClean="0"/>
              <a:pPr defTabSz="762000"/>
              <a:t>36</a:t>
            </a:fld>
            <a:endParaRPr lang="en-GB" smtClean="0"/>
          </a:p>
        </p:txBody>
      </p:sp>
      <p:sp>
        <p:nvSpPr>
          <p:cNvPr id="7171" name="Rectangle 2"/>
          <p:cNvSpPr>
            <a:spLocks noGrp="1" noChangeArrowheads="1"/>
          </p:cNvSpPr>
          <p:nvPr>
            <p:ph type="title"/>
          </p:nvPr>
        </p:nvSpPr>
        <p:spPr>
          <a:xfrm>
            <a:off x="457200" y="620688"/>
            <a:ext cx="8686800" cy="1371600"/>
          </a:xfrm>
        </p:spPr>
        <p:txBody>
          <a:bodyPr/>
          <a:lstStyle/>
          <a:p>
            <a:r>
              <a:rPr lang="en-GB" cap="none" dirty="0" smtClean="0"/>
              <a:t>Think of this situation :</a:t>
            </a:r>
            <a:br>
              <a:rPr lang="en-GB" cap="none" dirty="0" smtClean="0"/>
            </a:br>
            <a:endParaRPr lang="en-GB" cap="none" dirty="0" smtClean="0"/>
          </a:p>
        </p:txBody>
      </p:sp>
      <p:sp>
        <p:nvSpPr>
          <p:cNvPr id="4" name="Rectangle 3"/>
          <p:cNvSpPr txBox="1">
            <a:spLocks noChangeArrowheads="1"/>
          </p:cNvSpPr>
          <p:nvPr/>
        </p:nvSpPr>
        <p:spPr bwMode="auto">
          <a:xfrm>
            <a:off x="0" y="1484784"/>
            <a:ext cx="8915400" cy="266429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marR="0" lvl="0" indent="-609600" algn="l" defTabSz="762000" rtl="0" eaLnBrk="0" fontAlgn="base" latinLnBrk="0" hangingPunct="0">
              <a:lnSpc>
                <a:spcPct val="100000"/>
              </a:lnSpc>
              <a:spcBef>
                <a:spcPct val="20000"/>
              </a:spcBef>
              <a:spcAft>
                <a:spcPct val="0"/>
              </a:spcAft>
              <a:buClr>
                <a:srgbClr val="990033"/>
              </a:buClr>
              <a:buSzTx/>
              <a:buFont typeface="+mj-lt"/>
              <a:buAutoNum type="arabicPeriod"/>
              <a:tabLst/>
              <a:defRPr/>
            </a:pPr>
            <a:r>
              <a:rPr lang="en-US" sz="3300" kern="0" dirty="0" smtClean="0">
                <a:latin typeface="+mn-lt"/>
              </a:rPr>
              <a:t>Why do you think this was a challenging situation?</a:t>
            </a:r>
            <a:br>
              <a:rPr lang="en-US" sz="3300" kern="0" dirty="0" smtClean="0">
                <a:latin typeface="+mn-lt"/>
              </a:rPr>
            </a:br>
            <a:endParaRPr lang="en-US" sz="3300" kern="0" dirty="0" smtClean="0">
              <a:latin typeface="+mn-lt"/>
            </a:endParaRPr>
          </a:p>
          <a:p>
            <a:pPr marL="609600" marR="0" lvl="0" indent="-609600" algn="l" defTabSz="762000" rtl="0" eaLnBrk="0" fontAlgn="base" latinLnBrk="0" hangingPunct="0">
              <a:lnSpc>
                <a:spcPct val="100000"/>
              </a:lnSpc>
              <a:spcBef>
                <a:spcPct val="20000"/>
              </a:spcBef>
              <a:spcAft>
                <a:spcPct val="0"/>
              </a:spcAft>
              <a:buClr>
                <a:srgbClr val="990033"/>
              </a:buClr>
              <a:buSzTx/>
              <a:buFont typeface="Wingdings" pitchFamily="2" charset="2"/>
              <a:buAutoNum type="arabicPeriod"/>
              <a:tabLst/>
              <a:defRPr/>
            </a:pPr>
            <a:r>
              <a:rPr lang="en-US" sz="3300" kern="0" dirty="0" smtClean="0">
                <a:latin typeface="+mn-lt"/>
              </a:rPr>
              <a:t>What is </a:t>
            </a:r>
            <a:r>
              <a:rPr lang="en-US" sz="3300" i="1" kern="0" dirty="0" smtClean="0">
                <a:latin typeface="+mn-lt"/>
              </a:rPr>
              <a:t>unique</a:t>
            </a:r>
            <a:r>
              <a:rPr lang="en-US" sz="3300" kern="0" dirty="0" smtClean="0">
                <a:latin typeface="+mn-lt"/>
              </a:rPr>
              <a:t> in the situation of adolescents which raises ethical dilemmas</a:t>
            </a:r>
            <a:r>
              <a:rPr lang="en-US" sz="3600" dirty="0" smtClean="0"/>
              <a:t>?</a:t>
            </a:r>
            <a:br>
              <a:rPr lang="en-US" sz="3600" dirty="0" smtClean="0"/>
            </a:br>
            <a:endParaRPr lang="fr-CH" sz="3600" b="1" dirty="0" smtClean="0"/>
          </a:p>
          <a:p>
            <a:pPr marL="609600" lvl="0" indent="-609600" defTabSz="762000">
              <a:spcBef>
                <a:spcPct val="20000"/>
              </a:spcBef>
              <a:buClr>
                <a:srgbClr val="990033"/>
              </a:buClr>
              <a:buFont typeface="Wingdings" pitchFamily="2" charset="2"/>
              <a:buAutoNum type="arabicPeriod"/>
            </a:pPr>
            <a:r>
              <a:rPr lang="en-GB" sz="3300" kern="0" dirty="0" smtClean="0">
                <a:latin typeface="+mn-lt"/>
              </a:rPr>
              <a:t>Did you recently face situations raising </a:t>
            </a:r>
            <a:r>
              <a:rPr lang="en-US" sz="3300" kern="0" dirty="0" smtClean="0">
                <a:latin typeface="+mn-lt"/>
              </a:rPr>
              <a:t>dilemmas?</a:t>
            </a:r>
          </a:p>
        </p:txBody>
      </p:sp>
    </p:spTree>
    <p:extLst>
      <p:ext uri="{BB962C8B-B14F-4D97-AF65-F5344CB8AC3E}">
        <p14:creationId xmlns:p14="http://schemas.microsoft.com/office/powerpoint/2010/main" xmlns="" val="22004160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numéro de diapositive 4"/>
          <p:cNvSpPr>
            <a:spLocks noGrp="1"/>
          </p:cNvSpPr>
          <p:nvPr>
            <p:ph type="sldNum" sz="quarter" idx="11"/>
          </p:nvPr>
        </p:nvSpPr>
        <p:spPr>
          <a:noFill/>
        </p:spPr>
        <p:txBody>
          <a:bodyPr/>
          <a:lstStyle/>
          <a:p>
            <a:pPr defTabSz="762000"/>
            <a:fld id="{2AA9CC0C-2780-4A8B-9D00-423148692C02}" type="slidenum">
              <a:rPr lang="en-GB" smtClean="0"/>
              <a:pPr defTabSz="762000"/>
              <a:t>37</a:t>
            </a:fld>
            <a:endParaRPr lang="en-GB" smtClean="0"/>
          </a:p>
        </p:txBody>
      </p:sp>
      <p:sp>
        <p:nvSpPr>
          <p:cNvPr id="30723" name="Rectangle 2"/>
          <p:cNvSpPr>
            <a:spLocks noGrp="1" noChangeArrowheads="1"/>
          </p:cNvSpPr>
          <p:nvPr>
            <p:ph type="title"/>
          </p:nvPr>
        </p:nvSpPr>
        <p:spPr>
          <a:xfrm>
            <a:off x="179512" y="620688"/>
            <a:ext cx="8686800" cy="1371600"/>
          </a:xfrm>
        </p:spPr>
        <p:txBody>
          <a:bodyPr/>
          <a:lstStyle/>
          <a:p>
            <a:r>
              <a:rPr lang="en-IE" dirty="0" smtClean="0">
                <a:ea typeface="Arial Unicode MS" pitchFamily="34" charset="-128"/>
                <a:cs typeface="Arial Unicode MS" pitchFamily="34" charset="-128"/>
              </a:rPr>
              <a:t>Discuss the options</a:t>
            </a:r>
          </a:p>
        </p:txBody>
      </p:sp>
      <p:sp>
        <p:nvSpPr>
          <p:cNvPr id="30724" name="Rectangle 3"/>
          <p:cNvSpPr>
            <a:spLocks noGrp="1" noChangeArrowheads="1"/>
          </p:cNvSpPr>
          <p:nvPr>
            <p:ph type="body" idx="1"/>
          </p:nvPr>
        </p:nvSpPr>
        <p:spPr>
          <a:xfrm>
            <a:off x="228600" y="1676400"/>
            <a:ext cx="8686800" cy="4648200"/>
          </a:xfrm>
        </p:spPr>
        <p:txBody>
          <a:bodyPr/>
          <a:lstStyle/>
          <a:p>
            <a:pPr>
              <a:lnSpc>
                <a:spcPct val="90000"/>
              </a:lnSpc>
              <a:buFont typeface="Monotype Sorts" charset="2"/>
              <a:buNone/>
            </a:pPr>
            <a:r>
              <a:rPr lang="en-IE" sz="3600" b="1" dirty="0" smtClean="0">
                <a:ea typeface="Arial Unicode MS" pitchFamily="34" charset="-128"/>
                <a:cs typeface="Arial Unicode MS" pitchFamily="34" charset="-128"/>
              </a:rPr>
              <a:t/>
            </a:r>
            <a:br>
              <a:rPr lang="en-IE" sz="3600" b="1" dirty="0" smtClean="0">
                <a:ea typeface="Arial Unicode MS" pitchFamily="34" charset="-128"/>
                <a:cs typeface="Arial Unicode MS" pitchFamily="34" charset="-128"/>
              </a:rPr>
            </a:br>
            <a:r>
              <a:rPr lang="en-GB" sz="2800" dirty="0" smtClean="0">
                <a:cs typeface="Arial" charset="0"/>
              </a:rPr>
              <a:t>Discuss the various options with the adolescent and explore with him/her the medical and non medical consequences of these options.</a:t>
            </a:r>
            <a:br>
              <a:rPr lang="en-GB" sz="2800" dirty="0" smtClean="0">
                <a:cs typeface="Arial" charset="0"/>
              </a:rPr>
            </a:br>
            <a:endParaRPr lang="en-GB" sz="2800" dirty="0" smtClean="0">
              <a:cs typeface="Arial" charset="0"/>
            </a:endParaRPr>
          </a:p>
          <a:p>
            <a:pPr>
              <a:lnSpc>
                <a:spcPct val="90000"/>
              </a:lnSpc>
              <a:buFont typeface="Monotype Sorts" charset="2"/>
              <a:buNone/>
            </a:pPr>
            <a:r>
              <a:rPr lang="en-GB" sz="2800" dirty="0" smtClean="0">
                <a:cs typeface="Arial" charset="0"/>
              </a:rPr>
              <a:t>	Discuss the advantages and disadvantages linked to each option. </a:t>
            </a:r>
            <a:br>
              <a:rPr lang="en-GB" sz="2800" dirty="0" smtClean="0">
                <a:cs typeface="Arial" charset="0"/>
              </a:rPr>
            </a:br>
            <a:endParaRPr lang="en-GB" sz="2800" dirty="0" smtClean="0">
              <a:cs typeface="Arial" charset="0"/>
            </a:endParaRPr>
          </a:p>
          <a:p>
            <a:pPr>
              <a:lnSpc>
                <a:spcPct val="90000"/>
              </a:lnSpc>
              <a:buFont typeface="Monotype Sorts" charset="2"/>
              <a:buNone/>
            </a:pPr>
            <a:r>
              <a:rPr lang="en-GB" sz="2800" dirty="0" smtClean="0">
                <a:cs typeface="Arial" charset="0"/>
              </a:rPr>
              <a:t>	</a:t>
            </a:r>
            <a:r>
              <a:rPr lang="en-GB" sz="2800" b="1" dirty="0" smtClean="0">
                <a:solidFill>
                  <a:schemeClr val="accent2"/>
                </a:solidFill>
                <a:cs typeface="Arial" charset="0"/>
              </a:rPr>
              <a:t>Check out</a:t>
            </a:r>
            <a:r>
              <a:rPr lang="en-GB" sz="2800" dirty="0" smtClean="0">
                <a:cs typeface="Arial" charset="0"/>
              </a:rPr>
              <a:t> that the adolescent fully understands the issues by asking him to rephrase the information which has been presented.</a:t>
            </a:r>
            <a:endParaRPr lang="en-IE" sz="2800" dirty="0" smtClean="0">
              <a:cs typeface="Arial" charset="0"/>
            </a:endParaRPr>
          </a:p>
        </p:txBody>
      </p:sp>
    </p:spTree>
    <p:extLst>
      <p:ext uri="{BB962C8B-B14F-4D97-AF65-F5344CB8AC3E}">
        <p14:creationId xmlns:p14="http://schemas.microsoft.com/office/powerpoint/2010/main" xmlns="" val="206967153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numéro de diapositive 4"/>
          <p:cNvSpPr>
            <a:spLocks noGrp="1"/>
          </p:cNvSpPr>
          <p:nvPr>
            <p:ph type="sldNum" sz="quarter" idx="11"/>
          </p:nvPr>
        </p:nvSpPr>
        <p:spPr>
          <a:noFill/>
        </p:spPr>
        <p:txBody>
          <a:bodyPr/>
          <a:lstStyle/>
          <a:p>
            <a:pPr defTabSz="762000"/>
            <a:fld id="{A93651D3-4B31-4515-BCBB-14502EA53438}" type="slidenum">
              <a:rPr lang="en-GB" smtClean="0"/>
              <a:pPr defTabSz="762000"/>
              <a:t>38</a:t>
            </a:fld>
            <a:endParaRPr lang="en-GB" smtClean="0"/>
          </a:p>
        </p:txBody>
      </p:sp>
      <p:sp>
        <p:nvSpPr>
          <p:cNvPr id="31747" name="Rectangle 2"/>
          <p:cNvSpPr>
            <a:spLocks noGrp="1" noChangeArrowheads="1"/>
          </p:cNvSpPr>
          <p:nvPr>
            <p:ph type="title"/>
          </p:nvPr>
        </p:nvSpPr>
        <p:spPr>
          <a:xfrm>
            <a:off x="179512" y="260648"/>
            <a:ext cx="8686800" cy="1371600"/>
          </a:xfrm>
        </p:spPr>
        <p:txBody>
          <a:bodyPr/>
          <a:lstStyle/>
          <a:p>
            <a:r>
              <a:rPr lang="en-GB" sz="4000" dirty="0" smtClean="0">
                <a:cs typeface="Arial" charset="0"/>
              </a:rPr>
              <a:t>Negotiate a decision</a:t>
            </a:r>
            <a:endParaRPr lang="en-IE" sz="4000" dirty="0" smtClean="0">
              <a:cs typeface="Arial" charset="0"/>
            </a:endParaRPr>
          </a:p>
        </p:txBody>
      </p:sp>
      <p:sp>
        <p:nvSpPr>
          <p:cNvPr id="31748" name="Rectangle 3"/>
          <p:cNvSpPr>
            <a:spLocks noGrp="1" noChangeArrowheads="1"/>
          </p:cNvSpPr>
          <p:nvPr>
            <p:ph type="body" idx="1"/>
          </p:nvPr>
        </p:nvSpPr>
        <p:spPr>
          <a:xfrm>
            <a:off x="395536" y="1772816"/>
            <a:ext cx="8686800" cy="4495800"/>
          </a:xfrm>
        </p:spPr>
        <p:txBody>
          <a:bodyPr/>
          <a:lstStyle/>
          <a:p>
            <a:pPr marL="0" indent="0">
              <a:buFont typeface="Monotype Sorts" charset="2"/>
              <a:buNone/>
            </a:pPr>
            <a:r>
              <a:rPr lang="en-GB" sz="2400" dirty="0" smtClean="0">
                <a:cs typeface="Arial" charset="0"/>
              </a:rPr>
              <a:t>Depending on the result of your assessment of the young person</a:t>
            </a:r>
            <a:r>
              <a:rPr lang="en-GB" sz="2400" dirty="0" smtClean="0">
                <a:latin typeface="Comic Sans MS" pitchFamily="66" charset="0"/>
                <a:cs typeface="Arial" charset="0"/>
              </a:rPr>
              <a:t>’</a:t>
            </a:r>
            <a:r>
              <a:rPr lang="en-GB" sz="2400" dirty="0" smtClean="0">
                <a:cs typeface="Arial" charset="0"/>
              </a:rPr>
              <a:t>s competence, you negotiate a final decision :</a:t>
            </a:r>
            <a:br>
              <a:rPr lang="en-GB" sz="2400" dirty="0" smtClean="0">
                <a:cs typeface="Arial" charset="0"/>
              </a:rPr>
            </a:br>
            <a:endParaRPr lang="en-GB" sz="2400" dirty="0" smtClean="0">
              <a:cs typeface="Arial" charset="0"/>
            </a:endParaRPr>
          </a:p>
          <a:p>
            <a:pPr marL="358775" indent="-358775">
              <a:buFont typeface="Wingdings" pitchFamily="2" charset="2"/>
              <a:buAutoNum type="arabicPeriod"/>
            </a:pPr>
            <a:r>
              <a:rPr lang="en-GB" sz="2400" dirty="0" smtClean="0">
                <a:cs typeface="Arial" charset="0"/>
              </a:rPr>
              <a:t>If he/she is judged  totally competent  then  the decision depends on him/her (with your support).</a:t>
            </a:r>
            <a:br>
              <a:rPr lang="en-GB" sz="2400" dirty="0" smtClean="0">
                <a:cs typeface="Arial" charset="0"/>
              </a:rPr>
            </a:br>
            <a:endParaRPr lang="en-GB" sz="2400" dirty="0" smtClean="0">
              <a:cs typeface="Arial" charset="0"/>
            </a:endParaRPr>
          </a:p>
          <a:p>
            <a:pPr marL="358775" indent="-358775">
              <a:buFont typeface="Wingdings" pitchFamily="2" charset="2"/>
              <a:buAutoNum type="arabicPeriod"/>
            </a:pPr>
            <a:r>
              <a:rPr lang="en-GB" sz="2400" dirty="0" smtClean="0">
                <a:cs typeface="Arial" charset="0"/>
              </a:rPr>
              <a:t>If he/she is not judged competent then the decision depends on you and the parents.</a:t>
            </a:r>
            <a:br>
              <a:rPr lang="en-GB" sz="2400" dirty="0" smtClean="0">
                <a:cs typeface="Arial" charset="0"/>
              </a:rPr>
            </a:br>
            <a:endParaRPr lang="en-GB" sz="2400" dirty="0" smtClean="0">
              <a:cs typeface="Arial" charset="0"/>
            </a:endParaRPr>
          </a:p>
          <a:p>
            <a:pPr marL="358775" indent="-358775">
              <a:buFont typeface="Wingdings" pitchFamily="2" charset="2"/>
              <a:buAutoNum type="arabicPeriod"/>
            </a:pPr>
            <a:r>
              <a:rPr lang="en-IE" sz="2400" b="1" dirty="0" smtClean="0">
                <a:cs typeface="Arial" charset="0"/>
              </a:rPr>
              <a:t>In  most cases  the decision  will be </a:t>
            </a:r>
            <a:r>
              <a:rPr lang="en-IE" sz="2400" b="1" i="1" dirty="0" smtClean="0">
                <a:cs typeface="Arial" charset="0"/>
              </a:rPr>
              <a:t>negotiated </a:t>
            </a:r>
            <a:r>
              <a:rPr lang="en-IE" sz="2400" b="1" dirty="0" smtClean="0">
                <a:cs typeface="Arial" charset="0"/>
              </a:rPr>
              <a:t> </a:t>
            </a:r>
            <a:endParaRPr lang="en-IE" sz="2400" b="1" i="1" dirty="0" smtClean="0">
              <a:cs typeface="Arial" charset="0"/>
            </a:endParaRPr>
          </a:p>
        </p:txBody>
      </p:sp>
    </p:spTree>
    <p:extLst>
      <p:ext uri="{BB962C8B-B14F-4D97-AF65-F5344CB8AC3E}">
        <p14:creationId xmlns:p14="http://schemas.microsoft.com/office/powerpoint/2010/main" xmlns="" val="192580251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Module A7</a:t>
            </a:r>
            <a:endParaRPr lang="fr-FR" dirty="0"/>
          </a:p>
        </p:txBody>
      </p:sp>
      <p:sp>
        <p:nvSpPr>
          <p:cNvPr id="3" name="Espace réservé du contenu 2"/>
          <p:cNvSpPr>
            <a:spLocks noGrp="1"/>
          </p:cNvSpPr>
          <p:nvPr>
            <p:ph idx="1"/>
          </p:nvPr>
        </p:nvSpPr>
        <p:spPr/>
        <p:txBody>
          <a:bodyPr/>
          <a:lstStyle/>
          <a:p>
            <a:r>
              <a:rPr lang="fr-FR" sz="2400" dirty="0" err="1" smtClean="0"/>
              <a:t>Apply</a:t>
            </a:r>
            <a:r>
              <a:rPr lang="fr-FR" sz="2400" dirty="0" smtClean="0"/>
              <a:t> </a:t>
            </a:r>
            <a:r>
              <a:rPr lang="fr-FR" sz="2400" dirty="0"/>
              <a:t>the </a:t>
            </a:r>
            <a:r>
              <a:rPr lang="fr-FR" sz="2400" dirty="0" err="1"/>
              <a:t>deliberation</a:t>
            </a:r>
            <a:r>
              <a:rPr lang="fr-FR" sz="2400" dirty="0"/>
              <a:t> </a:t>
            </a:r>
            <a:r>
              <a:rPr lang="fr-FR" sz="2400" dirty="0" err="1"/>
              <a:t>approach</a:t>
            </a:r>
            <a:r>
              <a:rPr lang="fr-FR" sz="2400" dirty="0"/>
              <a:t> to </a:t>
            </a:r>
            <a:r>
              <a:rPr lang="fr-FR" sz="2400" dirty="0" err="1"/>
              <a:t>addressing</a:t>
            </a:r>
            <a:r>
              <a:rPr lang="fr-FR" sz="2400" dirty="0"/>
              <a:t> </a:t>
            </a:r>
            <a:r>
              <a:rPr lang="fr-FR" sz="2400" dirty="0" err="1"/>
              <a:t>ethical</a:t>
            </a:r>
            <a:r>
              <a:rPr lang="fr-FR" sz="2400" dirty="0"/>
              <a:t> </a:t>
            </a:r>
            <a:r>
              <a:rPr lang="fr-FR" sz="2400" dirty="0" err="1"/>
              <a:t>dilemmas</a:t>
            </a:r>
            <a:r>
              <a:rPr lang="fr-FR" sz="2400" dirty="0"/>
              <a:t> </a:t>
            </a:r>
            <a:r>
              <a:rPr lang="fr-FR" sz="2400" dirty="0" err="1"/>
              <a:t>encountered</a:t>
            </a:r>
            <a:r>
              <a:rPr lang="fr-FR" sz="2400" dirty="0"/>
              <a:t> in adolescent public </a:t>
            </a:r>
            <a:r>
              <a:rPr lang="fr-FR" sz="2400" dirty="0" err="1"/>
              <a:t>health</a:t>
            </a:r>
            <a:r>
              <a:rPr lang="fr-FR" sz="2400" dirty="0"/>
              <a:t/>
            </a:r>
            <a:br>
              <a:rPr lang="fr-FR" sz="2400" dirty="0"/>
            </a:br>
            <a:endParaRPr lang="fr-FR" sz="2400" dirty="0"/>
          </a:p>
        </p:txBody>
      </p:sp>
      <p:sp>
        <p:nvSpPr>
          <p:cNvPr id="4" name="Espace réservé du numéro de diapositive 3"/>
          <p:cNvSpPr>
            <a:spLocks noGrp="1"/>
          </p:cNvSpPr>
          <p:nvPr>
            <p:ph type="sldNum" sz="quarter" idx="11"/>
          </p:nvPr>
        </p:nvSpPr>
        <p:spPr/>
        <p:txBody>
          <a:bodyPr/>
          <a:lstStyle/>
          <a:p>
            <a:pPr>
              <a:defRPr/>
            </a:pPr>
            <a:fld id="{E139C831-40D8-4D52-984D-B10D193B6FC9}" type="slidenum">
              <a:rPr lang="en-GB" smtClean="0"/>
              <a:pPr>
                <a:defRPr/>
              </a:pPr>
              <a:t>39</a:t>
            </a:fld>
            <a:endParaRPr lang="en-GB"/>
          </a:p>
        </p:txBody>
      </p:sp>
    </p:spTree>
    <p:extLst>
      <p:ext uri="{BB962C8B-B14F-4D97-AF65-F5344CB8AC3E}">
        <p14:creationId xmlns:p14="http://schemas.microsoft.com/office/powerpoint/2010/main" xmlns="" val="38906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76872"/>
            <a:ext cx="8686800" cy="1371600"/>
          </a:xfrm>
        </p:spPr>
        <p:txBody>
          <a:bodyPr/>
          <a:lstStyle/>
          <a:p>
            <a:r>
              <a:rPr lang="fr-CH" dirty="0" smtClean="0"/>
              <a:t>BASIC CONCEPTS</a:t>
            </a:r>
            <a:endParaRPr lang="fr-CH"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4</a:t>
            </a:fld>
            <a:endParaRPr lang="en-GB"/>
          </a:p>
        </p:txBody>
      </p:sp>
    </p:spTree>
    <p:extLst>
      <p:ext uri="{BB962C8B-B14F-4D97-AF65-F5344CB8AC3E}">
        <p14:creationId xmlns:p14="http://schemas.microsoft.com/office/powerpoint/2010/main" xmlns="" val="571544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IE" altLang="fr-FR" sz="6000"/>
              <a:t>Ethics</a:t>
            </a:r>
            <a:br>
              <a:rPr lang="en-IE" altLang="fr-FR" sz="6000"/>
            </a:br>
            <a:r>
              <a:rPr lang="en-IE" altLang="fr-FR" sz="6000"/>
              <a:t>and </a:t>
            </a:r>
            <a:br>
              <a:rPr lang="en-IE" altLang="fr-FR" sz="6000"/>
            </a:br>
            <a:r>
              <a:rPr lang="en-IE" altLang="fr-FR" sz="6000"/>
              <a:t>public health</a:t>
            </a:r>
          </a:p>
        </p:txBody>
      </p:sp>
    </p:spTree>
    <p:extLst>
      <p:ext uri="{BB962C8B-B14F-4D97-AF65-F5344CB8AC3E}">
        <p14:creationId xmlns:p14="http://schemas.microsoft.com/office/powerpoint/2010/main" xmlns="" val="151678501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1371600"/>
          </a:xfrm>
        </p:spPr>
        <p:txBody>
          <a:bodyPr/>
          <a:lstStyle/>
          <a:p>
            <a:r>
              <a:rPr lang="de-CH" altLang="fr-FR">
                <a:solidFill>
                  <a:schemeClr val="accent2"/>
                </a:solidFill>
              </a:rPr>
              <a:t>Bioethical issues in Public Health Examples</a:t>
            </a:r>
            <a:endParaRPr lang="de-CH" altLang="fr-FR"/>
          </a:p>
        </p:txBody>
      </p:sp>
      <p:sp>
        <p:nvSpPr>
          <p:cNvPr id="3075" name="Rectangle 3"/>
          <p:cNvSpPr>
            <a:spLocks noGrp="1" noChangeArrowheads="1"/>
          </p:cNvSpPr>
          <p:nvPr>
            <p:ph type="body" idx="1"/>
          </p:nvPr>
        </p:nvSpPr>
        <p:spPr>
          <a:xfrm>
            <a:off x="304800" y="1981200"/>
            <a:ext cx="8686800" cy="4876800"/>
          </a:xfrm>
        </p:spPr>
        <p:txBody>
          <a:bodyPr/>
          <a:lstStyle/>
          <a:p>
            <a:r>
              <a:rPr lang="de-CH" altLang="fr-FR" sz="2800"/>
              <a:t>Highest level of health for the greatest number of people...</a:t>
            </a:r>
            <a:br>
              <a:rPr lang="de-CH" altLang="fr-FR" sz="2800"/>
            </a:br>
            <a:endParaRPr lang="de-CH" altLang="fr-FR" sz="2800"/>
          </a:p>
          <a:p>
            <a:r>
              <a:rPr lang="de-CH" altLang="fr-FR" sz="2800"/>
              <a:t>Focus less on cure and more on health promotion (education, nutrition…)</a:t>
            </a:r>
            <a:br>
              <a:rPr lang="de-CH" altLang="fr-FR" sz="2800"/>
            </a:br>
            <a:endParaRPr lang="de-CH" altLang="fr-FR" sz="2800"/>
          </a:p>
          <a:p>
            <a:r>
              <a:rPr lang="de-CH" altLang="fr-FR" sz="2800"/>
              <a:t>The best interest of most people has to be balanced with the autonomy of the individual</a:t>
            </a:r>
          </a:p>
        </p:txBody>
      </p:sp>
    </p:spTree>
    <p:extLst>
      <p:ext uri="{BB962C8B-B14F-4D97-AF65-F5344CB8AC3E}">
        <p14:creationId xmlns:p14="http://schemas.microsoft.com/office/powerpoint/2010/main" xmlns="" val="121802237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52400"/>
            <a:ext cx="8686800" cy="1371600"/>
          </a:xfrm>
        </p:spPr>
        <p:txBody>
          <a:bodyPr/>
          <a:lstStyle/>
          <a:p>
            <a:r>
              <a:rPr lang="de-CH" altLang="fr-FR" sz="4000">
                <a:solidFill>
                  <a:schemeClr val="accent2"/>
                </a:solidFill>
              </a:rPr>
              <a:t>Application of Bioethics in Public Health</a:t>
            </a:r>
            <a:endParaRPr lang="de-CH" altLang="fr-FR" sz="4000"/>
          </a:p>
        </p:txBody>
      </p:sp>
      <p:sp>
        <p:nvSpPr>
          <p:cNvPr id="348163" name="Rectangle 3"/>
          <p:cNvSpPr>
            <a:spLocks noGrp="1" noChangeArrowheads="1"/>
          </p:cNvSpPr>
          <p:nvPr>
            <p:ph type="body" idx="1"/>
          </p:nvPr>
        </p:nvSpPr>
        <p:spPr>
          <a:xfrm>
            <a:off x="152400" y="2362200"/>
            <a:ext cx="8686800" cy="4495800"/>
          </a:xfrm>
        </p:spPr>
        <p:txBody>
          <a:bodyPr/>
          <a:lstStyle/>
          <a:p>
            <a:pPr>
              <a:lnSpc>
                <a:spcPct val="80000"/>
              </a:lnSpc>
            </a:pPr>
            <a:r>
              <a:rPr lang="en-GB" altLang="fr-FR" sz="2800"/>
              <a:t>Performing studies and doing research and selecting their use</a:t>
            </a:r>
          </a:p>
          <a:p>
            <a:pPr marL="1052513" lvl="1" indent="-385763">
              <a:lnSpc>
                <a:spcPct val="80000"/>
              </a:lnSpc>
            </a:pPr>
            <a:r>
              <a:rPr lang="en-GB" altLang="fr-FR" sz="2000"/>
              <a:t>Evidence Based Medicine/Public health</a:t>
            </a:r>
            <a:br>
              <a:rPr lang="en-GB" altLang="fr-FR" sz="2000"/>
            </a:br>
            <a:endParaRPr lang="en-GB" altLang="fr-FR" sz="2000"/>
          </a:p>
          <a:p>
            <a:pPr>
              <a:lnSpc>
                <a:spcPct val="80000"/>
              </a:lnSpc>
            </a:pPr>
            <a:r>
              <a:rPr lang="en-GB" altLang="fr-FR" sz="2800"/>
              <a:t>Ethics when organizing health care:</a:t>
            </a:r>
          </a:p>
          <a:p>
            <a:pPr marL="1052513" lvl="1" indent="-385763">
              <a:lnSpc>
                <a:spcPct val="80000"/>
              </a:lnSpc>
            </a:pPr>
            <a:r>
              <a:rPr lang="en-GB" altLang="fr-FR" sz="2000"/>
              <a:t>Priorities, when resources are limited </a:t>
            </a:r>
          </a:p>
          <a:p>
            <a:pPr marL="1052513" lvl="1" indent="-385763">
              <a:lnSpc>
                <a:spcPct val="80000"/>
              </a:lnSpc>
            </a:pPr>
            <a:r>
              <a:rPr lang="en-GB" altLang="fr-FR" sz="2000"/>
              <a:t>Access to health services for all</a:t>
            </a:r>
            <a:br>
              <a:rPr lang="en-GB" altLang="fr-FR" sz="2000"/>
            </a:br>
            <a:endParaRPr lang="en-GB" altLang="fr-FR" sz="2000"/>
          </a:p>
          <a:p>
            <a:pPr>
              <a:lnSpc>
                <a:spcPct val="80000"/>
              </a:lnSpc>
            </a:pPr>
            <a:r>
              <a:rPr lang="en-GB" altLang="fr-FR" sz="2800"/>
              <a:t>Ethics of programs of preventive interventions</a:t>
            </a:r>
          </a:p>
          <a:p>
            <a:pPr marL="1052513" lvl="1" indent="-385763">
              <a:lnSpc>
                <a:spcPct val="80000"/>
              </a:lnSpc>
            </a:pPr>
            <a:r>
              <a:rPr lang="en-GB" altLang="fr-FR" sz="2000"/>
              <a:t>Individual versus structural/environmental measures</a:t>
            </a:r>
          </a:p>
        </p:txBody>
      </p:sp>
    </p:spTree>
    <p:extLst>
      <p:ext uri="{BB962C8B-B14F-4D97-AF65-F5344CB8AC3E}">
        <p14:creationId xmlns:p14="http://schemas.microsoft.com/office/powerpoint/2010/main" xmlns="" val="18324705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63">
                                            <p:txEl>
                                              <p:pRg st="0" end="0"/>
                                            </p:txEl>
                                          </p:spTgt>
                                        </p:tgtEl>
                                        <p:attrNameLst>
                                          <p:attrName>style.visibility</p:attrName>
                                        </p:attrNameLst>
                                      </p:cBhvr>
                                      <p:to>
                                        <p:strVal val="visible"/>
                                      </p:to>
                                    </p:set>
                                    <p:anim calcmode="lin" valueType="num">
                                      <p:cBhvr additive="base">
                                        <p:cTn id="7" dur="5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8163">
                                            <p:txEl>
                                              <p:pRg st="1" end="1"/>
                                            </p:txEl>
                                          </p:spTgt>
                                        </p:tgtEl>
                                        <p:attrNameLst>
                                          <p:attrName>style.visibility</p:attrName>
                                        </p:attrNameLst>
                                      </p:cBhvr>
                                      <p:to>
                                        <p:strVal val="visible"/>
                                      </p:to>
                                    </p:set>
                                    <p:anim calcmode="lin" valueType="num">
                                      <p:cBhvr additive="base">
                                        <p:cTn id="11" dur="500" fill="hold"/>
                                        <p:tgtEl>
                                          <p:spTgt spid="3481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48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48163">
                                            <p:txEl>
                                              <p:pRg st="2" end="2"/>
                                            </p:txEl>
                                          </p:spTgt>
                                        </p:tgtEl>
                                        <p:attrNameLst>
                                          <p:attrName>style.visibility</p:attrName>
                                        </p:attrNameLst>
                                      </p:cBhvr>
                                      <p:to>
                                        <p:strVal val="visible"/>
                                      </p:to>
                                    </p:set>
                                    <p:anim calcmode="lin" valueType="num">
                                      <p:cBhvr additive="base">
                                        <p:cTn id="17" dur="500" fill="hold"/>
                                        <p:tgtEl>
                                          <p:spTgt spid="3481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4816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48163">
                                            <p:txEl>
                                              <p:pRg st="3" end="3"/>
                                            </p:txEl>
                                          </p:spTgt>
                                        </p:tgtEl>
                                        <p:attrNameLst>
                                          <p:attrName>style.visibility</p:attrName>
                                        </p:attrNameLst>
                                      </p:cBhvr>
                                      <p:to>
                                        <p:strVal val="visible"/>
                                      </p:to>
                                    </p:set>
                                    <p:anim calcmode="lin" valueType="num">
                                      <p:cBhvr additive="base">
                                        <p:cTn id="21" dur="500" fill="hold"/>
                                        <p:tgtEl>
                                          <p:spTgt spid="34816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481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48163">
                                            <p:txEl>
                                              <p:pRg st="4" end="4"/>
                                            </p:txEl>
                                          </p:spTgt>
                                        </p:tgtEl>
                                        <p:attrNameLst>
                                          <p:attrName>style.visibility</p:attrName>
                                        </p:attrNameLst>
                                      </p:cBhvr>
                                      <p:to>
                                        <p:strVal val="visible"/>
                                      </p:to>
                                    </p:set>
                                    <p:anim calcmode="lin" valueType="num">
                                      <p:cBhvr additive="base">
                                        <p:cTn id="25" dur="500" fill="hold"/>
                                        <p:tgtEl>
                                          <p:spTgt spid="3481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63">
                                            <p:txEl>
                                              <p:pRg st="5" end="5"/>
                                            </p:txEl>
                                          </p:spTgt>
                                        </p:tgtEl>
                                        <p:attrNameLst>
                                          <p:attrName>style.visibility</p:attrName>
                                        </p:attrNameLst>
                                      </p:cBhvr>
                                      <p:to>
                                        <p:strVal val="visible"/>
                                      </p:to>
                                    </p:set>
                                    <p:anim calcmode="lin" valueType="num">
                                      <p:cBhvr additive="base">
                                        <p:cTn id="31" dur="500" fill="hold"/>
                                        <p:tgtEl>
                                          <p:spTgt spid="3481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6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8163">
                                            <p:txEl>
                                              <p:pRg st="6" end="6"/>
                                            </p:txEl>
                                          </p:spTgt>
                                        </p:tgtEl>
                                        <p:attrNameLst>
                                          <p:attrName>style.visibility</p:attrName>
                                        </p:attrNameLst>
                                      </p:cBhvr>
                                      <p:to>
                                        <p:strVal val="visible"/>
                                      </p:to>
                                    </p:set>
                                    <p:anim calcmode="lin" valueType="num">
                                      <p:cBhvr additive="base">
                                        <p:cTn id="35" dur="500" fill="hold"/>
                                        <p:tgtEl>
                                          <p:spTgt spid="34816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481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body" idx="1"/>
          </p:nvPr>
        </p:nvSpPr>
        <p:spPr>
          <a:xfrm>
            <a:off x="304800" y="1676400"/>
            <a:ext cx="8610600" cy="4497388"/>
          </a:xfrm>
          <a:noFill/>
        </p:spPr>
        <p:txBody>
          <a:bodyPr/>
          <a:lstStyle/>
          <a:p>
            <a:pPr defTabSz="914400"/>
            <a:r>
              <a:rPr lang="en-IE" altLang="fr-FR" sz="3000"/>
              <a:t>What values are implicit or explicit in an intervention? </a:t>
            </a:r>
            <a:endParaRPr lang="en-IE" altLang="fr-FR"/>
          </a:p>
          <a:p>
            <a:pPr marL="1052513" lvl="1" indent="-385763" defTabSz="914400"/>
            <a:r>
              <a:rPr lang="en-IE" altLang="fr-FR"/>
              <a:t>Changing behavior ? </a:t>
            </a:r>
          </a:p>
          <a:p>
            <a:pPr marL="1471613" lvl="2" defTabSz="914400">
              <a:buFont typeface="Wingdings" charset="2"/>
              <a:buChar char="Ø"/>
            </a:pPr>
            <a:r>
              <a:rPr lang="en-IE" altLang="fr-FR" i="1"/>
              <a:t>Who decides what is the “correct” life style?</a:t>
            </a:r>
          </a:p>
          <a:p>
            <a:pPr marL="1052513" lvl="1" indent="-385763" defTabSz="914400"/>
            <a:r>
              <a:rPr lang="en-IE" altLang="fr-FR"/>
              <a:t>Affecting quality of life ?</a:t>
            </a:r>
          </a:p>
          <a:p>
            <a:pPr marL="1471613" lvl="2" defTabSz="914400">
              <a:buFont typeface="Wingdings" charset="2"/>
              <a:buChar char="Ø"/>
            </a:pPr>
            <a:r>
              <a:rPr lang="en-IE" altLang="fr-FR" i="1"/>
              <a:t>Who decides what QoL is for whom?  </a:t>
            </a:r>
            <a:br>
              <a:rPr lang="en-IE" altLang="fr-FR" i="1"/>
            </a:br>
            <a:endParaRPr lang="en-IE" altLang="fr-FR" i="1"/>
          </a:p>
          <a:p>
            <a:pPr defTabSz="914400"/>
            <a:r>
              <a:rPr lang="en-IE" altLang="fr-FR" sz="3000"/>
              <a:t>Disrespecting minorities?</a:t>
            </a:r>
          </a:p>
          <a:p>
            <a:pPr marL="1052513" lvl="1" indent="-385763" defTabSz="914400"/>
            <a:r>
              <a:rPr lang="en-IE" altLang="fr-FR" sz="2100"/>
              <a:t>Nutrition</a:t>
            </a:r>
          </a:p>
          <a:p>
            <a:pPr marL="1052513" lvl="1" indent="-385763" defTabSz="914400"/>
            <a:r>
              <a:rPr lang="en-IE" altLang="fr-FR" sz="2100"/>
              <a:t>Sexuality</a:t>
            </a:r>
          </a:p>
        </p:txBody>
      </p:sp>
      <p:sp>
        <p:nvSpPr>
          <p:cNvPr id="5123" name="Rectangle 1027"/>
          <p:cNvSpPr>
            <a:spLocks noGrp="1" noChangeArrowheads="1"/>
          </p:cNvSpPr>
          <p:nvPr>
            <p:ph type="title"/>
          </p:nvPr>
        </p:nvSpPr>
        <p:spPr>
          <a:xfrm>
            <a:off x="228600" y="0"/>
            <a:ext cx="8686800" cy="1371600"/>
          </a:xfrm>
        </p:spPr>
        <p:txBody>
          <a:bodyPr/>
          <a:lstStyle/>
          <a:p>
            <a:r>
              <a:rPr lang="en-IE" altLang="fr-FR" sz="6000">
                <a:solidFill>
                  <a:schemeClr val="accent2"/>
                </a:solidFill>
              </a:rPr>
              <a:t>Prevention</a:t>
            </a:r>
            <a:endParaRPr lang="en-IE" altLang="fr-FR" sz="6000"/>
          </a:p>
        </p:txBody>
      </p:sp>
      <p:sp>
        <p:nvSpPr>
          <p:cNvPr id="5124" name="Text Box 1028"/>
          <p:cNvSpPr txBox="1">
            <a:spLocks noChangeArrowheads="1"/>
          </p:cNvSpPr>
          <p:nvPr/>
        </p:nvSpPr>
        <p:spPr bwMode="auto">
          <a:xfrm>
            <a:off x="136525" y="6365875"/>
            <a:ext cx="488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defTabSz="762000">
              <a:defRPr sz="2400">
                <a:solidFill>
                  <a:schemeClr val="tx1"/>
                </a:solidFill>
                <a:latin typeface="Times New Roman" charset="0"/>
              </a:defRPr>
            </a:lvl1pPr>
            <a:lvl2pPr marL="742950" indent="-285750" defTabSz="762000">
              <a:defRPr sz="2400">
                <a:solidFill>
                  <a:schemeClr val="tx1"/>
                </a:solidFill>
                <a:latin typeface="Times New Roman" charset="0"/>
              </a:defRPr>
            </a:lvl2pPr>
            <a:lvl3pPr marL="1143000" indent="-228600" defTabSz="762000">
              <a:defRPr sz="2400">
                <a:solidFill>
                  <a:schemeClr val="tx1"/>
                </a:solidFill>
                <a:latin typeface="Times New Roman" charset="0"/>
              </a:defRPr>
            </a:lvl3pPr>
            <a:lvl4pPr marL="1600200" indent="-228600" defTabSz="762000">
              <a:defRPr sz="2400">
                <a:solidFill>
                  <a:schemeClr val="tx1"/>
                </a:solidFill>
                <a:latin typeface="Times New Roman" charset="0"/>
              </a:defRPr>
            </a:lvl4pPr>
            <a:lvl5pPr marL="2057400" indent="-228600" defTabSz="762000">
              <a:defRPr sz="2400">
                <a:solidFill>
                  <a:schemeClr val="tx1"/>
                </a:solidFill>
                <a:latin typeface="Times New Roman" charset="0"/>
              </a:defRPr>
            </a:lvl5pPr>
            <a:lvl6pPr marL="2514600" indent="-228600" defTabSz="762000" eaLnBrk="0" fontAlgn="base" hangingPunct="0">
              <a:spcBef>
                <a:spcPct val="0"/>
              </a:spcBef>
              <a:spcAft>
                <a:spcPct val="0"/>
              </a:spcAft>
              <a:defRPr sz="2400">
                <a:solidFill>
                  <a:schemeClr val="tx1"/>
                </a:solidFill>
                <a:latin typeface="Times New Roman" charset="0"/>
              </a:defRPr>
            </a:lvl6pPr>
            <a:lvl7pPr marL="2971800" indent="-228600" defTabSz="762000" eaLnBrk="0" fontAlgn="base" hangingPunct="0">
              <a:spcBef>
                <a:spcPct val="0"/>
              </a:spcBef>
              <a:spcAft>
                <a:spcPct val="0"/>
              </a:spcAft>
              <a:defRPr sz="2400">
                <a:solidFill>
                  <a:schemeClr val="tx1"/>
                </a:solidFill>
                <a:latin typeface="Times New Roman" charset="0"/>
              </a:defRPr>
            </a:lvl7pPr>
            <a:lvl8pPr marL="3429000" indent="-228600" defTabSz="762000" eaLnBrk="0" fontAlgn="base" hangingPunct="0">
              <a:spcBef>
                <a:spcPct val="0"/>
              </a:spcBef>
              <a:spcAft>
                <a:spcPct val="0"/>
              </a:spcAft>
              <a:defRPr sz="2400">
                <a:solidFill>
                  <a:schemeClr val="tx1"/>
                </a:solidFill>
                <a:latin typeface="Times New Roman" charset="0"/>
              </a:defRPr>
            </a:lvl8pPr>
            <a:lvl9pPr marL="3886200" indent="-228600" defTabSz="762000" eaLnBrk="0" fontAlgn="base" hangingPunct="0">
              <a:spcBef>
                <a:spcPct val="0"/>
              </a:spcBef>
              <a:spcAft>
                <a:spcPct val="0"/>
              </a:spcAft>
              <a:defRPr sz="2400">
                <a:solidFill>
                  <a:schemeClr val="tx1"/>
                </a:solidFill>
                <a:latin typeface="Times New Roman" charset="0"/>
              </a:defRPr>
            </a:lvl9pPr>
          </a:lstStyle>
          <a:p>
            <a:r>
              <a:rPr lang="en-IE" altLang="fr-FR"/>
              <a:t>27</a:t>
            </a:r>
          </a:p>
        </p:txBody>
      </p:sp>
    </p:spTree>
    <p:extLst>
      <p:ext uri="{BB962C8B-B14F-4D97-AF65-F5344CB8AC3E}">
        <p14:creationId xmlns:p14="http://schemas.microsoft.com/office/powerpoint/2010/main" xmlns="" val="13349350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354138"/>
            <a:ext cx="8686800" cy="3751262"/>
          </a:xfrm>
        </p:spPr>
        <p:txBody>
          <a:bodyPr/>
          <a:lstStyle/>
          <a:p>
            <a:r>
              <a:rPr lang="de-CH" altLang="fr-FR" sz="4800" dirty="0">
                <a:solidFill>
                  <a:schemeClr val="accent2"/>
                </a:solidFill>
              </a:rPr>
              <a:t>The </a:t>
            </a:r>
            <a:r>
              <a:rPr lang="de-CH" altLang="fr-FR" sz="4800" dirty="0" err="1">
                <a:solidFill>
                  <a:schemeClr val="accent2"/>
                </a:solidFill>
              </a:rPr>
              <a:t>example</a:t>
            </a:r>
            <a:r>
              <a:rPr lang="de-CH" altLang="fr-FR" sz="4800" dirty="0">
                <a:solidFill>
                  <a:schemeClr val="accent2"/>
                </a:solidFill>
              </a:rPr>
              <a:t> </a:t>
            </a:r>
            <a:r>
              <a:rPr lang="de-CH" altLang="fr-FR" sz="4800" dirty="0" err="1">
                <a:solidFill>
                  <a:schemeClr val="accent2"/>
                </a:solidFill>
              </a:rPr>
              <a:t>of</a:t>
            </a:r>
            <a:r>
              <a:rPr lang="de-CH" altLang="fr-FR" sz="4800" dirty="0">
                <a:solidFill>
                  <a:schemeClr val="accent2"/>
                </a:solidFill>
              </a:rPr>
              <a:t> </a:t>
            </a:r>
            <a:r>
              <a:rPr lang="de-CH" altLang="fr-FR" sz="4800" dirty="0" err="1">
                <a:solidFill>
                  <a:schemeClr val="accent2"/>
                </a:solidFill>
              </a:rPr>
              <a:t>sex</a:t>
            </a:r>
            <a:r>
              <a:rPr lang="de-CH" altLang="fr-FR" sz="4800" dirty="0">
                <a:solidFill>
                  <a:schemeClr val="accent2"/>
                </a:solidFill>
              </a:rPr>
              <a:t> </a:t>
            </a:r>
            <a:r>
              <a:rPr lang="de-CH" altLang="fr-FR" sz="4800" dirty="0" err="1" smtClean="0">
                <a:solidFill>
                  <a:schemeClr val="accent2"/>
                </a:solidFill>
              </a:rPr>
              <a:t>education</a:t>
            </a:r>
            <a:r>
              <a:rPr lang="de-CH" altLang="fr-FR" sz="4800" dirty="0" smtClean="0">
                <a:solidFill>
                  <a:schemeClr val="accent2"/>
                </a:solidFill>
              </a:rPr>
              <a:t/>
            </a:r>
            <a:br>
              <a:rPr lang="de-CH" altLang="fr-FR" sz="4800" dirty="0" smtClean="0">
                <a:solidFill>
                  <a:schemeClr val="accent2"/>
                </a:solidFill>
              </a:rPr>
            </a:br>
            <a:r>
              <a:rPr lang="de-CH" altLang="fr-FR" sz="3200" dirty="0" smtClean="0">
                <a:solidFill>
                  <a:schemeClr val="accent2"/>
                </a:solidFill>
              </a:rPr>
              <a:t/>
            </a:r>
            <a:br>
              <a:rPr lang="de-CH" altLang="fr-FR" sz="3200" dirty="0" smtClean="0">
                <a:solidFill>
                  <a:schemeClr val="accent2"/>
                </a:solidFill>
              </a:rPr>
            </a:br>
            <a:r>
              <a:rPr lang="de-CH" altLang="fr-FR" sz="2400" i="1" dirty="0" err="1" smtClean="0">
                <a:solidFill>
                  <a:schemeClr val="accent2"/>
                </a:solidFill>
              </a:rPr>
              <a:t>should</a:t>
            </a:r>
            <a:r>
              <a:rPr lang="de-CH" altLang="fr-FR" sz="2400" i="1" dirty="0" smtClean="0">
                <a:solidFill>
                  <a:schemeClr val="accent2"/>
                </a:solidFill>
              </a:rPr>
              <a:t> </a:t>
            </a:r>
            <a:r>
              <a:rPr lang="de-CH" altLang="fr-FR" sz="2400" i="1" dirty="0" err="1" smtClean="0">
                <a:solidFill>
                  <a:schemeClr val="accent2"/>
                </a:solidFill>
              </a:rPr>
              <a:t>this</a:t>
            </a:r>
            <a:r>
              <a:rPr lang="de-CH" altLang="fr-FR" sz="2400" i="1" dirty="0" smtClean="0">
                <a:solidFill>
                  <a:schemeClr val="accent2"/>
                </a:solidFill>
              </a:rPr>
              <a:t> </a:t>
            </a:r>
            <a:r>
              <a:rPr lang="de-CH" altLang="fr-FR" sz="2400" i="1" dirty="0" err="1" smtClean="0">
                <a:solidFill>
                  <a:schemeClr val="accent2"/>
                </a:solidFill>
              </a:rPr>
              <a:t>be</a:t>
            </a:r>
            <a:r>
              <a:rPr lang="de-CH" altLang="fr-FR" sz="2400" i="1" dirty="0" smtClean="0">
                <a:solidFill>
                  <a:schemeClr val="accent2"/>
                </a:solidFill>
              </a:rPr>
              <a:t> </a:t>
            </a:r>
            <a:r>
              <a:rPr lang="de-CH" altLang="fr-FR" sz="2400" i="1" dirty="0" err="1" smtClean="0">
                <a:solidFill>
                  <a:schemeClr val="accent2"/>
                </a:solidFill>
              </a:rPr>
              <a:t>kept</a:t>
            </a:r>
            <a:r>
              <a:rPr lang="de-CH" altLang="fr-FR" sz="2400" i="1" dirty="0" smtClean="0">
                <a:solidFill>
                  <a:schemeClr val="accent2"/>
                </a:solidFill>
              </a:rPr>
              <a:t> /check </a:t>
            </a:r>
            <a:r>
              <a:rPr lang="de-CH" altLang="fr-FR" sz="2400" i="1" dirty="0" err="1" smtClean="0">
                <a:solidFill>
                  <a:schemeClr val="accent2"/>
                </a:solidFill>
              </a:rPr>
              <a:t>with</a:t>
            </a:r>
            <a:r>
              <a:rPr lang="de-CH" altLang="fr-FR" sz="2400" i="1" dirty="0" smtClean="0">
                <a:solidFill>
                  <a:schemeClr val="accent2"/>
                </a:solidFill>
              </a:rPr>
              <a:t> </a:t>
            </a:r>
            <a:r>
              <a:rPr lang="de-CH" altLang="fr-FR" sz="2400" i="1" dirty="0" err="1" smtClean="0">
                <a:solidFill>
                  <a:schemeClr val="accent2"/>
                </a:solidFill>
              </a:rPr>
              <a:t>modules</a:t>
            </a:r>
            <a:r>
              <a:rPr lang="de-CH" altLang="fr-FR" sz="2400" i="1" dirty="0" smtClean="0">
                <a:solidFill>
                  <a:schemeClr val="accent2"/>
                </a:solidFill>
              </a:rPr>
              <a:t> on </a:t>
            </a:r>
            <a:r>
              <a:rPr lang="de-CH" altLang="fr-FR" sz="2400" i="1" dirty="0" err="1" smtClean="0">
                <a:solidFill>
                  <a:schemeClr val="accent2"/>
                </a:solidFill>
              </a:rPr>
              <a:t>sexuality</a:t>
            </a:r>
            <a:r>
              <a:rPr lang="de-CH" altLang="fr-FR" sz="2400" i="1" dirty="0" smtClean="0">
                <a:solidFill>
                  <a:schemeClr val="accent2"/>
                </a:solidFill>
              </a:rPr>
              <a:t> </a:t>
            </a:r>
            <a:r>
              <a:rPr lang="de-CH" altLang="fr-FR" sz="2400" i="1" dirty="0" err="1" smtClean="0">
                <a:solidFill>
                  <a:schemeClr val="accent2"/>
                </a:solidFill>
              </a:rPr>
              <a:t>and</a:t>
            </a:r>
            <a:r>
              <a:rPr lang="de-CH" altLang="fr-FR" sz="2400" i="1" dirty="0" smtClean="0">
                <a:solidFill>
                  <a:schemeClr val="accent2"/>
                </a:solidFill>
              </a:rPr>
              <a:t> </a:t>
            </a:r>
            <a:r>
              <a:rPr lang="de-CH" altLang="fr-FR" sz="2400" i="1" dirty="0" err="1" smtClean="0">
                <a:solidFill>
                  <a:schemeClr val="accent2"/>
                </a:solidFill>
              </a:rPr>
              <a:t>module</a:t>
            </a:r>
            <a:r>
              <a:rPr lang="de-CH" altLang="fr-FR" sz="2400" i="1" dirty="0" smtClean="0"/>
              <a:t> on </a:t>
            </a:r>
            <a:r>
              <a:rPr lang="de-CH" altLang="fr-FR" sz="2400" i="1" dirty="0" err="1" smtClean="0"/>
              <a:t>culture</a:t>
            </a:r>
            <a:r>
              <a:rPr lang="de-CH" altLang="fr-FR" sz="2400" i="1" dirty="0" smtClean="0"/>
              <a:t> </a:t>
            </a:r>
            <a:r>
              <a:rPr lang="de-CH" altLang="fr-FR" sz="2400" i="1" dirty="0" err="1" smtClean="0"/>
              <a:t>and</a:t>
            </a:r>
            <a:r>
              <a:rPr lang="de-CH" altLang="fr-FR" sz="2400" i="1" dirty="0" smtClean="0"/>
              <a:t> </a:t>
            </a:r>
            <a:r>
              <a:rPr lang="de-CH" altLang="fr-FR" sz="2400" i="1" dirty="0" err="1" smtClean="0"/>
              <a:t>gender</a:t>
            </a:r>
            <a:r>
              <a:rPr lang="de-CH" altLang="fr-FR" sz="2400" i="1" dirty="0" smtClean="0"/>
              <a:t>....</a:t>
            </a:r>
            <a:r>
              <a:rPr lang="de-CH" altLang="fr-FR" sz="2400" i="1" dirty="0" err="1" smtClean="0"/>
              <a:t>to</a:t>
            </a:r>
            <a:r>
              <a:rPr lang="de-CH" altLang="fr-FR" sz="2400" i="1" dirty="0" smtClean="0"/>
              <a:t> </a:t>
            </a:r>
            <a:r>
              <a:rPr lang="de-CH" altLang="fr-FR" sz="2400" i="1" dirty="0" err="1" smtClean="0"/>
              <a:t>make</a:t>
            </a:r>
            <a:r>
              <a:rPr lang="de-CH" altLang="fr-FR" sz="2400" i="1" dirty="0" smtClean="0"/>
              <a:t> </a:t>
            </a:r>
            <a:r>
              <a:rPr lang="de-CH" altLang="fr-FR" sz="2400" i="1" dirty="0" err="1" smtClean="0"/>
              <a:t>sure</a:t>
            </a:r>
            <a:r>
              <a:rPr lang="de-CH" altLang="fr-FR" sz="2400" i="1" dirty="0" smtClean="0"/>
              <a:t> </a:t>
            </a:r>
            <a:r>
              <a:rPr lang="de-CH" altLang="fr-FR" sz="2400" i="1" dirty="0" err="1" smtClean="0"/>
              <a:t>and</a:t>
            </a:r>
            <a:r>
              <a:rPr lang="de-CH" altLang="fr-FR" sz="2400" i="1" dirty="0" smtClean="0"/>
              <a:t> </a:t>
            </a:r>
            <a:r>
              <a:rPr lang="de-CH" altLang="fr-FR" sz="2400" i="1" dirty="0" err="1" smtClean="0"/>
              <a:t>have</a:t>
            </a:r>
            <a:r>
              <a:rPr lang="de-CH" altLang="fr-FR" sz="2400" i="1" dirty="0" smtClean="0"/>
              <a:t> </a:t>
            </a:r>
            <a:r>
              <a:rPr lang="de-CH" altLang="fr-FR" sz="2400" i="1" dirty="0" err="1" smtClean="0"/>
              <a:t>various</a:t>
            </a:r>
            <a:r>
              <a:rPr lang="de-CH" altLang="fr-FR" sz="2400" i="1" dirty="0" smtClean="0"/>
              <a:t> </a:t>
            </a:r>
            <a:r>
              <a:rPr lang="de-CH" altLang="fr-FR" sz="2400" i="1" dirty="0" err="1" smtClean="0"/>
              <a:t>examples</a:t>
            </a:r>
            <a:r>
              <a:rPr lang="de-CH" altLang="fr-FR" sz="2400" i="1" dirty="0" smtClean="0"/>
              <a:t> </a:t>
            </a:r>
            <a:r>
              <a:rPr lang="de-CH" altLang="fr-FR" sz="2400" i="1" dirty="0" err="1" smtClean="0"/>
              <a:t>through</a:t>
            </a:r>
            <a:r>
              <a:rPr lang="de-CH" altLang="fr-FR" sz="2400" i="1" dirty="0" smtClean="0"/>
              <a:t> </a:t>
            </a:r>
            <a:r>
              <a:rPr lang="de-CH" altLang="fr-FR" sz="2400" i="1" dirty="0" err="1" smtClean="0"/>
              <a:t>the</a:t>
            </a:r>
            <a:r>
              <a:rPr lang="de-CH" altLang="fr-FR" sz="2400" i="1" dirty="0" smtClean="0"/>
              <a:t> </a:t>
            </a:r>
            <a:r>
              <a:rPr lang="de-CH" altLang="fr-FR" sz="2400" i="1" dirty="0" err="1" smtClean="0"/>
              <a:t>set</a:t>
            </a:r>
            <a:r>
              <a:rPr lang="de-CH" altLang="fr-FR" sz="2400" i="1" dirty="0" smtClean="0"/>
              <a:t> </a:t>
            </a:r>
            <a:r>
              <a:rPr lang="de-CH" altLang="fr-FR" sz="2400" i="1" dirty="0" err="1" smtClean="0"/>
              <a:t>of</a:t>
            </a:r>
            <a:r>
              <a:rPr lang="de-CH" altLang="fr-FR" sz="2400" i="1" dirty="0" smtClean="0"/>
              <a:t> </a:t>
            </a:r>
            <a:r>
              <a:rPr lang="de-CH" altLang="fr-FR" sz="2400" i="1" dirty="0" err="1" smtClean="0"/>
              <a:t>slides</a:t>
            </a:r>
            <a:endParaRPr lang="en-GB" altLang="fr-FR" sz="2400" i="1" dirty="0"/>
          </a:p>
        </p:txBody>
      </p:sp>
    </p:spTree>
    <p:extLst>
      <p:ext uri="{BB962C8B-B14F-4D97-AF65-F5344CB8AC3E}">
        <p14:creationId xmlns:p14="http://schemas.microsoft.com/office/powerpoint/2010/main" xmlns="" val="154938746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60350"/>
            <a:ext cx="8686800" cy="1368425"/>
          </a:xfrm>
        </p:spPr>
        <p:txBody>
          <a:bodyPr/>
          <a:lstStyle/>
          <a:p>
            <a:r>
              <a:rPr lang="en-GB" altLang="fr-FR" sz="4000">
                <a:solidFill>
                  <a:schemeClr val="accent2"/>
                </a:solidFill>
              </a:rPr>
              <a:t>What Are The Objectives of Sex Education?</a:t>
            </a:r>
            <a:endParaRPr lang="en-GB" altLang="fr-FR" sz="4000"/>
          </a:p>
        </p:txBody>
      </p:sp>
      <p:sp>
        <p:nvSpPr>
          <p:cNvPr id="7171" name="Rectangle 3"/>
          <p:cNvSpPr>
            <a:spLocks noGrp="1" noChangeArrowheads="1"/>
          </p:cNvSpPr>
          <p:nvPr>
            <p:ph type="body" idx="1"/>
          </p:nvPr>
        </p:nvSpPr>
        <p:spPr>
          <a:xfrm>
            <a:off x="381000" y="1981200"/>
            <a:ext cx="8686800" cy="4876800"/>
          </a:xfrm>
        </p:spPr>
        <p:txBody>
          <a:bodyPr/>
          <a:lstStyle/>
          <a:p>
            <a:pPr marL="342900" indent="-342900" defTabSz="914400">
              <a:lnSpc>
                <a:spcPct val="90000"/>
              </a:lnSpc>
            </a:pPr>
            <a:r>
              <a:rPr lang="en-GB" altLang="fr-FR" sz="2800"/>
              <a:t>Changing behaviour? (e.g. abstinence versus protection)</a:t>
            </a:r>
            <a:br>
              <a:rPr lang="en-GB" altLang="fr-FR" sz="2800"/>
            </a:br>
            <a:endParaRPr lang="en-GB" altLang="fr-FR" sz="2800"/>
          </a:p>
          <a:p>
            <a:pPr marL="342900" indent="-342900" defTabSz="914400">
              <a:lnSpc>
                <a:spcPct val="90000"/>
              </a:lnSpc>
            </a:pPr>
            <a:r>
              <a:rPr lang="en-GB" altLang="fr-FR" sz="2800"/>
              <a:t>Consolidating gender and sexual  identity?</a:t>
            </a:r>
            <a:br>
              <a:rPr lang="en-GB" altLang="fr-FR" sz="2800"/>
            </a:br>
            <a:endParaRPr lang="en-GB" altLang="fr-FR" sz="2800"/>
          </a:p>
          <a:p>
            <a:pPr marL="342900" indent="-342900" defTabSz="914400">
              <a:lnSpc>
                <a:spcPct val="90000"/>
              </a:lnSpc>
            </a:pPr>
            <a:r>
              <a:rPr lang="en-GB" altLang="fr-FR" sz="2800"/>
              <a:t>Affecting quality of sexual life?</a:t>
            </a:r>
            <a:br>
              <a:rPr lang="en-GB" altLang="fr-FR" sz="2800"/>
            </a:br>
            <a:endParaRPr lang="en-GB" altLang="fr-FR" sz="2800"/>
          </a:p>
          <a:p>
            <a:pPr marL="342900" indent="-342900" defTabSz="914400">
              <a:lnSpc>
                <a:spcPct val="90000"/>
              </a:lnSpc>
            </a:pPr>
            <a:r>
              <a:rPr lang="en-GB" altLang="fr-FR" sz="2800"/>
              <a:t>Preventing of STIs and unwanted pregnancy?</a:t>
            </a:r>
            <a:br>
              <a:rPr lang="en-GB" altLang="fr-FR" sz="2800"/>
            </a:br>
            <a:endParaRPr lang="en-GB" altLang="fr-FR" sz="2800"/>
          </a:p>
          <a:p>
            <a:pPr marL="342900" indent="-342900" defTabSz="914400">
              <a:lnSpc>
                <a:spcPct val="90000"/>
              </a:lnSpc>
            </a:pPr>
            <a:r>
              <a:rPr lang="en-GB" altLang="fr-FR" sz="2800"/>
              <a:t>Improving young people’s health and knowledge about their own bodies?</a:t>
            </a:r>
          </a:p>
        </p:txBody>
      </p:sp>
    </p:spTree>
    <p:extLst>
      <p:ext uri="{BB962C8B-B14F-4D97-AF65-F5344CB8AC3E}">
        <p14:creationId xmlns:p14="http://schemas.microsoft.com/office/powerpoint/2010/main" xmlns="" val="828763283"/>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701675"/>
            <a:ext cx="8686800" cy="6156325"/>
          </a:xfrm>
        </p:spPr>
        <p:txBody>
          <a:bodyPr/>
          <a:lstStyle/>
          <a:p>
            <a:pPr marL="0" indent="0">
              <a:buFont typeface="Monotype Sorts" charset="2"/>
              <a:buNone/>
            </a:pPr>
            <a:r>
              <a:rPr lang="de-CH" altLang="fr-FR" sz="2800" b="1">
                <a:solidFill>
                  <a:schemeClr val="accent2"/>
                </a:solidFill>
              </a:rPr>
              <a:t>The condition to be prevented must represent a substantial danger to the health of some populations</a:t>
            </a:r>
          </a:p>
          <a:p>
            <a:pPr marL="0" indent="0">
              <a:buFont typeface="Monotype Sorts" charset="2"/>
              <a:buNone/>
            </a:pPr>
            <a:r>
              <a:rPr lang="de-CH" altLang="fr-FR" sz="2800" b="1">
                <a:solidFill>
                  <a:schemeClr val="accent2"/>
                </a:solidFill>
              </a:rPr>
              <a:t>	</a:t>
            </a:r>
            <a:r>
              <a:rPr lang="de-CH" altLang="fr-FR" sz="2800"/>
              <a:t>HIV/Aids</a:t>
            </a:r>
            <a:r>
              <a:rPr lang="de-CH" altLang="fr-FR" sz="2800">
                <a:solidFill>
                  <a:schemeClr val="accent2"/>
                </a:solidFill>
              </a:rPr>
              <a:t> </a:t>
            </a:r>
            <a:r>
              <a:rPr lang="de-CH" altLang="fr-FR" b="1"/>
              <a:t> </a:t>
            </a:r>
          </a:p>
          <a:p>
            <a:pPr marL="0" indent="0"/>
            <a:endParaRPr lang="de-CH" altLang="fr-FR" b="1"/>
          </a:p>
          <a:p>
            <a:pPr marL="0" indent="0">
              <a:buFont typeface="Monotype Sorts" charset="2"/>
              <a:buNone/>
            </a:pPr>
            <a:r>
              <a:rPr lang="de-CH" altLang="fr-FR" sz="2800" b="1">
                <a:solidFill>
                  <a:schemeClr val="accent2"/>
                </a:solidFill>
              </a:rPr>
              <a:t>The intervention must be effective and devoid of important side effects</a:t>
            </a:r>
          </a:p>
          <a:p>
            <a:pPr marL="0" indent="0">
              <a:buFont typeface="Monotype Sorts" charset="2"/>
              <a:buNone/>
            </a:pPr>
            <a:r>
              <a:rPr lang="de-CH" altLang="fr-FR" sz="2800" b="1">
                <a:solidFill>
                  <a:schemeClr val="accent2"/>
                </a:solidFill>
              </a:rPr>
              <a:t>	 </a:t>
            </a:r>
            <a:r>
              <a:rPr lang="de-CH" altLang="fr-FR" sz="2800"/>
              <a:t>Use of condoms</a:t>
            </a:r>
            <a:r>
              <a:rPr lang="de-CH" altLang="fr-FR" sz="2800" b="1">
                <a:solidFill>
                  <a:schemeClr val="accent2"/>
                </a:solidFill>
              </a:rPr>
              <a:t> </a:t>
            </a:r>
          </a:p>
          <a:p>
            <a:pPr marL="0" indent="0">
              <a:buFont typeface="Monotype Sorts" charset="2"/>
              <a:buNone/>
            </a:pPr>
            <a:endParaRPr lang="de-CH" altLang="fr-FR" sz="2800" b="1">
              <a:solidFill>
                <a:schemeClr val="accent2"/>
              </a:solidFill>
            </a:endParaRPr>
          </a:p>
          <a:p>
            <a:pPr marL="0" indent="0">
              <a:buFont typeface="Monotype Sorts" charset="2"/>
              <a:buNone/>
            </a:pPr>
            <a:endParaRPr lang="de-CH" altLang="fr-FR" sz="2800" b="1">
              <a:solidFill>
                <a:schemeClr val="accent2"/>
              </a:solidFill>
            </a:endParaRPr>
          </a:p>
          <a:p>
            <a:pPr marL="0" indent="0">
              <a:buFont typeface="Monotype Sorts" charset="2"/>
              <a:buNone/>
            </a:pPr>
            <a:endParaRPr lang="de-CH" altLang="fr-FR" sz="2800" b="1">
              <a:solidFill>
                <a:schemeClr val="accent2"/>
              </a:solidFill>
            </a:endParaRPr>
          </a:p>
        </p:txBody>
      </p:sp>
    </p:spTree>
    <p:extLst>
      <p:ext uri="{BB962C8B-B14F-4D97-AF65-F5344CB8AC3E}">
        <p14:creationId xmlns:p14="http://schemas.microsoft.com/office/powerpoint/2010/main" xmlns="" val="300838684"/>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28600" y="981075"/>
            <a:ext cx="8686800" cy="5724525"/>
          </a:xfrm>
        </p:spPr>
        <p:txBody>
          <a:bodyPr/>
          <a:lstStyle/>
          <a:p>
            <a:pPr marL="0" indent="0">
              <a:buFont typeface="Monotype Sorts" charset="2"/>
              <a:buNone/>
            </a:pPr>
            <a:r>
              <a:rPr lang="de-CH" altLang="fr-FR" sz="2800" b="1">
                <a:solidFill>
                  <a:schemeClr val="accent2"/>
                </a:solidFill>
              </a:rPr>
              <a:t>The intervention must respect the principle of accessibility and equity:</a:t>
            </a:r>
            <a:endParaRPr lang="de-CH" altLang="fr-FR"/>
          </a:p>
          <a:p>
            <a:pPr marL="1216025" lvl="1" indent="-457200">
              <a:buFont typeface="Wingdings" charset="2"/>
              <a:buChar char="Ø"/>
            </a:pPr>
            <a:r>
              <a:rPr lang="de-CH" altLang="fr-FR"/>
              <a:t>What about sex education programs only in school while we know that drop-outs are facing more life threatening situations?</a:t>
            </a:r>
          </a:p>
          <a:p>
            <a:pPr marL="1216025" lvl="1" indent="-457200">
              <a:buFont typeface="Wingdings" charset="2"/>
              <a:buChar char="Ø"/>
            </a:pPr>
            <a:endParaRPr lang="de-CH" altLang="fr-FR"/>
          </a:p>
          <a:p>
            <a:pPr marL="0" indent="0">
              <a:buFont typeface="Monotype Sorts" charset="2"/>
              <a:buNone/>
            </a:pPr>
            <a:r>
              <a:rPr lang="de-CH" altLang="fr-FR" sz="2800" b="1">
                <a:solidFill>
                  <a:schemeClr val="accent2"/>
                </a:solidFill>
              </a:rPr>
              <a:t>The intervention must not stigmatized sub-groups of the population</a:t>
            </a:r>
            <a:endParaRPr lang="de-CH" altLang="fr-FR"/>
          </a:p>
          <a:p>
            <a:pPr marL="1216025" lvl="1" indent="-457200"/>
            <a:r>
              <a:rPr lang="de-CH" altLang="fr-FR"/>
              <a:t>sex education programs which only focus on migrant adolescents?</a:t>
            </a:r>
          </a:p>
        </p:txBody>
      </p:sp>
    </p:spTree>
    <p:extLst>
      <p:ext uri="{BB962C8B-B14F-4D97-AF65-F5344CB8AC3E}">
        <p14:creationId xmlns:p14="http://schemas.microsoft.com/office/powerpoint/2010/main" xmlns="" val="17450653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28600" y="981075"/>
            <a:ext cx="8686800" cy="5724525"/>
          </a:xfrm>
        </p:spPr>
        <p:txBody>
          <a:bodyPr/>
          <a:lstStyle/>
          <a:p>
            <a:pPr marL="0" indent="0">
              <a:lnSpc>
                <a:spcPct val="90000"/>
              </a:lnSpc>
              <a:buFont typeface="Monotype Sorts" charset="2"/>
              <a:buNone/>
            </a:pPr>
            <a:r>
              <a:rPr lang="de-CH" altLang="fr-FR" sz="2800" b="1">
                <a:solidFill>
                  <a:schemeClr val="accent2"/>
                </a:solidFill>
              </a:rPr>
              <a:t>The intervention must respect equity</a:t>
            </a:r>
            <a:r>
              <a:rPr lang="de-CH" altLang="fr-FR" sz="2400" b="1">
                <a:solidFill>
                  <a:schemeClr val="accent2"/>
                </a:solidFill>
              </a:rPr>
              <a:t> </a:t>
            </a:r>
          </a:p>
          <a:p>
            <a:pPr marL="0" indent="0">
              <a:lnSpc>
                <a:spcPct val="90000"/>
              </a:lnSpc>
              <a:buFont typeface="Monotype Sorts" charset="2"/>
              <a:buNone/>
            </a:pPr>
            <a:r>
              <a:rPr lang="de-CH" altLang="fr-FR"/>
              <a:t> 	W</a:t>
            </a:r>
            <a:r>
              <a:rPr lang="de-CH" altLang="fr-FR" sz="2800"/>
              <a:t>hat about  screening programs for STIs which 		target only women ?</a:t>
            </a:r>
            <a:endParaRPr lang="de-CH" altLang="fr-FR" sz="2400" b="1">
              <a:solidFill>
                <a:schemeClr val="accent2"/>
              </a:solidFill>
            </a:endParaRPr>
          </a:p>
          <a:p>
            <a:pPr marL="0" indent="0">
              <a:lnSpc>
                <a:spcPct val="90000"/>
              </a:lnSpc>
              <a:buFont typeface="Monotype Sorts" charset="2"/>
              <a:buNone/>
            </a:pPr>
            <a:endParaRPr lang="de-CH" altLang="fr-FR" sz="2400" b="1">
              <a:solidFill>
                <a:schemeClr val="accent2"/>
              </a:solidFill>
            </a:endParaRPr>
          </a:p>
          <a:p>
            <a:pPr marL="0" indent="0">
              <a:lnSpc>
                <a:spcPct val="90000"/>
              </a:lnSpc>
              <a:buFont typeface="Monotype Sorts" charset="2"/>
              <a:buNone/>
            </a:pPr>
            <a:endParaRPr lang="de-CH" altLang="fr-FR" sz="2400" b="1">
              <a:solidFill>
                <a:schemeClr val="accent2"/>
              </a:solidFill>
            </a:endParaRPr>
          </a:p>
          <a:p>
            <a:pPr marL="0" indent="0">
              <a:lnSpc>
                <a:spcPct val="90000"/>
              </a:lnSpc>
              <a:buFont typeface="Monotype Sorts" charset="2"/>
              <a:buNone/>
            </a:pPr>
            <a:r>
              <a:rPr lang="de-CH" altLang="fr-FR" sz="2800" b="1">
                <a:solidFill>
                  <a:schemeClr val="accent2"/>
                </a:solidFill>
              </a:rPr>
              <a:t>The intervention must be based on evidence based methods - not beliefs!!</a:t>
            </a:r>
            <a:endParaRPr lang="de-CH" altLang="fr-FR" sz="2400" b="1">
              <a:solidFill>
                <a:schemeClr val="accent2"/>
              </a:solidFill>
            </a:endParaRPr>
          </a:p>
          <a:p>
            <a:pPr marL="0" indent="0">
              <a:lnSpc>
                <a:spcPct val="90000"/>
              </a:lnSpc>
              <a:buFont typeface="Monotype Sorts" charset="2"/>
              <a:buNone/>
            </a:pPr>
            <a:r>
              <a:rPr lang="de-CH" altLang="fr-FR" sz="2400" b="1">
                <a:solidFill>
                  <a:schemeClr val="accent2"/>
                </a:solidFill>
              </a:rPr>
              <a:t>	 </a:t>
            </a:r>
            <a:r>
              <a:rPr lang="de-CH" altLang="fr-FR" sz="2800"/>
              <a:t>Has long term efficiency been demonstrated?</a:t>
            </a:r>
          </a:p>
          <a:p>
            <a:pPr marL="0" indent="0">
              <a:lnSpc>
                <a:spcPct val="90000"/>
              </a:lnSpc>
              <a:buFont typeface="Monotype Sorts" charset="2"/>
              <a:buNone/>
            </a:pPr>
            <a:endParaRPr lang="de-CH" altLang="fr-FR" sz="2800"/>
          </a:p>
          <a:p>
            <a:pPr marL="0" indent="0">
              <a:lnSpc>
                <a:spcPct val="90000"/>
              </a:lnSpc>
              <a:buFont typeface="Monotype Sorts" charset="2"/>
              <a:buNone/>
            </a:pPr>
            <a:r>
              <a:rPr lang="de-CH" altLang="fr-FR" sz="2800" b="1">
                <a:solidFill>
                  <a:schemeClr val="accent2"/>
                </a:solidFill>
              </a:rPr>
              <a:t>Are interventions monitored and evaluated continously?</a:t>
            </a:r>
            <a:endParaRPr lang="de-CH" altLang="fr-FR" sz="2400" b="1">
              <a:solidFill>
                <a:schemeClr val="accent2"/>
              </a:solidFill>
            </a:endParaRPr>
          </a:p>
          <a:p>
            <a:pPr marL="0" indent="0">
              <a:lnSpc>
                <a:spcPct val="90000"/>
              </a:lnSpc>
              <a:buFont typeface="Monotype Sorts" charset="2"/>
              <a:buNone/>
            </a:pPr>
            <a:endParaRPr lang="de-CH" altLang="fr-FR" sz="2800"/>
          </a:p>
          <a:p>
            <a:pPr marL="1216025" lvl="1" indent="-457200">
              <a:lnSpc>
                <a:spcPct val="90000"/>
              </a:lnSpc>
            </a:pPr>
            <a:endParaRPr lang="de-CH" altLang="fr-FR" sz="2000"/>
          </a:p>
          <a:p>
            <a:pPr marL="1216025" lvl="1" indent="-457200">
              <a:lnSpc>
                <a:spcPct val="90000"/>
              </a:lnSpc>
            </a:pPr>
            <a:endParaRPr lang="de-CH" altLang="fr-FR" sz="2000"/>
          </a:p>
          <a:p>
            <a:pPr marL="1216025" lvl="1" indent="-457200">
              <a:lnSpc>
                <a:spcPct val="90000"/>
              </a:lnSpc>
            </a:pPr>
            <a:endParaRPr lang="de-CH" altLang="fr-FR" sz="2000"/>
          </a:p>
        </p:txBody>
      </p:sp>
    </p:spTree>
    <p:extLst>
      <p:ext uri="{BB962C8B-B14F-4D97-AF65-F5344CB8AC3E}">
        <p14:creationId xmlns:p14="http://schemas.microsoft.com/office/powerpoint/2010/main" xmlns="" val="22393287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rrowheads="1"/>
          </p:cNvSpPr>
          <p:nvPr>
            <p:ph type="title"/>
          </p:nvPr>
        </p:nvSpPr>
        <p:spPr/>
        <p:txBody>
          <a:bodyPr/>
          <a:lstStyle/>
          <a:p>
            <a:r>
              <a:rPr lang="en-US" dirty="0">
                <a:ea typeface="MS PGothic" charset="0"/>
              </a:rPr>
              <a:t>Case-Based Reasoning (Casuistry)</a:t>
            </a:r>
          </a:p>
        </p:txBody>
      </p:sp>
      <p:sp>
        <p:nvSpPr>
          <p:cNvPr id="61442" name="Rectangle 3"/>
          <p:cNvSpPr>
            <a:spLocks noGrp="1" noRot="1" noChangeArrowheads="1"/>
          </p:cNvSpPr>
          <p:nvPr>
            <p:ph type="body" idx="1"/>
          </p:nvPr>
        </p:nvSpPr>
        <p:spPr/>
        <p:txBody>
          <a:bodyPr/>
          <a:lstStyle/>
          <a:p>
            <a:r>
              <a:rPr lang="en-US" sz="2400" dirty="0"/>
              <a:t>The answer is never purely medical, or legal, or </a:t>
            </a:r>
            <a:r>
              <a:rPr lang="da-DK" sz="2400" dirty="0" smtClean="0"/>
              <a:t>social</a:t>
            </a:r>
            <a:endParaRPr lang="da-DK" sz="2400" dirty="0"/>
          </a:p>
          <a:p>
            <a:r>
              <a:rPr lang="en-US" sz="2400" dirty="0" smtClean="0"/>
              <a:t>There </a:t>
            </a:r>
            <a:r>
              <a:rPr lang="en-US" sz="2400" dirty="0"/>
              <a:t>is never one single </a:t>
            </a:r>
            <a:r>
              <a:rPr lang="en-US" sz="2400" dirty="0" smtClean="0"/>
              <a:t>solution</a:t>
            </a:r>
          </a:p>
          <a:p>
            <a:r>
              <a:rPr lang="en-US" sz="2400" dirty="0">
                <a:ea typeface="MS PGothic" charset="0"/>
              </a:rPr>
              <a:t>Principle-based approaches problematic</a:t>
            </a:r>
          </a:p>
          <a:p>
            <a:pPr lvl="1">
              <a:spcBef>
                <a:spcPct val="0"/>
              </a:spcBef>
            </a:pPr>
            <a:r>
              <a:rPr lang="en-US" dirty="0">
                <a:ea typeface="MS PGothic" charset="0"/>
              </a:rPr>
              <a:t>No clear hierarchy of principles</a:t>
            </a:r>
          </a:p>
          <a:p>
            <a:pPr lvl="1">
              <a:spcBef>
                <a:spcPct val="0"/>
              </a:spcBef>
            </a:pPr>
            <a:r>
              <a:rPr lang="en-US" dirty="0" smtClean="0">
                <a:ea typeface="MS PGothic" charset="0"/>
              </a:rPr>
              <a:t>Conflict </a:t>
            </a:r>
            <a:r>
              <a:rPr lang="en-US" dirty="0">
                <a:ea typeface="MS PGothic" charset="0"/>
              </a:rPr>
              <a:t>of principles (autonomy vs. beneficence)</a:t>
            </a:r>
          </a:p>
          <a:p>
            <a:r>
              <a:rPr lang="en-US" sz="2400" dirty="0" smtClean="0">
                <a:ea typeface="MS PGothic" charset="0"/>
              </a:rPr>
              <a:t>Context </a:t>
            </a:r>
            <a:r>
              <a:rPr lang="en-US" sz="2400" dirty="0">
                <a:ea typeface="MS PGothic" charset="0"/>
              </a:rPr>
              <a:t>important</a:t>
            </a:r>
          </a:p>
          <a:p>
            <a:pPr lvl="1">
              <a:spcBef>
                <a:spcPct val="0"/>
              </a:spcBef>
            </a:pPr>
            <a:r>
              <a:rPr lang="en-US" dirty="0">
                <a:ea typeface="MS PGothic" charset="0"/>
              </a:rPr>
              <a:t>“The devil is in the details”</a:t>
            </a:r>
          </a:p>
          <a:p>
            <a:pPr lvl="1">
              <a:spcBef>
                <a:spcPct val="0"/>
              </a:spcBef>
            </a:pPr>
            <a:r>
              <a:rPr lang="en-US" dirty="0">
                <a:ea typeface="MS PGothic" charset="0"/>
              </a:rPr>
              <a:t>Contextual influences, </a:t>
            </a:r>
            <a:r>
              <a:rPr lang="en-US" dirty="0" smtClean="0">
                <a:ea typeface="MS PGothic" charset="0"/>
              </a:rPr>
              <a:t>relationships</a:t>
            </a:r>
            <a:endParaRPr lang="en-US" dirty="0" smtClean="0"/>
          </a:p>
          <a:p>
            <a:r>
              <a:rPr lang="en-US" sz="2400" dirty="0" smtClean="0"/>
              <a:t>All </a:t>
            </a:r>
            <a:r>
              <a:rPr lang="en-US" sz="2400" dirty="0"/>
              <a:t>stakeholders should, if possible, </a:t>
            </a:r>
            <a:r>
              <a:rPr lang="en-US" sz="2400" dirty="0" smtClean="0"/>
              <a:t>have their voices heard </a:t>
            </a:r>
            <a:r>
              <a:rPr lang="en-US" sz="2400" dirty="0"/>
              <a:t>in </a:t>
            </a:r>
            <a:r>
              <a:rPr lang="da-DK" sz="2400" dirty="0"/>
              <a:t>the </a:t>
            </a:r>
            <a:r>
              <a:rPr lang="da-DK" sz="2400" dirty="0" smtClean="0"/>
              <a:t>proces</a:t>
            </a:r>
            <a:endParaRPr lang="da-DK" sz="2400" dirty="0"/>
          </a:p>
          <a:p>
            <a:r>
              <a:rPr lang="en-US" sz="2400" dirty="0"/>
              <a:t>Young people themselves should have a voice </a:t>
            </a:r>
            <a:r>
              <a:rPr lang="da-DK" sz="2400" dirty="0"/>
              <a:t>in the </a:t>
            </a:r>
            <a:r>
              <a:rPr lang="da-DK" sz="2400" dirty="0" smtClean="0"/>
              <a:t>proces</a:t>
            </a:r>
            <a:endParaRPr lang="da-DK" sz="2400" dirty="0"/>
          </a:p>
          <a:p>
            <a:endParaRPr lang="en-US" sz="2400" dirty="0" smtClean="0">
              <a:ea typeface="MS PGothic" charset="0"/>
            </a:endParaRPr>
          </a:p>
        </p:txBody>
      </p:sp>
    </p:spTree>
    <p:extLst>
      <p:ext uri="{BB962C8B-B14F-4D97-AF65-F5344CB8AC3E}">
        <p14:creationId xmlns:p14="http://schemas.microsoft.com/office/powerpoint/2010/main" xmlns="" val="3007791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body" idx="1"/>
          </p:nvPr>
        </p:nvSpPr>
        <p:spPr>
          <a:xfrm>
            <a:off x="609600" y="1906588"/>
            <a:ext cx="8153400" cy="4419600"/>
          </a:xfrm>
          <a:noFill/>
        </p:spPr>
        <p:txBody>
          <a:bodyPr/>
          <a:lstStyle/>
          <a:p>
            <a:pPr defTabSz="914400"/>
            <a:r>
              <a:rPr lang="en-IE" sz="2400" b="1" smtClean="0">
                <a:solidFill>
                  <a:srgbClr val="990033"/>
                </a:solidFill>
              </a:rPr>
              <a:t>AUTONOMY</a:t>
            </a:r>
          </a:p>
          <a:p>
            <a:pPr marL="1052513" lvl="1" indent="-385763" defTabSz="914400">
              <a:buClr>
                <a:schemeClr val="accent2"/>
              </a:buClr>
              <a:buFont typeface="Wingdings" pitchFamily="2" charset="2"/>
              <a:buChar char="Ø"/>
            </a:pPr>
            <a:r>
              <a:rPr lang="en-IE" sz="1800" i="1" smtClean="0"/>
              <a:t>the adolescent’s/young person’s rights, the informed consent</a:t>
            </a:r>
          </a:p>
          <a:p>
            <a:pPr defTabSz="914400"/>
            <a:r>
              <a:rPr lang="en-IE" sz="2400" b="1" smtClean="0">
                <a:solidFill>
                  <a:srgbClr val="990033"/>
                </a:solidFill>
              </a:rPr>
              <a:t>BENEFICENCE</a:t>
            </a:r>
            <a:endParaRPr lang="en-IE" sz="2400" smtClean="0">
              <a:solidFill>
                <a:srgbClr val="990033"/>
              </a:solidFill>
            </a:endParaRPr>
          </a:p>
          <a:p>
            <a:pPr marL="1052513" lvl="1" indent="-385763" defTabSz="914400">
              <a:buClr>
                <a:schemeClr val="accent2"/>
              </a:buClr>
              <a:buFont typeface="Wingdings" pitchFamily="2" charset="2"/>
              <a:buChar char="Ø"/>
            </a:pPr>
            <a:r>
              <a:rPr lang="en-IE" sz="1800" i="1" smtClean="0"/>
              <a:t>the adolescent’s /young person’s needs and best interest </a:t>
            </a:r>
          </a:p>
          <a:p>
            <a:pPr defTabSz="914400"/>
            <a:r>
              <a:rPr lang="en-IE" sz="2400" b="1" smtClean="0">
                <a:solidFill>
                  <a:srgbClr val="990033"/>
                </a:solidFill>
              </a:rPr>
              <a:t>NON MALEFICIENCE</a:t>
            </a:r>
            <a:endParaRPr lang="en-IE" sz="2400" smtClean="0">
              <a:solidFill>
                <a:srgbClr val="990033"/>
              </a:solidFill>
            </a:endParaRPr>
          </a:p>
          <a:p>
            <a:pPr marL="1052513" lvl="1" indent="-385763" defTabSz="914400">
              <a:buClr>
                <a:schemeClr val="accent2"/>
              </a:buClr>
              <a:buFont typeface="Wingdings" pitchFamily="2" charset="2"/>
              <a:buChar char="Ø"/>
            </a:pPr>
            <a:r>
              <a:rPr lang="en-IE" sz="1800" i="1" smtClean="0"/>
              <a:t>minimising harm</a:t>
            </a:r>
          </a:p>
          <a:p>
            <a:pPr marL="1052513" lvl="1" indent="-385763" defTabSz="914400">
              <a:buClr>
                <a:schemeClr val="accent2"/>
              </a:buClr>
              <a:buFont typeface="Wingdings" pitchFamily="2" charset="2"/>
              <a:buChar char="Ø"/>
            </a:pPr>
            <a:r>
              <a:rPr lang="en-IE" sz="1800" i="1" smtClean="0"/>
              <a:t>setting the limits, to experiment, to cure</a:t>
            </a:r>
          </a:p>
          <a:p>
            <a:pPr defTabSz="914400"/>
            <a:r>
              <a:rPr lang="en-IE" sz="2400" b="1" smtClean="0">
                <a:solidFill>
                  <a:srgbClr val="990033"/>
                </a:solidFill>
              </a:rPr>
              <a:t>JUSTICE (AND EQUITY)</a:t>
            </a:r>
            <a:endParaRPr lang="en-IE" sz="2400" smtClean="0">
              <a:solidFill>
                <a:srgbClr val="990033"/>
              </a:solidFill>
            </a:endParaRPr>
          </a:p>
          <a:p>
            <a:pPr marL="1052513" lvl="1" indent="-385763" defTabSz="914400"/>
            <a:r>
              <a:rPr lang="en-IE" sz="1800" i="1" smtClean="0"/>
              <a:t>the right not to be </a:t>
            </a:r>
            <a:r>
              <a:rPr lang="en-IE" sz="1800" i="1" smtClean="0">
                <a:solidFill>
                  <a:schemeClr val="tx2"/>
                </a:solidFill>
              </a:rPr>
              <a:t>discriminated against /</a:t>
            </a:r>
            <a:r>
              <a:rPr lang="en-IE" sz="1800" i="1" smtClean="0"/>
              <a:t> stigmatised</a:t>
            </a:r>
          </a:p>
          <a:p>
            <a:pPr marL="1052513" lvl="1" indent="-385763" defTabSz="914400"/>
            <a:r>
              <a:rPr lang="en-IE" sz="1800" i="1" smtClean="0"/>
              <a:t>access to proper health care for all</a:t>
            </a:r>
          </a:p>
        </p:txBody>
      </p:sp>
      <p:sp>
        <p:nvSpPr>
          <p:cNvPr id="10243" name="Rectangle 3"/>
          <p:cNvSpPr>
            <a:spLocks noGrp="1" noChangeArrowheads="1"/>
          </p:cNvSpPr>
          <p:nvPr>
            <p:ph type="title"/>
          </p:nvPr>
        </p:nvSpPr>
        <p:spPr>
          <a:xfrm>
            <a:off x="304800" y="152400"/>
            <a:ext cx="8686800" cy="1371600"/>
          </a:xfrm>
        </p:spPr>
        <p:txBody>
          <a:bodyPr/>
          <a:lstStyle/>
          <a:p>
            <a:r>
              <a:rPr lang="en-IE" smtClean="0"/>
              <a:t> SOME BASIC CONCEPTS</a:t>
            </a:r>
          </a:p>
        </p:txBody>
      </p:sp>
      <p:sp>
        <p:nvSpPr>
          <p:cNvPr id="10244" name="Text Box 4"/>
          <p:cNvSpPr txBox="1">
            <a:spLocks noChangeArrowheads="1"/>
          </p:cNvSpPr>
          <p:nvPr/>
        </p:nvSpPr>
        <p:spPr bwMode="auto">
          <a:xfrm>
            <a:off x="136525" y="6213475"/>
            <a:ext cx="336550" cy="457200"/>
          </a:xfrm>
          <a:prstGeom prst="rect">
            <a:avLst/>
          </a:prstGeom>
          <a:noFill/>
          <a:ln w="12700">
            <a:noFill/>
            <a:miter lim="800000"/>
            <a:headEnd type="none" w="sm" len="sm"/>
            <a:tailEnd type="none" w="sm" len="sm"/>
          </a:ln>
        </p:spPr>
        <p:txBody>
          <a:bodyPr wrap="none">
            <a:spAutoFit/>
          </a:bodyPr>
          <a:lstStyle/>
          <a:p>
            <a:pPr defTabSz="762000"/>
            <a:fld id="{EDD97E46-E19A-4722-B399-9AA7B637DF8B}" type="slidenum">
              <a:rPr lang="en-GB" b="1"/>
              <a:pPr defTabSz="762000"/>
              <a:t>5</a:t>
            </a:fld>
            <a:endParaRPr lang="en-GB" b="1"/>
          </a:p>
        </p:txBody>
      </p:sp>
      <p:sp>
        <p:nvSpPr>
          <p:cNvPr id="10245" name="Text Box 5"/>
          <p:cNvSpPr txBox="1">
            <a:spLocks noChangeArrowheads="1"/>
          </p:cNvSpPr>
          <p:nvPr/>
        </p:nvSpPr>
        <p:spPr bwMode="auto">
          <a:xfrm>
            <a:off x="4800600" y="6324600"/>
            <a:ext cx="3879850" cy="366713"/>
          </a:xfrm>
          <a:prstGeom prst="rect">
            <a:avLst/>
          </a:prstGeom>
          <a:noFill/>
          <a:ln w="12700">
            <a:noFill/>
            <a:miter lim="800000"/>
            <a:headEnd type="none" w="sm" len="sm"/>
            <a:tailEnd type="none" w="sm" len="sm"/>
          </a:ln>
        </p:spPr>
        <p:txBody>
          <a:bodyPr wrap="none">
            <a:spAutoFit/>
          </a:bodyPr>
          <a:lstStyle/>
          <a:p>
            <a:pPr defTabSz="762000"/>
            <a:r>
              <a:rPr lang="en-GB" sz="1800" b="1" i="1">
                <a:solidFill>
                  <a:schemeClr val="accent2"/>
                </a:solidFill>
              </a:rPr>
              <a:t>Adapted from the Belmont report, 1979</a:t>
            </a:r>
          </a:p>
        </p:txBody>
      </p:sp>
    </p:spTree>
    <p:extLst>
      <p:ext uri="{BB962C8B-B14F-4D97-AF65-F5344CB8AC3E}">
        <p14:creationId xmlns:p14="http://schemas.microsoft.com/office/powerpoint/2010/main" xmlns="" val="25274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4914">
                                            <p:txEl>
                                              <p:pRg st="0" end="0"/>
                                            </p:txEl>
                                          </p:spTgt>
                                        </p:tgtEl>
                                        <p:attrNameLst>
                                          <p:attrName>style.visibility</p:attrName>
                                        </p:attrNameLst>
                                      </p:cBhvr>
                                      <p:to>
                                        <p:strVal val="visible"/>
                                      </p:to>
                                    </p:set>
                                    <p:anim calcmode="lin" valueType="num">
                                      <p:cBhvr additive="base">
                                        <p:cTn id="7" dur="500" fill="hold"/>
                                        <p:tgtEl>
                                          <p:spTgt spid="2949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49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4914">
                                            <p:txEl>
                                              <p:pRg st="1" end="1"/>
                                            </p:txEl>
                                          </p:spTgt>
                                        </p:tgtEl>
                                        <p:attrNameLst>
                                          <p:attrName>style.visibility</p:attrName>
                                        </p:attrNameLst>
                                      </p:cBhvr>
                                      <p:to>
                                        <p:strVal val="visible"/>
                                      </p:to>
                                    </p:set>
                                    <p:anim calcmode="lin" valueType="num">
                                      <p:cBhvr additive="base">
                                        <p:cTn id="11" dur="500" fill="hold"/>
                                        <p:tgtEl>
                                          <p:spTgt spid="2949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49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94914">
                                            <p:txEl>
                                              <p:pRg st="2" end="2"/>
                                            </p:txEl>
                                          </p:spTgt>
                                        </p:tgtEl>
                                        <p:attrNameLst>
                                          <p:attrName>style.visibility</p:attrName>
                                        </p:attrNameLst>
                                      </p:cBhvr>
                                      <p:to>
                                        <p:strVal val="visible"/>
                                      </p:to>
                                    </p:set>
                                    <p:anim calcmode="lin" valueType="num">
                                      <p:cBhvr additive="base">
                                        <p:cTn id="17" dur="500" fill="hold"/>
                                        <p:tgtEl>
                                          <p:spTgt spid="2949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491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4914">
                                            <p:txEl>
                                              <p:pRg st="3" end="3"/>
                                            </p:txEl>
                                          </p:spTgt>
                                        </p:tgtEl>
                                        <p:attrNameLst>
                                          <p:attrName>style.visibility</p:attrName>
                                        </p:attrNameLst>
                                      </p:cBhvr>
                                      <p:to>
                                        <p:strVal val="visible"/>
                                      </p:to>
                                    </p:set>
                                    <p:anim calcmode="lin" valueType="num">
                                      <p:cBhvr additive="base">
                                        <p:cTn id="21" dur="500" fill="hold"/>
                                        <p:tgtEl>
                                          <p:spTgt spid="29491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49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94914">
                                            <p:txEl>
                                              <p:pRg st="4" end="4"/>
                                            </p:txEl>
                                          </p:spTgt>
                                        </p:tgtEl>
                                        <p:attrNameLst>
                                          <p:attrName>style.visibility</p:attrName>
                                        </p:attrNameLst>
                                      </p:cBhvr>
                                      <p:to>
                                        <p:strVal val="visible"/>
                                      </p:to>
                                    </p:set>
                                    <p:anim calcmode="lin" valueType="num">
                                      <p:cBhvr additive="base">
                                        <p:cTn id="27" dur="500" fill="hold"/>
                                        <p:tgtEl>
                                          <p:spTgt spid="2949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9491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94914">
                                            <p:txEl>
                                              <p:pRg st="5" end="5"/>
                                            </p:txEl>
                                          </p:spTgt>
                                        </p:tgtEl>
                                        <p:attrNameLst>
                                          <p:attrName>style.visibility</p:attrName>
                                        </p:attrNameLst>
                                      </p:cBhvr>
                                      <p:to>
                                        <p:strVal val="visible"/>
                                      </p:to>
                                    </p:set>
                                    <p:anim calcmode="lin" valueType="num">
                                      <p:cBhvr additive="base">
                                        <p:cTn id="31" dur="500" fill="hold"/>
                                        <p:tgtEl>
                                          <p:spTgt spid="29491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491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4914">
                                            <p:txEl>
                                              <p:pRg st="6" end="6"/>
                                            </p:txEl>
                                          </p:spTgt>
                                        </p:tgtEl>
                                        <p:attrNameLst>
                                          <p:attrName>style.visibility</p:attrName>
                                        </p:attrNameLst>
                                      </p:cBhvr>
                                      <p:to>
                                        <p:strVal val="visible"/>
                                      </p:to>
                                    </p:set>
                                    <p:anim calcmode="lin" valueType="num">
                                      <p:cBhvr additive="base">
                                        <p:cTn id="35" dur="500" fill="hold"/>
                                        <p:tgtEl>
                                          <p:spTgt spid="29491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949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94914">
                                            <p:txEl>
                                              <p:pRg st="7" end="7"/>
                                            </p:txEl>
                                          </p:spTgt>
                                        </p:tgtEl>
                                        <p:attrNameLst>
                                          <p:attrName>style.visibility</p:attrName>
                                        </p:attrNameLst>
                                      </p:cBhvr>
                                      <p:to>
                                        <p:strVal val="visible"/>
                                      </p:to>
                                    </p:set>
                                    <p:anim calcmode="lin" valueType="num">
                                      <p:cBhvr additive="base">
                                        <p:cTn id="41" dur="500" fill="hold"/>
                                        <p:tgtEl>
                                          <p:spTgt spid="29491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94914">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94914">
                                            <p:txEl>
                                              <p:pRg st="8" end="8"/>
                                            </p:txEl>
                                          </p:spTgt>
                                        </p:tgtEl>
                                        <p:attrNameLst>
                                          <p:attrName>style.visibility</p:attrName>
                                        </p:attrNameLst>
                                      </p:cBhvr>
                                      <p:to>
                                        <p:strVal val="visible"/>
                                      </p:to>
                                    </p:set>
                                    <p:anim calcmode="lin" valueType="num">
                                      <p:cBhvr additive="base">
                                        <p:cTn id="45" dur="500" fill="hold"/>
                                        <p:tgtEl>
                                          <p:spTgt spid="294914">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94914">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94914">
                                            <p:txEl>
                                              <p:pRg st="9" end="9"/>
                                            </p:txEl>
                                          </p:spTgt>
                                        </p:tgtEl>
                                        <p:attrNameLst>
                                          <p:attrName>style.visibility</p:attrName>
                                        </p:attrNameLst>
                                      </p:cBhvr>
                                      <p:to>
                                        <p:strVal val="visible"/>
                                      </p:to>
                                    </p:set>
                                    <p:anim calcmode="lin" valueType="num">
                                      <p:cBhvr additive="base">
                                        <p:cTn id="49" dur="500" fill="hold"/>
                                        <p:tgtEl>
                                          <p:spTgt spid="29491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491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cs typeface="MS PGothic" pitchFamily="34" charset="-128"/>
              </a:rPr>
              <a:t>Conceptual frameworks</a:t>
            </a:r>
            <a:br>
              <a:rPr lang="en-US" dirty="0" smtClean="0">
                <a:cs typeface="MS PGothic" pitchFamily="34" charset="-128"/>
              </a:rPr>
            </a:br>
            <a:r>
              <a:rPr lang="en-US" dirty="0" smtClean="0">
                <a:cs typeface="MS PGothic" pitchFamily="34" charset="-128"/>
              </a:rPr>
              <a:t>Integrating </a:t>
            </a:r>
            <a:r>
              <a:rPr lang="en-US" dirty="0">
                <a:cs typeface="MS PGothic" pitchFamily="34" charset="-128"/>
              </a:rPr>
              <a:t>Paradigms</a:t>
            </a:r>
          </a:p>
        </p:txBody>
      </p:sp>
      <p:sp>
        <p:nvSpPr>
          <p:cNvPr id="38914" name="Content Placeholder 2"/>
          <p:cNvSpPr>
            <a:spLocks noGrp="1"/>
          </p:cNvSpPr>
          <p:nvPr>
            <p:ph idx="1"/>
          </p:nvPr>
        </p:nvSpPr>
        <p:spPr/>
        <p:txBody>
          <a:bodyPr/>
          <a:lstStyle/>
          <a:p>
            <a:r>
              <a:rPr lang="en-US" dirty="0">
                <a:cs typeface="MS PGothic" pitchFamily="34" charset="-128"/>
              </a:rPr>
              <a:t>Legal framework</a:t>
            </a:r>
          </a:p>
          <a:p>
            <a:r>
              <a:rPr lang="en-US" dirty="0">
                <a:cs typeface="MS PGothic" pitchFamily="34" charset="-128"/>
              </a:rPr>
              <a:t>Core bioethics principles</a:t>
            </a:r>
          </a:p>
          <a:p>
            <a:r>
              <a:rPr lang="en-US" dirty="0" smtClean="0">
                <a:cs typeface="MS PGothic" pitchFamily="34" charset="-128"/>
              </a:rPr>
              <a:t>Human </a:t>
            </a:r>
            <a:r>
              <a:rPr lang="en-US" dirty="0">
                <a:cs typeface="MS PGothic" pitchFamily="34" charset="-128"/>
              </a:rPr>
              <a:t>rights framework</a:t>
            </a:r>
          </a:p>
          <a:p>
            <a:r>
              <a:rPr lang="en-US" dirty="0" smtClean="0">
                <a:cs typeface="MS PGothic" pitchFamily="34" charset="-128"/>
              </a:rPr>
              <a:t>Developmental approaches</a:t>
            </a:r>
          </a:p>
          <a:p>
            <a:endParaRPr lang="en-US" dirty="0">
              <a:cs typeface="MS PGothic" pitchFamily="34" charset="-128"/>
            </a:endParaRPr>
          </a:p>
        </p:txBody>
      </p:sp>
    </p:spTree>
    <p:extLst>
      <p:ext uri="{BB962C8B-B14F-4D97-AF65-F5344CB8AC3E}">
        <p14:creationId xmlns:p14="http://schemas.microsoft.com/office/powerpoint/2010/main" xmlns="" val="302723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4"/>
          <p:cNvSpPr>
            <a:spLocks noGrp="1"/>
          </p:cNvSpPr>
          <p:nvPr>
            <p:ph type="sldNum" sz="quarter" idx="11"/>
          </p:nvPr>
        </p:nvSpPr>
        <p:spPr>
          <a:noFill/>
        </p:spPr>
        <p:txBody>
          <a:bodyPr/>
          <a:lstStyle/>
          <a:p>
            <a:pPr defTabSz="762000"/>
            <a:fld id="{FA99E638-B982-437B-BE2D-948B54D4741A}" type="slidenum">
              <a:rPr lang="en-GB" smtClean="0"/>
              <a:pPr defTabSz="762000"/>
              <a:t>6</a:t>
            </a:fld>
            <a:endParaRPr lang="en-GB" smtClean="0"/>
          </a:p>
        </p:txBody>
      </p:sp>
      <p:sp>
        <p:nvSpPr>
          <p:cNvPr id="11267" name="Rectangle 2"/>
          <p:cNvSpPr>
            <a:spLocks noGrp="1" noChangeArrowheads="1"/>
          </p:cNvSpPr>
          <p:nvPr>
            <p:ph type="title"/>
          </p:nvPr>
        </p:nvSpPr>
        <p:spPr/>
        <p:txBody>
          <a:bodyPr/>
          <a:lstStyle/>
          <a:p>
            <a:r>
              <a:rPr lang="sv-SE" smtClean="0">
                <a:solidFill>
                  <a:schemeClr val="accent2"/>
                </a:solidFill>
                <a:cs typeface="Arial" charset="0"/>
              </a:rPr>
              <a:t>AUTONOMY</a:t>
            </a:r>
            <a:endParaRPr lang="sv-SE" sz="3600" u="sng" smtClean="0">
              <a:cs typeface="Arial" charset="0"/>
            </a:endParaRPr>
          </a:p>
        </p:txBody>
      </p:sp>
      <p:sp>
        <p:nvSpPr>
          <p:cNvPr id="11268" name="Rectangle 3"/>
          <p:cNvSpPr>
            <a:spLocks noGrp="1" noChangeArrowheads="1"/>
          </p:cNvSpPr>
          <p:nvPr>
            <p:ph type="body" idx="1"/>
          </p:nvPr>
        </p:nvSpPr>
        <p:spPr/>
        <p:txBody>
          <a:bodyPr/>
          <a:lstStyle/>
          <a:p>
            <a:pPr marL="342900" indent="-342900" defTabSz="914400"/>
            <a:r>
              <a:rPr lang="en-GB" smtClean="0">
                <a:cs typeface="Arial" charset="0"/>
              </a:rPr>
              <a:t>Refers to a subject’s right to make their own </a:t>
            </a:r>
            <a:r>
              <a:rPr lang="en-GB" b="1" smtClean="0">
                <a:cs typeface="Arial" charset="0"/>
              </a:rPr>
              <a:t>decisions</a:t>
            </a:r>
            <a:r>
              <a:rPr lang="en-GB" smtClean="0">
                <a:cs typeface="Arial" charset="0"/>
              </a:rPr>
              <a:t>  </a:t>
            </a:r>
          </a:p>
          <a:p>
            <a:pPr marL="342900" indent="-342900" defTabSz="914400"/>
            <a:r>
              <a:rPr lang="en-GB" smtClean="0">
                <a:cs typeface="Arial" charset="0"/>
              </a:rPr>
              <a:t>Involves </a:t>
            </a:r>
            <a:r>
              <a:rPr lang="en-GB" b="1" smtClean="0">
                <a:cs typeface="Arial" charset="0"/>
              </a:rPr>
              <a:t>respect</a:t>
            </a:r>
            <a:r>
              <a:rPr lang="en-GB" smtClean="0">
                <a:cs typeface="Arial" charset="0"/>
              </a:rPr>
              <a:t> for the person’s will </a:t>
            </a:r>
          </a:p>
          <a:p>
            <a:pPr marL="342900" indent="-342900" defTabSz="914400"/>
            <a:r>
              <a:rPr lang="en-GB" smtClean="0">
                <a:cs typeface="Arial" charset="0"/>
              </a:rPr>
              <a:t>Demands the obligation to deliver clear, concise, true, comprehensive </a:t>
            </a:r>
            <a:r>
              <a:rPr lang="en-GB" b="1" smtClean="0">
                <a:cs typeface="Arial" charset="0"/>
              </a:rPr>
              <a:t>information</a:t>
            </a:r>
            <a:r>
              <a:rPr lang="en-GB" smtClean="0">
                <a:cs typeface="Arial" charset="0"/>
              </a:rPr>
              <a:t> in a confidential way;  </a:t>
            </a:r>
          </a:p>
          <a:p>
            <a:pPr marL="342900" indent="-342900" defTabSz="914400"/>
            <a:r>
              <a:rPr lang="en-GB" smtClean="0">
                <a:cs typeface="Arial" charset="0"/>
              </a:rPr>
              <a:t>Includes respect for the person’s right to give or withdraw </a:t>
            </a:r>
            <a:r>
              <a:rPr lang="en-GB" b="1" smtClean="0">
                <a:cs typeface="Arial" charset="0"/>
              </a:rPr>
              <a:t>consent</a:t>
            </a:r>
            <a:r>
              <a:rPr lang="en-GB" smtClean="0">
                <a:cs typeface="Arial" charset="0"/>
              </a:rPr>
              <a:t> to any procedure.</a:t>
            </a:r>
            <a:r>
              <a:rPr lang="en-IE" smtClean="0">
                <a:latin typeface="Arial Unicode MS" pitchFamily="34" charset="-128"/>
                <a:ea typeface="Arial Unicode MS" pitchFamily="34" charset="-128"/>
                <a:cs typeface="Arial Unicode MS" pitchFamily="34" charset="-128"/>
              </a:rPr>
              <a:t/>
            </a:r>
            <a:br>
              <a:rPr lang="en-IE" smtClean="0">
                <a:latin typeface="Arial Unicode MS" pitchFamily="34" charset="-128"/>
                <a:ea typeface="Arial Unicode MS" pitchFamily="34" charset="-128"/>
                <a:cs typeface="Arial Unicode MS" pitchFamily="34" charset="-128"/>
              </a:rPr>
            </a:br>
            <a:endParaRPr lang="sv-SE" sz="200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287943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4"/>
          <p:cNvSpPr>
            <a:spLocks noGrp="1"/>
          </p:cNvSpPr>
          <p:nvPr>
            <p:ph type="sldNum" sz="quarter" idx="11"/>
          </p:nvPr>
        </p:nvSpPr>
        <p:spPr>
          <a:noFill/>
        </p:spPr>
        <p:txBody>
          <a:bodyPr/>
          <a:lstStyle/>
          <a:p>
            <a:pPr defTabSz="762000"/>
            <a:fld id="{ACFF7412-AF53-4079-BCBD-CD16C627B41A}" type="slidenum">
              <a:rPr lang="en-GB" smtClean="0"/>
              <a:pPr defTabSz="762000"/>
              <a:t>7</a:t>
            </a:fld>
            <a:endParaRPr lang="en-GB" smtClean="0"/>
          </a:p>
        </p:txBody>
      </p:sp>
      <p:sp>
        <p:nvSpPr>
          <p:cNvPr id="12291" name="Rectangle 2"/>
          <p:cNvSpPr>
            <a:spLocks noGrp="1" noChangeArrowheads="1"/>
          </p:cNvSpPr>
          <p:nvPr>
            <p:ph type="title"/>
          </p:nvPr>
        </p:nvSpPr>
        <p:spPr/>
        <p:txBody>
          <a:bodyPr/>
          <a:lstStyle/>
          <a:p>
            <a:r>
              <a:rPr lang="en-GB" smtClean="0">
                <a:solidFill>
                  <a:schemeClr val="accent2"/>
                </a:solidFill>
                <a:cs typeface="Arial" charset="0"/>
              </a:rPr>
              <a:t>BENEFICENCE</a:t>
            </a:r>
            <a:endParaRPr lang="sv-SE" sz="3600" u="sng" smtClean="0">
              <a:cs typeface="Arial" charset="0"/>
            </a:endParaRPr>
          </a:p>
        </p:txBody>
      </p:sp>
      <p:sp>
        <p:nvSpPr>
          <p:cNvPr id="12292" name="Rectangle 3"/>
          <p:cNvSpPr>
            <a:spLocks noGrp="1" noChangeArrowheads="1"/>
          </p:cNvSpPr>
          <p:nvPr>
            <p:ph type="body" idx="1"/>
          </p:nvPr>
        </p:nvSpPr>
        <p:spPr/>
        <p:txBody>
          <a:bodyPr/>
          <a:lstStyle/>
          <a:p>
            <a:r>
              <a:rPr lang="en-GB" smtClean="0">
                <a:cs typeface="Arial" charset="0"/>
              </a:rPr>
              <a:t>requires coming to some judgment about</a:t>
            </a:r>
          </a:p>
          <a:p>
            <a:pPr lvl="1"/>
            <a:r>
              <a:rPr lang="en-GB" smtClean="0">
                <a:cs typeface="Arial" charset="0"/>
              </a:rPr>
              <a:t> what is actually </a:t>
            </a:r>
            <a:r>
              <a:rPr lang="en-GB" b="1" smtClean="0">
                <a:cs typeface="Arial" charset="0"/>
              </a:rPr>
              <a:t>beneficial</a:t>
            </a:r>
            <a:r>
              <a:rPr lang="en-GB" smtClean="0">
                <a:cs typeface="Arial" charset="0"/>
              </a:rPr>
              <a:t> to the client </a:t>
            </a:r>
          </a:p>
          <a:p>
            <a:pPr lvl="1"/>
            <a:r>
              <a:rPr lang="en-GB" smtClean="0">
                <a:cs typeface="Arial" charset="0"/>
              </a:rPr>
              <a:t>what is </a:t>
            </a:r>
            <a:r>
              <a:rPr lang="en-GB" b="1" smtClean="0">
                <a:cs typeface="Arial" charset="0"/>
              </a:rPr>
              <a:t>“good”</a:t>
            </a:r>
            <a:r>
              <a:rPr lang="en-GB" smtClean="0">
                <a:cs typeface="Arial" charset="0"/>
              </a:rPr>
              <a:t> for the client</a:t>
            </a:r>
          </a:p>
          <a:p>
            <a:pPr lvl="1"/>
            <a:r>
              <a:rPr lang="en-GB" smtClean="0">
                <a:cs typeface="Arial" charset="0"/>
              </a:rPr>
              <a:t>(in the case of public health: people in general)</a:t>
            </a:r>
            <a:endParaRPr lang="sv-SE" sz="2000" smtClean="0">
              <a:cs typeface="Arial" charset="0"/>
            </a:endParaRPr>
          </a:p>
        </p:txBody>
      </p:sp>
    </p:spTree>
    <p:extLst>
      <p:ext uri="{BB962C8B-B14F-4D97-AF65-F5344CB8AC3E}">
        <p14:creationId xmlns:p14="http://schemas.microsoft.com/office/powerpoint/2010/main" xmlns="" val="1647710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4"/>
          <p:cNvSpPr>
            <a:spLocks noGrp="1"/>
          </p:cNvSpPr>
          <p:nvPr>
            <p:ph type="sldNum" sz="quarter" idx="11"/>
          </p:nvPr>
        </p:nvSpPr>
        <p:spPr>
          <a:noFill/>
        </p:spPr>
        <p:txBody>
          <a:bodyPr/>
          <a:lstStyle/>
          <a:p>
            <a:pPr defTabSz="762000"/>
            <a:fld id="{69EC5EF7-FF9C-4777-96DD-9DF8C9E5F120}" type="slidenum">
              <a:rPr lang="en-GB" smtClean="0"/>
              <a:pPr defTabSz="762000"/>
              <a:t>8</a:t>
            </a:fld>
            <a:endParaRPr lang="en-GB" smtClean="0"/>
          </a:p>
        </p:txBody>
      </p:sp>
      <p:sp>
        <p:nvSpPr>
          <p:cNvPr id="13315" name="Rectangle 2"/>
          <p:cNvSpPr>
            <a:spLocks noGrp="1" noChangeArrowheads="1"/>
          </p:cNvSpPr>
          <p:nvPr>
            <p:ph type="title"/>
          </p:nvPr>
        </p:nvSpPr>
        <p:spPr/>
        <p:txBody>
          <a:bodyPr/>
          <a:lstStyle/>
          <a:p>
            <a:r>
              <a:rPr lang="sv-SE" smtClean="0">
                <a:solidFill>
                  <a:schemeClr val="accent2"/>
                </a:solidFill>
                <a:cs typeface="Arial" charset="0"/>
              </a:rPr>
              <a:t>NONMALEFICENCE</a:t>
            </a:r>
            <a:endParaRPr lang="sv-SE" smtClean="0">
              <a:cs typeface="Arial" charset="0"/>
            </a:endParaRPr>
          </a:p>
        </p:txBody>
      </p:sp>
      <p:sp>
        <p:nvSpPr>
          <p:cNvPr id="13316" name="Rectangle 3"/>
          <p:cNvSpPr>
            <a:spLocks noGrp="1" noChangeArrowheads="1"/>
          </p:cNvSpPr>
          <p:nvPr>
            <p:ph type="body" idx="1"/>
          </p:nvPr>
        </p:nvSpPr>
        <p:spPr/>
        <p:txBody>
          <a:bodyPr/>
          <a:lstStyle/>
          <a:p>
            <a:pPr marL="342900" indent="-342900" defTabSz="914400"/>
            <a:r>
              <a:rPr lang="en-GB" sz="2400" smtClean="0">
                <a:cs typeface="Arial" charset="0"/>
              </a:rPr>
              <a:t>aims to </a:t>
            </a:r>
            <a:r>
              <a:rPr lang="en-GB" sz="2400" b="1" smtClean="0">
                <a:cs typeface="Arial" charset="0"/>
              </a:rPr>
              <a:t>protect clients from harm</a:t>
            </a:r>
            <a:r>
              <a:rPr lang="en-GB" sz="2400" smtClean="0">
                <a:cs typeface="Arial" charset="0"/>
              </a:rPr>
              <a:t>, and is a variant of the autonomy principle, emphasizing negative liberty. </a:t>
            </a:r>
            <a:br>
              <a:rPr lang="en-GB" sz="2400" smtClean="0">
                <a:cs typeface="Arial" charset="0"/>
              </a:rPr>
            </a:br>
            <a:endParaRPr lang="en-GB" sz="2400" smtClean="0">
              <a:cs typeface="Arial" charset="0"/>
            </a:endParaRPr>
          </a:p>
          <a:p>
            <a:pPr marL="342900" indent="-342900" defTabSz="914400"/>
            <a:r>
              <a:rPr lang="en-GB" sz="2400" smtClean="0">
                <a:cs typeface="Arial" charset="0"/>
              </a:rPr>
              <a:t>It stresses the Hypocratic principle of  “primum non nocere” (first do no harm). </a:t>
            </a:r>
            <a:br>
              <a:rPr lang="en-GB" sz="2400" smtClean="0">
                <a:cs typeface="Arial" charset="0"/>
              </a:rPr>
            </a:br>
            <a:endParaRPr lang="en-GB" sz="2400" smtClean="0">
              <a:cs typeface="Arial" charset="0"/>
            </a:endParaRPr>
          </a:p>
          <a:p>
            <a:pPr marL="342900" indent="-342900" defTabSz="914400"/>
            <a:r>
              <a:rPr lang="en-GB" sz="2400" smtClean="0">
                <a:cs typeface="Arial" charset="0"/>
              </a:rPr>
              <a:t> the health care provider commits himself to </a:t>
            </a:r>
            <a:r>
              <a:rPr lang="en-GB" sz="2400" b="1" smtClean="0">
                <a:cs typeface="Arial" charset="0"/>
              </a:rPr>
              <a:t>relieve suffering and pain </a:t>
            </a:r>
            <a:br>
              <a:rPr lang="en-GB" sz="2400" b="1" smtClean="0">
                <a:cs typeface="Arial" charset="0"/>
              </a:rPr>
            </a:br>
            <a:endParaRPr lang="en-GB" sz="2400" smtClean="0">
              <a:cs typeface="Arial" charset="0"/>
            </a:endParaRPr>
          </a:p>
          <a:p>
            <a:pPr marL="342900" indent="-342900" defTabSz="914400"/>
            <a:r>
              <a:rPr lang="en-GB" sz="2400" smtClean="0">
                <a:cs typeface="Arial" charset="0"/>
              </a:rPr>
              <a:t>The ultimate goal is to increase the benefits and </a:t>
            </a:r>
            <a:r>
              <a:rPr lang="en-GB" sz="2400" b="1" smtClean="0">
                <a:cs typeface="Arial" charset="0"/>
              </a:rPr>
              <a:t>minimize the risks</a:t>
            </a:r>
            <a:r>
              <a:rPr lang="en-GB" sz="2400" smtClean="0">
                <a:cs typeface="Arial" charset="0"/>
              </a:rPr>
              <a:t> linked with any intervention</a:t>
            </a:r>
            <a:endParaRPr lang="sv-SE" sz="1600" smtClean="0">
              <a:cs typeface="Arial" charset="0"/>
            </a:endParaRPr>
          </a:p>
        </p:txBody>
      </p:sp>
    </p:spTree>
    <p:extLst>
      <p:ext uri="{BB962C8B-B14F-4D97-AF65-F5344CB8AC3E}">
        <p14:creationId xmlns:p14="http://schemas.microsoft.com/office/powerpoint/2010/main" xmlns="" val="2109946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4"/>
          <p:cNvSpPr>
            <a:spLocks noGrp="1"/>
          </p:cNvSpPr>
          <p:nvPr>
            <p:ph type="sldNum" sz="quarter" idx="11"/>
          </p:nvPr>
        </p:nvSpPr>
        <p:spPr>
          <a:noFill/>
        </p:spPr>
        <p:txBody>
          <a:bodyPr/>
          <a:lstStyle/>
          <a:p>
            <a:pPr defTabSz="762000"/>
            <a:fld id="{CB542D90-18E4-4A37-B3E3-7AB0F65DE751}" type="slidenum">
              <a:rPr lang="en-GB" smtClean="0"/>
              <a:pPr defTabSz="762000"/>
              <a:t>9</a:t>
            </a:fld>
            <a:endParaRPr lang="en-GB" smtClean="0"/>
          </a:p>
        </p:txBody>
      </p:sp>
      <p:sp>
        <p:nvSpPr>
          <p:cNvPr id="14339" name="Rectangle 2"/>
          <p:cNvSpPr>
            <a:spLocks noGrp="1" noChangeArrowheads="1"/>
          </p:cNvSpPr>
          <p:nvPr>
            <p:ph type="title"/>
          </p:nvPr>
        </p:nvSpPr>
        <p:spPr/>
        <p:txBody>
          <a:bodyPr/>
          <a:lstStyle/>
          <a:p>
            <a:r>
              <a:rPr lang="sv-SE" smtClean="0">
                <a:solidFill>
                  <a:schemeClr val="accent2"/>
                </a:solidFill>
                <a:cs typeface="Arial" charset="0"/>
              </a:rPr>
              <a:t>JUSTICE/EQUITY</a:t>
            </a:r>
            <a:endParaRPr lang="sv-SE" u="sng" smtClean="0">
              <a:cs typeface="Arial" charset="0"/>
            </a:endParaRPr>
          </a:p>
        </p:txBody>
      </p:sp>
      <p:sp>
        <p:nvSpPr>
          <p:cNvPr id="14340" name="Rectangle 3"/>
          <p:cNvSpPr>
            <a:spLocks noGrp="1" noChangeArrowheads="1"/>
          </p:cNvSpPr>
          <p:nvPr>
            <p:ph type="body" idx="1"/>
          </p:nvPr>
        </p:nvSpPr>
        <p:spPr/>
        <p:txBody>
          <a:bodyPr/>
          <a:lstStyle/>
          <a:p>
            <a:pPr marL="342900" indent="-342900" defTabSz="914400">
              <a:buFont typeface="Monotype Sorts" charset="2"/>
              <a:buNone/>
            </a:pPr>
            <a:r>
              <a:rPr lang="en-GB" b="1" smtClean="0">
                <a:cs typeface="Arial" charset="0"/>
              </a:rPr>
              <a:t>is meant to:</a:t>
            </a:r>
            <a:br>
              <a:rPr lang="en-GB" b="1" smtClean="0">
                <a:cs typeface="Arial" charset="0"/>
              </a:rPr>
            </a:br>
            <a:r>
              <a:rPr lang="en-GB" sz="2400" smtClean="0">
                <a:cs typeface="Arial" charset="0"/>
              </a:rPr>
              <a:t> </a:t>
            </a:r>
          </a:p>
          <a:p>
            <a:pPr marL="342900" indent="-342900" defTabSz="914400"/>
            <a:r>
              <a:rPr lang="en-GB" sz="2400" smtClean="0">
                <a:cs typeface="Arial" charset="0"/>
              </a:rPr>
              <a:t>ensure </a:t>
            </a:r>
            <a:r>
              <a:rPr lang="en-GB" sz="2400" b="1" smtClean="0">
                <a:cs typeface="Arial" charset="0"/>
              </a:rPr>
              <a:t>individuals</a:t>
            </a:r>
            <a:r>
              <a:rPr lang="en-GB" sz="2400" smtClean="0">
                <a:cs typeface="Arial" charset="0"/>
              </a:rPr>
              <a:t> a fair share of social and medical resources</a:t>
            </a:r>
          </a:p>
          <a:p>
            <a:pPr marL="742950" lvl="1" defTabSz="914400"/>
            <a:r>
              <a:rPr lang="en-GB" sz="1800" smtClean="0">
                <a:cs typeface="Arial" charset="0"/>
              </a:rPr>
              <a:t>such that  individuals are free to make effective and autonomous judgments in living their lives</a:t>
            </a:r>
            <a:br>
              <a:rPr lang="en-GB" sz="1800" smtClean="0">
                <a:cs typeface="Arial" charset="0"/>
              </a:rPr>
            </a:br>
            <a:endParaRPr lang="en-GB" sz="1800" smtClean="0">
              <a:cs typeface="Arial" charset="0"/>
            </a:endParaRPr>
          </a:p>
          <a:p>
            <a:pPr marL="342900" indent="-342900" defTabSz="914400"/>
            <a:r>
              <a:rPr lang="en-GB" sz="2400" smtClean="0">
                <a:cs typeface="Arial" charset="0"/>
              </a:rPr>
              <a:t>ensure that the policies and public health interventions do not encourage social inequities or stigmatise certain </a:t>
            </a:r>
            <a:r>
              <a:rPr lang="en-GB" sz="2400" b="1" smtClean="0">
                <a:cs typeface="Arial" charset="0"/>
              </a:rPr>
              <a:t>groups</a:t>
            </a:r>
            <a:r>
              <a:rPr lang="en-GB" sz="2400" smtClean="0">
                <a:cs typeface="Arial" charset="0"/>
              </a:rPr>
              <a:t> according to racial, ethnic, religious or political criteria. </a:t>
            </a:r>
          </a:p>
          <a:p>
            <a:pPr marL="742950" lvl="1" defTabSz="914400">
              <a:buFont typeface="Wingdings" pitchFamily="2" charset="2"/>
              <a:buNone/>
            </a:pPr>
            <a:endParaRPr lang="sv-SE" sz="1800" smtClean="0">
              <a:cs typeface="Arial" charset="0"/>
            </a:endParaRPr>
          </a:p>
        </p:txBody>
      </p:sp>
    </p:spTree>
    <p:extLst>
      <p:ext uri="{BB962C8B-B14F-4D97-AF65-F5344CB8AC3E}">
        <p14:creationId xmlns:p14="http://schemas.microsoft.com/office/powerpoint/2010/main" xmlns="" val="1375600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7385</TotalTime>
  <Words>2856</Words>
  <Application>Microsoft Office PowerPoint</Application>
  <PresentationFormat>Affichage à l'écran (4:3)</PresentationFormat>
  <Paragraphs>416</Paragraphs>
  <Slides>50</Slides>
  <Notes>32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50</vt:i4>
      </vt:variant>
    </vt:vector>
  </HeadingPairs>
  <TitlesOfParts>
    <vt:vector size="52" baseType="lpstr">
      <vt:lpstr>Modèle par défaut</vt:lpstr>
      <vt:lpstr>Document</vt:lpstr>
      <vt:lpstr>Adolescence, ethics, and legal issues</vt:lpstr>
      <vt:lpstr>Module A7</vt:lpstr>
      <vt:lpstr>DEFINITION OF BIOETHICS</vt:lpstr>
      <vt:lpstr>BASIC CONCEPTS</vt:lpstr>
      <vt:lpstr> SOME BASIC CONCEPTS</vt:lpstr>
      <vt:lpstr>AUTONOMY</vt:lpstr>
      <vt:lpstr>BENEFICENCE</vt:lpstr>
      <vt:lpstr>NONMALEFICENCE</vt:lpstr>
      <vt:lpstr>JUSTICE/EQUITY</vt:lpstr>
      <vt:lpstr>TRENDS</vt:lpstr>
      <vt:lpstr>Diapositive 11</vt:lpstr>
      <vt:lpstr>Some bioethical issues in adolescent health</vt:lpstr>
      <vt:lpstr>Module A7</vt:lpstr>
      <vt:lpstr>The application of ethical guidelines is heavily linked with the legal framework</vt:lpstr>
      <vt:lpstr>AGE CONCEPTS</vt:lpstr>
      <vt:lpstr>THE CONVENTION OF THE RIGHTS OF THE CHILD</vt:lpstr>
      <vt:lpstr>Ethics and young people</vt:lpstr>
      <vt:lpstr>Diapositive 18</vt:lpstr>
      <vt:lpstr>THREE IMPORTANT C’s</vt:lpstr>
      <vt:lpstr>COMPETENCE Autonomous decision making capacity</vt:lpstr>
      <vt:lpstr>COMPETENCE Autonomous decision making capacity</vt:lpstr>
      <vt:lpstr>INFORMED CONSENT</vt:lpstr>
      <vt:lpstr>CONFIDENTIALITY</vt:lpstr>
      <vt:lpstr>A FEW STEPS TO ADDRESS ETHICAL DILEMNAS</vt:lpstr>
      <vt:lpstr>ASSESSING MINOR’S COMPETENCE </vt:lpstr>
      <vt:lpstr>Module A7</vt:lpstr>
      <vt:lpstr>Entry scenario</vt:lpstr>
      <vt:lpstr>Example 1: Drug use</vt:lpstr>
      <vt:lpstr>Example 2: HIV Disclosure</vt:lpstr>
      <vt:lpstr>Example 3: ICT’s</vt:lpstr>
      <vt:lpstr>Preliminary questions</vt:lpstr>
      <vt:lpstr>Diapositive 32</vt:lpstr>
      <vt:lpstr>Diapositive 33</vt:lpstr>
      <vt:lpstr>Diapositive 34</vt:lpstr>
      <vt:lpstr>Ethical Analysis</vt:lpstr>
      <vt:lpstr>Think of this situation : </vt:lpstr>
      <vt:lpstr>Discuss the options</vt:lpstr>
      <vt:lpstr>Negotiate a decision</vt:lpstr>
      <vt:lpstr>Module A7</vt:lpstr>
      <vt:lpstr>Ethics and  public health</vt:lpstr>
      <vt:lpstr>Bioethical issues in Public Health Examples</vt:lpstr>
      <vt:lpstr>Application of Bioethics in Public Health</vt:lpstr>
      <vt:lpstr>Prevention</vt:lpstr>
      <vt:lpstr>The example of sex education  should this be kept /check with modules on sexuality and module on culture and gender....to make sure and have various examples through the set of slides</vt:lpstr>
      <vt:lpstr>What Are The Objectives of Sex Education?</vt:lpstr>
      <vt:lpstr>Diapositive 46</vt:lpstr>
      <vt:lpstr>Diapositive 47</vt:lpstr>
      <vt:lpstr>Diapositive 48</vt:lpstr>
      <vt:lpstr>Case-Based Reasoning (Casuistry)</vt:lpstr>
      <vt:lpstr>Conceptual frameworks Integrating Paradigms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2002  SUMMER SCHOOL</dc:title>
  <dc:creator>Informatique</dc:creator>
  <cp:lastModifiedBy>Takeuchi Yusuke Leo (HOS51393)</cp:lastModifiedBy>
  <cp:revision>252</cp:revision>
  <cp:lastPrinted>2013-07-05T14:39:57Z</cp:lastPrinted>
  <dcterms:created xsi:type="dcterms:W3CDTF">2002-06-25T18:22:12Z</dcterms:created>
  <dcterms:modified xsi:type="dcterms:W3CDTF">2017-10-06T06:58:35Z</dcterms:modified>
</cp:coreProperties>
</file>