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9" r:id="rId3"/>
    <p:sldId id="275" r:id="rId4"/>
    <p:sldId id="339" r:id="rId5"/>
    <p:sldId id="309" r:id="rId6"/>
    <p:sldId id="365" r:id="rId7"/>
    <p:sldId id="313" r:id="rId8"/>
    <p:sldId id="311" r:id="rId9"/>
    <p:sldId id="312" r:id="rId10"/>
    <p:sldId id="340" r:id="rId11"/>
    <p:sldId id="341" r:id="rId12"/>
    <p:sldId id="362" r:id="rId13"/>
    <p:sldId id="361" r:id="rId14"/>
    <p:sldId id="363" r:id="rId15"/>
    <p:sldId id="314" r:id="rId16"/>
    <p:sldId id="332" r:id="rId17"/>
    <p:sldId id="330" r:id="rId18"/>
    <p:sldId id="342" r:id="rId19"/>
    <p:sldId id="343" r:id="rId20"/>
    <p:sldId id="344" r:id="rId21"/>
    <p:sldId id="333" r:id="rId22"/>
    <p:sldId id="315" r:id="rId23"/>
    <p:sldId id="278" r:id="rId24"/>
    <p:sldId id="345" r:id="rId25"/>
    <p:sldId id="336" r:id="rId26"/>
    <p:sldId id="352" r:id="rId27"/>
    <p:sldId id="353" r:id="rId28"/>
    <p:sldId id="354" r:id="rId29"/>
    <p:sldId id="349" r:id="rId30"/>
    <p:sldId id="347" r:id="rId31"/>
    <p:sldId id="350" r:id="rId32"/>
    <p:sldId id="351" r:id="rId33"/>
    <p:sldId id="355" r:id="rId34"/>
    <p:sldId id="356" r:id="rId35"/>
    <p:sldId id="346" r:id="rId36"/>
    <p:sldId id="364" r:id="rId37"/>
    <p:sldId id="288" r:id="rId38"/>
    <p:sldId id="358" r:id="rId39"/>
    <p:sldId id="290" r:id="rId40"/>
    <p:sldId id="327" r:id="rId41"/>
    <p:sldId id="260" r:id="rId4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llemlayout 3 - Marker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llemlayout 4 - Marker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ellemlayout 2 - Marker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3"/>
  </p:normalViewPr>
  <p:slideViewPr>
    <p:cSldViewPr snapToGrid="0" snapToObjects="1">
      <p:cViewPr>
        <p:scale>
          <a:sx n="90" d="100"/>
          <a:sy n="90" d="100"/>
        </p:scale>
        <p:origin x="-2160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27803-6F12-4B45-A1BD-B464260C7A9F}" type="datetime1">
              <a:rPr lang="da-DK" smtClean="0"/>
              <a:pPr/>
              <a:t>06-10-2017</a:t>
            </a:fld>
            <a:endParaRPr lang="da-DK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15EB6-B845-EA44-A94C-709D62B4ECBC}" type="slidenum">
              <a:rPr lang="da-DK" smtClean="0"/>
              <a:pPr/>
              <a:t>‹N°›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41406931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9F034-2853-A945-AB49-A6201DCD2FAF}" type="datetime1">
              <a:rPr lang="da-DK" smtClean="0"/>
              <a:pPr/>
              <a:t>06-10-2017</a:t>
            </a:fld>
            <a:endParaRPr lang="da-DK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 err="1" smtClean="0"/>
              <a:t>Cliquez</a:t>
            </a:r>
            <a:r>
              <a:rPr lang="da-DK" dirty="0" smtClean="0"/>
              <a:t> </a:t>
            </a:r>
            <a:r>
              <a:rPr lang="da-DK" dirty="0" err="1" smtClean="0"/>
              <a:t>pour</a:t>
            </a:r>
            <a:r>
              <a:rPr lang="da-DK" dirty="0" smtClean="0"/>
              <a:t> </a:t>
            </a:r>
            <a:r>
              <a:rPr lang="da-DK" dirty="0" err="1" smtClean="0"/>
              <a:t>modifier</a:t>
            </a:r>
            <a:r>
              <a:rPr lang="da-DK" dirty="0" smtClean="0"/>
              <a:t> les </a:t>
            </a:r>
            <a:r>
              <a:rPr lang="da-DK" dirty="0" err="1" smtClean="0"/>
              <a:t>styles</a:t>
            </a:r>
            <a:r>
              <a:rPr lang="da-DK" dirty="0" smtClean="0"/>
              <a:t> du </a:t>
            </a:r>
            <a:r>
              <a:rPr lang="da-DK" dirty="0" err="1" smtClean="0"/>
              <a:t>texte</a:t>
            </a:r>
            <a:r>
              <a:rPr lang="da-DK" dirty="0" smtClean="0"/>
              <a:t> du </a:t>
            </a:r>
            <a:r>
              <a:rPr lang="da-DK" dirty="0" err="1" smtClean="0"/>
              <a:t>masque</a:t>
            </a:r>
            <a:endParaRPr lang="da-DK" dirty="0" smtClean="0"/>
          </a:p>
          <a:p>
            <a:pPr lvl="1"/>
            <a:r>
              <a:rPr lang="da-DK" dirty="0" err="1" smtClean="0"/>
              <a:t>Deuxième</a:t>
            </a:r>
            <a:r>
              <a:rPr lang="da-DK" dirty="0" smtClean="0"/>
              <a:t> niveau</a:t>
            </a:r>
          </a:p>
          <a:p>
            <a:pPr lvl="2"/>
            <a:r>
              <a:rPr lang="da-DK" dirty="0" err="1" smtClean="0"/>
              <a:t>Troisième</a:t>
            </a:r>
            <a:r>
              <a:rPr lang="da-DK" dirty="0" smtClean="0"/>
              <a:t> niveau</a:t>
            </a:r>
          </a:p>
          <a:p>
            <a:pPr lvl="3"/>
            <a:r>
              <a:rPr lang="da-DK" dirty="0" err="1" smtClean="0"/>
              <a:t>Quatrième</a:t>
            </a:r>
            <a:r>
              <a:rPr lang="da-DK" dirty="0" smtClean="0"/>
              <a:t> niveau</a:t>
            </a:r>
          </a:p>
          <a:p>
            <a:pPr lvl="4"/>
            <a:r>
              <a:rPr lang="da-DK" dirty="0" err="1" smtClean="0"/>
              <a:t>Cinquième</a:t>
            </a:r>
            <a:r>
              <a:rPr lang="da-DK" dirty="0" smtClean="0"/>
              <a:t> niveau</a:t>
            </a:r>
            <a:endParaRPr lang="da-DK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C3214-23D4-D645-B2C2-036EAEDA713B}" type="slidenum">
              <a:rPr lang="da-DK" smtClean="0"/>
              <a:pPr/>
              <a:t>‹N°›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2272530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002/14651858.CD009794.pub2/full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541283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340615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345044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172121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585384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5160624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720813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262155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2621550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0374963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037496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6968218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0374963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8411752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75161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40D4AB-E888-4B24-A6E3-ED8BC69CD84F}" type="slidenum">
              <a:rPr lang="da-DK" smtClean="0"/>
              <a:pPr>
                <a:defRPr/>
              </a:pPr>
              <a:t>23</a:t>
            </a:fld>
            <a:endParaRPr lang="da-DK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40D4AB-E888-4B24-A6E3-ED8BC69CD84F}" type="slidenum">
              <a:rPr lang="da-DK" smtClean="0"/>
              <a:pPr>
                <a:defRPr/>
              </a:pPr>
              <a:t>24</a:t>
            </a:fld>
            <a:endParaRPr lang="da-DK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2974113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0216397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0216397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0216397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886916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301E7B-CD58-4867-B6AC-178BB75FFCB1}" type="slidenum">
              <a:rPr lang="da-DK" smtClean="0"/>
              <a:pPr>
                <a:defRPr/>
              </a:pPr>
              <a:t>3</a:t>
            </a:fld>
            <a:endParaRPr lang="da-DK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8869165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8869165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8869165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F3895-EC06-47FE-9813-F87CD6674996}" type="slidenum">
              <a:rPr lang="da-DK" smtClean="0"/>
              <a:pPr/>
              <a:t>33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4467770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8066495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8961266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3870038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da-DK" dirty="0" smtClean="0"/>
              <a:t>he participant population (N = 238) in all four trials were adolescents, with the mean age ranging from 16 to 18 years. The transition </a:t>
            </a:r>
            <a:r>
              <a:rPr lang="en-US" altLang="da-DK" dirty="0" err="1" smtClean="0"/>
              <a:t>programmes</a:t>
            </a:r>
            <a:r>
              <a:rPr lang="en-US" altLang="da-DK" dirty="0" smtClean="0"/>
              <a:t> that were evaluated differed in the types of chronic condition upon which they focused. </a:t>
            </a:r>
            <a:r>
              <a:rPr lang="en-US" altLang="da-DK" b="1" dirty="0" smtClean="0">
                <a:hlinkClick r:id="rId3"/>
              </a:rPr>
              <a:t>Huang 2014</a:t>
            </a:r>
            <a:r>
              <a:rPr lang="en-US" altLang="da-DK" dirty="0" smtClean="0"/>
              <a:t> recruited patients with a range of chronic conditions that included cystic fibrosis, inflammatory bowel disease, and type 1 diabetes (T1DM). The other trials focused on patients with specific chronic conditions including; heart disease (</a:t>
            </a:r>
            <a:r>
              <a:rPr lang="en-US" altLang="da-DK" b="1" dirty="0" smtClean="0">
                <a:hlinkClick r:id="rId3"/>
              </a:rPr>
              <a:t>Mackie 2014</a:t>
            </a:r>
            <a:r>
              <a:rPr lang="en-US" altLang="da-DK" dirty="0" smtClean="0"/>
              <a:t>), T1DM (</a:t>
            </a:r>
            <a:r>
              <a:rPr lang="en-US" altLang="da-DK" b="1" dirty="0" smtClean="0">
                <a:hlinkClick r:id="rId3"/>
              </a:rPr>
              <a:t>Steinbeck 2014</a:t>
            </a:r>
            <a:r>
              <a:rPr lang="en-US" altLang="da-DK" dirty="0" smtClean="0"/>
              <a:t>), and spina bifida (</a:t>
            </a:r>
            <a:r>
              <a:rPr lang="en-US" altLang="da-DK" b="1" dirty="0" smtClean="0">
                <a:hlinkClick r:id="rId3"/>
              </a:rPr>
              <a:t>Betz 2010</a:t>
            </a:r>
            <a:r>
              <a:rPr lang="en-US" altLang="da-DK" dirty="0" smtClean="0"/>
              <a:t>). All four trials excluded patients who had developmental delay or cognitive impairment. These were small trials, including between 26 and 81 participants each.</a:t>
            </a:r>
            <a:endParaRPr lang="da-DK" alt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48D9A3-AA59-4365-B4A3-2BC8863EE88A}" type="slidenum">
              <a:rPr lang="da-DK" smtClean="0"/>
              <a:pPr>
                <a:defRPr/>
              </a:pPr>
              <a:t>37</a:t>
            </a:fld>
            <a:endParaRPr lang="da-DK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9451036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14FC2F-925C-4B8E-B180-BCED4B2FB6A3}" type="slidenum">
              <a:rPr lang="da-DK" smtClean="0"/>
              <a:pPr>
                <a:defRPr/>
              </a:pPr>
              <a:t>39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190159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6304312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4846857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630238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783800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783800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30962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681315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840722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914400" y="1138097"/>
            <a:ext cx="7772400" cy="1805693"/>
          </a:xfrm>
        </p:spPr>
        <p:txBody>
          <a:bodyPr anchor="t"/>
          <a:lstStyle>
            <a:lvl1pPr algn="l">
              <a:defRPr>
                <a:latin typeface="Corbel"/>
                <a:cs typeface="Corbel"/>
              </a:defRPr>
            </a:lvl1pPr>
          </a:lstStyle>
          <a:p>
            <a:r>
              <a:rPr lang="da-DK" dirty="0" smtClean="0"/>
              <a:t>Title of </a:t>
            </a:r>
            <a:r>
              <a:rPr lang="da-DK" dirty="0" err="1" smtClean="0"/>
              <a:t>module</a:t>
            </a:r>
            <a:endParaRPr lang="da-DK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914400" y="532017"/>
            <a:ext cx="3448287" cy="4473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chemeClr val="tx1">
                    <a:tint val="75000"/>
                  </a:schemeClr>
                </a:solidFill>
                <a:latin typeface="Corbel"/>
                <a:cs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« </a:t>
            </a:r>
            <a:r>
              <a:rPr lang="da-DK" dirty="0" err="1" smtClean="0"/>
              <a:t>Number</a:t>
            </a:r>
            <a:r>
              <a:rPr lang="da-DK" dirty="0" smtClean="0"/>
              <a:t> » of </a:t>
            </a:r>
            <a:r>
              <a:rPr lang="da-DK" dirty="0" err="1" smtClean="0"/>
              <a:t>module</a:t>
            </a:r>
            <a:endParaRPr lang="da-DK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57200" y="606073"/>
            <a:ext cx="235502" cy="55845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aphicFrame>
        <p:nvGraphicFramePr>
          <p:cNvPr id="10" name="Object 7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xmlns="" val="2310139687"/>
              </p:ext>
            </p:extLst>
          </p:nvPr>
        </p:nvGraphicFramePr>
        <p:xfrm>
          <a:off x="822581" y="4401243"/>
          <a:ext cx="5197219" cy="1717208"/>
        </p:xfrm>
        <a:graphic>
          <a:graphicData uri="http://schemas.openxmlformats.org/presentationml/2006/ole">
            <p:oleObj spid="_x0000_s2131" name="Document" r:id="rId3" imgW="2706629" imgH="860412" progId="Word.Document.8">
              <p:embed/>
            </p:oleObj>
          </a:graphicData>
        </a:graphic>
      </p:graphicFrame>
      <p:sp>
        <p:nvSpPr>
          <p:cNvPr id="16" name="Espace réservé du texte 15"/>
          <p:cNvSpPr>
            <a:spLocks noGrp="1"/>
          </p:cNvSpPr>
          <p:nvPr>
            <p:ph type="body" sz="quarter" idx="13" hasCustomPrompt="1"/>
          </p:nvPr>
        </p:nvSpPr>
        <p:spPr>
          <a:xfrm>
            <a:off x="5887949" y="5858735"/>
            <a:ext cx="2798851" cy="3461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 i="1" baseline="0">
                <a:solidFill>
                  <a:schemeClr val="bg1">
                    <a:lumMod val="50000"/>
                  </a:schemeClr>
                </a:solidFill>
                <a:latin typeface="Corbel"/>
                <a:cs typeface="Corbel"/>
              </a:defRPr>
            </a:lvl1pPr>
          </a:lstStyle>
          <a:p>
            <a:pPr lvl="0"/>
            <a:r>
              <a:rPr lang="da-DK" sz="1800" i="1" dirty="0" err="1" smtClean="0">
                <a:latin typeface="Arial"/>
                <a:cs typeface="Arial"/>
              </a:rPr>
              <a:t>Updated</a:t>
            </a:r>
            <a:endParaRPr lang="da-DK" dirty="0"/>
          </a:p>
        </p:txBody>
      </p:sp>
      <p:cxnSp>
        <p:nvCxnSpPr>
          <p:cNvPr id="20" name="Connecteur droit 19"/>
          <p:cNvCxnSpPr/>
          <p:nvPr userDrawn="1"/>
        </p:nvCxnSpPr>
        <p:spPr>
          <a:xfrm>
            <a:off x="914400" y="1022651"/>
            <a:ext cx="777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09513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060267" cy="1143000"/>
          </a:xfrm>
        </p:spPr>
        <p:txBody>
          <a:bodyPr/>
          <a:lstStyle>
            <a:lvl1pPr algn="r">
              <a:defRPr>
                <a:latin typeface="Corbel"/>
                <a:cs typeface="Corbel"/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"/>
              <a:defRPr>
                <a:latin typeface="Corbel"/>
                <a:cs typeface="Corbel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  <a:cs typeface="Corbel"/>
              </a:defRPr>
            </a:lvl2pPr>
            <a:lvl3pPr>
              <a:defRPr i="1">
                <a:latin typeface="Corbel"/>
                <a:cs typeface="Corbel"/>
              </a:defRPr>
            </a:lvl3pPr>
            <a:lvl4pPr>
              <a:defRPr>
                <a:solidFill>
                  <a:srgbClr val="595959"/>
                </a:solidFill>
                <a:latin typeface="Corbel"/>
                <a:cs typeface="Corbel"/>
              </a:defRPr>
            </a:lvl4pPr>
            <a:lvl5pPr marL="2057400" indent="-228600">
              <a:buFont typeface="Wingdings" charset="2"/>
              <a:buChar char="Ø"/>
              <a:defRPr i="1">
                <a:latin typeface="Corbel"/>
                <a:cs typeface="Corbel"/>
              </a:defRPr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Corbel"/>
                <a:cs typeface="Corbel"/>
              </a:defRPr>
            </a:lvl1pPr>
          </a:lstStyle>
          <a:p>
            <a:r>
              <a:rPr lang="da-DK" dirty="0" smtClean="0"/>
              <a:t>Young </a:t>
            </a:r>
            <a:r>
              <a:rPr lang="da-DK" dirty="0" err="1" smtClean="0"/>
              <a:t>people</a:t>
            </a:r>
            <a:r>
              <a:rPr lang="da-DK" dirty="0" smtClean="0"/>
              <a:t> and </a:t>
            </a:r>
            <a:r>
              <a:rPr lang="da-DK" dirty="0" err="1" smtClean="0"/>
              <a:t>chronic</a:t>
            </a:r>
            <a:r>
              <a:rPr lang="da-DK" dirty="0" smtClean="0"/>
              <a:t> </a:t>
            </a:r>
            <a:r>
              <a:rPr lang="da-DK" dirty="0" err="1" smtClean="0"/>
              <a:t>conditions</a:t>
            </a:r>
            <a:endParaRPr lang="da-DK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solidFill>
                  <a:schemeClr val="accent1">
                    <a:lumMod val="75000"/>
                  </a:schemeClr>
                </a:solidFill>
                <a:latin typeface="Corbel"/>
                <a:cs typeface="Corbel"/>
              </a:defRPr>
            </a:lvl1pPr>
          </a:lstStyle>
          <a:p>
            <a:fld id="{0E2D86FE-E7F8-5B4B-958C-08B8B1A5B05D}" type="slidenum">
              <a:rPr lang="da-DK" smtClean="0"/>
              <a:pPr/>
              <a:t>‹N°›</a:t>
            </a:fld>
            <a:endParaRPr lang="da-DK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700246" y="275167"/>
            <a:ext cx="230088" cy="1143000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aphicFrame>
        <p:nvGraphicFramePr>
          <p:cNvPr id="8" name="Object 7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xmlns="" val="1932743625"/>
              </p:ext>
            </p:extLst>
          </p:nvPr>
        </p:nvGraphicFramePr>
        <p:xfrm>
          <a:off x="447371" y="6327654"/>
          <a:ext cx="1428693" cy="495890"/>
        </p:xfrm>
        <a:graphic>
          <a:graphicData uri="http://schemas.openxmlformats.org/presentationml/2006/ole">
            <p:oleObj spid="_x0000_s3149" name="Document" r:id="rId3" imgW="2706629" imgH="860412" progId="Word.Document.8">
              <p:embed/>
            </p:oleObj>
          </a:graphicData>
        </a:graphic>
      </p:graphicFrame>
      <p:cxnSp>
        <p:nvCxnSpPr>
          <p:cNvPr id="9" name="Connecteur droit 8"/>
          <p:cNvCxnSpPr/>
          <p:nvPr userDrawn="1"/>
        </p:nvCxnSpPr>
        <p:spPr>
          <a:xfrm>
            <a:off x="457200" y="6226644"/>
            <a:ext cx="8229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06867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whi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Corbel"/>
                <a:cs typeface="Corbel"/>
              </a:defRPr>
            </a:lvl1pPr>
          </a:lstStyle>
          <a:p>
            <a:r>
              <a:rPr lang="da-DK" dirty="0" smtClean="0"/>
              <a:t>Young </a:t>
            </a:r>
            <a:r>
              <a:rPr lang="da-DK" dirty="0" err="1" smtClean="0"/>
              <a:t>people</a:t>
            </a:r>
            <a:r>
              <a:rPr lang="da-DK" dirty="0" smtClean="0"/>
              <a:t> and </a:t>
            </a:r>
            <a:r>
              <a:rPr lang="da-DK" dirty="0" err="1" smtClean="0"/>
              <a:t>chronic</a:t>
            </a:r>
            <a:r>
              <a:rPr lang="da-DK" dirty="0" smtClean="0"/>
              <a:t> </a:t>
            </a:r>
            <a:r>
              <a:rPr lang="da-DK" dirty="0" err="1" smtClean="0"/>
              <a:t>conditions</a:t>
            </a:r>
            <a:endParaRPr lang="da-DK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solidFill>
                  <a:schemeClr val="accent1">
                    <a:lumMod val="75000"/>
                  </a:schemeClr>
                </a:solidFill>
                <a:latin typeface="Corbel"/>
                <a:cs typeface="Corbel"/>
              </a:defRPr>
            </a:lvl1pPr>
          </a:lstStyle>
          <a:p>
            <a:fld id="{0E2D86FE-E7F8-5B4B-958C-08B8B1A5B05D}" type="slidenum">
              <a:rPr lang="da-DK" smtClean="0"/>
              <a:pPr/>
              <a:t>‹N°›</a:t>
            </a:fld>
            <a:endParaRPr lang="da-DK" dirty="0"/>
          </a:p>
        </p:txBody>
      </p:sp>
      <p:graphicFrame>
        <p:nvGraphicFramePr>
          <p:cNvPr id="8" name="Object 7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xmlns="" val="2878491674"/>
              </p:ext>
            </p:extLst>
          </p:nvPr>
        </p:nvGraphicFramePr>
        <p:xfrm>
          <a:off x="447371" y="6327654"/>
          <a:ext cx="1428693" cy="495890"/>
        </p:xfrm>
        <a:graphic>
          <a:graphicData uri="http://schemas.openxmlformats.org/presentationml/2006/ole">
            <p:oleObj spid="_x0000_s5193" name="Document" r:id="rId3" imgW="2706629" imgH="860412" progId="Word.Document.8">
              <p:embed/>
            </p:oleObj>
          </a:graphicData>
        </a:graphic>
      </p:graphicFrame>
      <p:cxnSp>
        <p:nvCxnSpPr>
          <p:cNvPr id="9" name="Connecteur droit 8"/>
          <p:cNvCxnSpPr/>
          <p:nvPr userDrawn="1"/>
        </p:nvCxnSpPr>
        <p:spPr>
          <a:xfrm>
            <a:off x="457200" y="6226644"/>
            <a:ext cx="8229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060267" cy="1143000"/>
          </a:xfrm>
        </p:spPr>
        <p:txBody>
          <a:bodyPr/>
          <a:lstStyle>
            <a:lvl1pPr algn="r">
              <a:defRPr>
                <a:latin typeface="Corbel"/>
                <a:cs typeface="Corbel"/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700246" y="275167"/>
            <a:ext cx="230088" cy="1143000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731799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Corbel"/>
                <a:cs typeface="Corbel"/>
              </a:defRPr>
            </a:lvl1pPr>
          </a:lstStyle>
          <a:p>
            <a:r>
              <a:rPr lang="da-DK" dirty="0" smtClean="0"/>
              <a:t>Title of </a:t>
            </a:r>
            <a:r>
              <a:rPr lang="da-DK" dirty="0" err="1" smtClean="0"/>
              <a:t>module</a:t>
            </a:r>
            <a:endParaRPr lang="da-DK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solidFill>
                  <a:schemeClr val="accent1">
                    <a:lumMod val="75000"/>
                  </a:schemeClr>
                </a:solidFill>
                <a:latin typeface="Corbel"/>
                <a:cs typeface="Corbel"/>
              </a:defRPr>
            </a:lvl1pPr>
          </a:lstStyle>
          <a:p>
            <a:fld id="{0E2D86FE-E7F8-5B4B-958C-08B8B1A5B05D}" type="slidenum">
              <a:rPr lang="da-DK" smtClean="0"/>
              <a:pPr/>
              <a:t>‹N°›</a:t>
            </a:fld>
            <a:endParaRPr lang="da-DK" dirty="0"/>
          </a:p>
        </p:txBody>
      </p:sp>
      <p:graphicFrame>
        <p:nvGraphicFramePr>
          <p:cNvPr id="8" name="Object 7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xmlns="" val="83341845"/>
              </p:ext>
            </p:extLst>
          </p:nvPr>
        </p:nvGraphicFramePr>
        <p:xfrm>
          <a:off x="447371" y="6327654"/>
          <a:ext cx="1428693" cy="495890"/>
        </p:xfrm>
        <a:graphic>
          <a:graphicData uri="http://schemas.openxmlformats.org/presentationml/2006/ole">
            <p:oleObj spid="_x0000_s7240" name="Document" r:id="rId3" imgW="2706629" imgH="860412" progId="Word.Document.8">
              <p:embed/>
            </p:oleObj>
          </a:graphicData>
        </a:graphic>
      </p:graphicFrame>
      <p:cxnSp>
        <p:nvCxnSpPr>
          <p:cNvPr id="9" name="Connecteur droit 8"/>
          <p:cNvCxnSpPr/>
          <p:nvPr userDrawn="1"/>
        </p:nvCxnSpPr>
        <p:spPr>
          <a:xfrm>
            <a:off x="457200" y="6226644"/>
            <a:ext cx="8229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1451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05169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da-DK" dirty="0" err="1" smtClean="0"/>
              <a:t>Insert</a:t>
            </a:r>
            <a:r>
              <a:rPr lang="da-DK" dirty="0" smtClean="0"/>
              <a:t> </a:t>
            </a:r>
            <a:r>
              <a:rPr lang="da-DK" dirty="0" err="1" smtClean="0"/>
              <a:t>subtitle</a:t>
            </a:r>
            <a:endParaRPr lang="da-DK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Corbel"/>
                <a:cs typeface="Corbel"/>
              </a:defRPr>
            </a:lvl1pPr>
          </a:lstStyle>
          <a:p>
            <a:r>
              <a:rPr lang="da-DK" dirty="0" smtClean="0"/>
              <a:t>Title of </a:t>
            </a:r>
            <a:r>
              <a:rPr lang="da-DK" dirty="0" err="1" smtClean="0"/>
              <a:t>module</a:t>
            </a:r>
            <a:endParaRPr lang="da-DK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solidFill>
                  <a:schemeClr val="accent1">
                    <a:lumMod val="75000"/>
                  </a:schemeClr>
                </a:solidFill>
                <a:latin typeface="Corbel"/>
                <a:cs typeface="Corbel"/>
              </a:defRPr>
            </a:lvl1pPr>
          </a:lstStyle>
          <a:p>
            <a:fld id="{0E2D86FE-E7F8-5B4B-958C-08B8B1A5B05D}" type="slidenum">
              <a:rPr lang="da-DK" smtClean="0"/>
              <a:pPr/>
              <a:t>‹N°›</a:t>
            </a:fld>
            <a:endParaRPr lang="da-DK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17283" y="2705169"/>
            <a:ext cx="230088" cy="1143000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aphicFrame>
        <p:nvGraphicFramePr>
          <p:cNvPr id="8" name="Object 7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xmlns="" val="3254082761"/>
              </p:ext>
            </p:extLst>
          </p:nvPr>
        </p:nvGraphicFramePr>
        <p:xfrm>
          <a:off x="447371" y="6327654"/>
          <a:ext cx="1428693" cy="495890"/>
        </p:xfrm>
        <a:graphic>
          <a:graphicData uri="http://schemas.openxmlformats.org/presentationml/2006/ole">
            <p:oleObj spid="_x0000_s6216" name="Document" r:id="rId3" imgW="2706629" imgH="860412" progId="Word.Document.8">
              <p:embed/>
            </p:oleObj>
          </a:graphicData>
        </a:graphic>
      </p:graphicFrame>
      <p:cxnSp>
        <p:nvCxnSpPr>
          <p:cNvPr id="9" name="Connecteur droit 8"/>
          <p:cNvCxnSpPr/>
          <p:nvPr userDrawn="1"/>
        </p:nvCxnSpPr>
        <p:spPr>
          <a:xfrm>
            <a:off x="457200" y="6226644"/>
            <a:ext cx="8229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6305043" y="2597453"/>
            <a:ext cx="2381757" cy="10771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989411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2F9A76-9049-4215-85F5-F950DDBF0B06}" type="datetimeFigureOut">
              <a:rPr lang="da-DK" smtClean="0"/>
              <a:pPr/>
              <a:t>06-10-2017</a:t>
            </a:fld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A1F27-368B-4FC7-A085-83CDBBCC2125}" type="slidenum">
              <a:rPr lang="da-DK" smtClean="0"/>
              <a:pPr/>
              <a:t>‹N°›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434253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err="1" smtClean="0"/>
              <a:t>Cliquez</a:t>
            </a:r>
            <a:r>
              <a:rPr lang="da-DK" dirty="0" smtClean="0"/>
              <a:t> et </a:t>
            </a:r>
            <a:r>
              <a:rPr lang="da-DK" dirty="0" err="1" smtClean="0"/>
              <a:t>modifiez</a:t>
            </a:r>
            <a:r>
              <a:rPr lang="da-DK" dirty="0" smtClean="0"/>
              <a:t> le </a:t>
            </a:r>
            <a:r>
              <a:rPr lang="da-DK" dirty="0" err="1" smtClean="0"/>
              <a:t>titre</a:t>
            </a:r>
            <a:endParaRPr lang="da-DK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7F7F7F"/>
                </a:solidFill>
                <a:latin typeface="Corbel"/>
                <a:cs typeface="Corbel"/>
              </a:defRPr>
            </a:lvl1pPr>
          </a:lstStyle>
          <a:p>
            <a:r>
              <a:rPr lang="da-DK" dirty="0" smtClean="0"/>
              <a:t>Young </a:t>
            </a:r>
            <a:r>
              <a:rPr lang="da-DK" dirty="0" err="1" smtClean="0"/>
              <a:t>people</a:t>
            </a:r>
            <a:r>
              <a:rPr lang="da-DK" dirty="0" smtClean="0"/>
              <a:t> and </a:t>
            </a:r>
            <a:r>
              <a:rPr lang="da-DK" dirty="0" err="1" smtClean="0"/>
              <a:t>chronic</a:t>
            </a:r>
            <a:r>
              <a:rPr lang="da-DK" dirty="0" smtClean="0"/>
              <a:t> </a:t>
            </a:r>
            <a:r>
              <a:rPr lang="da-DK" dirty="0" err="1" smtClean="0"/>
              <a:t>conditions</a:t>
            </a:r>
            <a:endParaRPr lang="da-DK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1">
                <a:solidFill>
                  <a:schemeClr val="accent1">
                    <a:lumMod val="75000"/>
                  </a:schemeClr>
                </a:solidFill>
                <a:latin typeface="Corbel"/>
                <a:cs typeface="Corbel"/>
              </a:defRPr>
            </a:lvl1pPr>
          </a:lstStyle>
          <a:p>
            <a:r>
              <a:rPr lang="da-DK" dirty="0" smtClean="0"/>
              <a:t> </a:t>
            </a:r>
            <a:fld id="{0E2D86FE-E7F8-5B4B-958C-08B8B1A5B05D}" type="slidenum">
              <a:rPr lang="da-DK" smtClean="0"/>
              <a:pPr/>
              <a:t>‹N°›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94433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86" r:id="rId3"/>
    <p:sldLayoutId id="2147483688" r:id="rId4"/>
    <p:sldLayoutId id="2147483687" r:id="rId5"/>
    <p:sldLayoutId id="2147483692" r:id="rId6"/>
  </p:sldLayoutIdLst>
  <p:hf hdr="0" dt="0"/>
  <p:txStyles>
    <p:titleStyle>
      <a:lvl1pPr algn="r" defTabSz="4572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Corbel"/>
          <a:ea typeface="+mj-ea"/>
          <a:cs typeface="Corbe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Young </a:t>
            </a:r>
            <a:r>
              <a:rPr lang="da-DK" dirty="0" err="1" smtClean="0"/>
              <a:t>people</a:t>
            </a:r>
            <a:r>
              <a:rPr lang="da-DK" dirty="0" smtClean="0"/>
              <a:t> </a:t>
            </a:r>
            <a:r>
              <a:rPr lang="da-DK" dirty="0" err="1" smtClean="0"/>
              <a:t>living</a:t>
            </a:r>
            <a:r>
              <a:rPr lang="da-DK" dirty="0" smtClean="0"/>
              <a:t> with </a:t>
            </a:r>
            <a:br>
              <a:rPr lang="da-DK" dirty="0" smtClean="0"/>
            </a:br>
            <a:r>
              <a:rPr lang="da-DK" dirty="0" err="1" smtClean="0"/>
              <a:t>chronic</a:t>
            </a:r>
            <a:r>
              <a:rPr lang="da-DK" dirty="0" smtClean="0"/>
              <a:t> </a:t>
            </a:r>
            <a:r>
              <a:rPr lang="da-DK" dirty="0" err="1" smtClean="0"/>
              <a:t>conditions</a:t>
            </a:r>
            <a:endParaRPr lang="da-DK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Module B5</a:t>
            </a:r>
            <a:endParaRPr lang="da-DK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Updated 2017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36450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YP, </a:t>
            </a:r>
            <a:r>
              <a:rPr lang="da-DK" dirty="0" err="1" smtClean="0"/>
              <a:t>chronic</a:t>
            </a:r>
            <a:r>
              <a:rPr lang="da-DK" dirty="0" smtClean="0"/>
              <a:t> </a:t>
            </a:r>
            <a:r>
              <a:rPr lang="da-DK" dirty="0" err="1" smtClean="0"/>
              <a:t>illness</a:t>
            </a:r>
            <a:r>
              <a:rPr lang="da-DK" dirty="0" smtClean="0"/>
              <a:t> and </a:t>
            </a:r>
            <a:r>
              <a:rPr lang="da-DK" dirty="0" err="1" smtClean="0"/>
              <a:t>self</a:t>
            </a:r>
            <a:r>
              <a:rPr lang="da-DK" dirty="0" smtClean="0"/>
              <a:t>-harm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Young people and chronic conditions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86FE-E7F8-5B4B-958C-08B8B1A5B05D}" type="slidenum">
              <a:rPr lang="da-DK" smtClean="0"/>
              <a:pPr/>
              <a:t>10</a:t>
            </a:fld>
            <a:endParaRPr lang="da-DK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1701588"/>
              </p:ext>
            </p:extLst>
          </p:nvPr>
        </p:nvGraphicFramePr>
        <p:xfrm>
          <a:off x="971601" y="1700809"/>
          <a:ext cx="7272807" cy="3888431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424269"/>
                <a:gridCol w="2424269"/>
                <a:gridCol w="2424269"/>
              </a:tblGrid>
              <a:tr h="875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 err="1" smtClean="0">
                          <a:effectLst/>
                        </a:rPr>
                        <a:t>Condition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n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 err="1">
                          <a:effectLst/>
                        </a:rPr>
                        <a:t>Hazard</a:t>
                      </a:r>
                      <a:r>
                        <a:rPr lang="da-DK" sz="2000" dirty="0">
                          <a:effectLst/>
                        </a:rPr>
                        <a:t> </a:t>
                      </a:r>
                      <a:r>
                        <a:rPr lang="da-DK" sz="2000" dirty="0" smtClean="0">
                          <a:effectLst/>
                        </a:rPr>
                        <a:t>ratio (95</a:t>
                      </a:r>
                      <a:r>
                        <a:rPr lang="da-DK" sz="2000" dirty="0">
                          <a:effectLst/>
                        </a:rPr>
                        <a:t>% </a:t>
                      </a:r>
                      <a:r>
                        <a:rPr lang="da-DK" sz="2000" dirty="0" smtClean="0">
                          <a:effectLst/>
                        </a:rPr>
                        <a:t>Cl)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2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 err="1" smtClean="0">
                          <a:effectLst/>
                        </a:rPr>
                        <a:t>Epilepsy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1886</a:t>
                      </a:r>
                      <a:endParaRPr lang="da-DK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1.9 (1.8 – 2.0)</a:t>
                      </a:r>
                      <a:endParaRPr lang="da-DK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2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 err="1" smtClean="0">
                          <a:effectLst/>
                        </a:rPr>
                        <a:t>Asthma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9144</a:t>
                      </a:r>
                      <a:endParaRPr lang="da-DK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1.7 (1.6 – 1.7)</a:t>
                      </a:r>
                      <a:endParaRPr lang="da-DK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2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 err="1" smtClean="0">
                          <a:effectLst/>
                        </a:rPr>
                        <a:t>Migraine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712</a:t>
                      </a:r>
                      <a:endParaRPr lang="da-DK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1.5 (1.4 – 1.7)</a:t>
                      </a:r>
                      <a:endParaRPr lang="da-DK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2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Psoriasis</a:t>
                      </a:r>
                      <a:endParaRPr lang="da-DK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169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1.6 (1.3 – 1.8)</a:t>
                      </a:r>
                      <a:endParaRPr lang="da-DK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2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Diabetes</a:t>
                      </a:r>
                      <a:endParaRPr lang="da-DK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1439</a:t>
                      </a:r>
                      <a:endParaRPr lang="da-DK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1.6 (1.7 – 1.9)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kstboks 6"/>
          <p:cNvSpPr txBox="1"/>
          <p:nvPr/>
        </p:nvSpPr>
        <p:spPr>
          <a:xfrm>
            <a:off x="7082331" y="5940929"/>
            <a:ext cx="1563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err="1" smtClean="0"/>
              <a:t>Singhal</a:t>
            </a:r>
            <a:r>
              <a:rPr lang="da-DK" sz="1400" dirty="0" smtClean="0"/>
              <a:t> et al., 2014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xmlns="" val="85003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Young people and chronic conditions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86FE-E7F8-5B4B-958C-08B8B1A5B05D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Risk</a:t>
            </a:r>
            <a:r>
              <a:rPr lang="da-DK" dirty="0" smtClean="0"/>
              <a:t> of </a:t>
            </a:r>
            <a:r>
              <a:rPr lang="da-DK" dirty="0" err="1" smtClean="0"/>
              <a:t>self</a:t>
            </a:r>
            <a:r>
              <a:rPr lang="da-DK" dirty="0" smtClean="0"/>
              <a:t>-harm and </a:t>
            </a:r>
            <a:r>
              <a:rPr lang="da-DK" dirty="0" err="1" smtClean="0"/>
              <a:t>suicide</a:t>
            </a:r>
            <a:endParaRPr lang="da-DK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59760799"/>
              </p:ext>
            </p:extLst>
          </p:nvPr>
        </p:nvGraphicFramePr>
        <p:xfrm>
          <a:off x="706316" y="1325289"/>
          <a:ext cx="7704855" cy="381642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39233"/>
                <a:gridCol w="2404649"/>
                <a:gridCol w="3360973"/>
              </a:tblGrid>
              <a:tr h="855077">
                <a:tc>
                  <a:txBody>
                    <a:bodyPr/>
                    <a:lstStyle/>
                    <a:p>
                      <a:pPr algn="r"/>
                      <a:endParaRPr lang="da-DK" dirty="0" smtClean="0"/>
                    </a:p>
                    <a:p>
                      <a:pPr algn="r"/>
                      <a:r>
                        <a:rPr lang="da-DK" dirty="0" err="1" smtClean="0"/>
                        <a:t>Risik</a:t>
                      </a:r>
                      <a:r>
                        <a:rPr lang="da-DK" dirty="0" smtClean="0"/>
                        <a:t> of</a:t>
                      </a:r>
                      <a:endParaRPr lang="da-DK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Somatic</a:t>
                      </a:r>
                      <a:r>
                        <a:rPr lang="da-DK" baseline="0" dirty="0" smtClean="0"/>
                        <a:t> </a:t>
                      </a:r>
                      <a:r>
                        <a:rPr lang="da-DK" baseline="0" dirty="0" err="1" smtClean="0"/>
                        <a:t>illness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Somatic</a:t>
                      </a:r>
                      <a:r>
                        <a:rPr lang="da-DK" dirty="0" smtClean="0"/>
                        <a:t> + </a:t>
                      </a:r>
                      <a:r>
                        <a:rPr lang="da-DK" dirty="0" err="1" smtClean="0"/>
                        <a:t>psychiatric</a:t>
                      </a:r>
                      <a:r>
                        <a:rPr lang="da-DK" dirty="0" smtClean="0"/>
                        <a:t> </a:t>
                      </a:r>
                      <a:r>
                        <a:rPr lang="da-DK" dirty="0" err="1" smtClean="0"/>
                        <a:t>illness</a:t>
                      </a:r>
                      <a:endParaRPr lang="da-DK" dirty="0"/>
                    </a:p>
                  </a:txBody>
                  <a:tcPr/>
                </a:tc>
              </a:tr>
              <a:tr h="987116">
                <a:tc>
                  <a:txBody>
                    <a:bodyPr/>
                    <a:lstStyle/>
                    <a:p>
                      <a:pPr algn="r"/>
                      <a:r>
                        <a:rPr lang="da-DK" dirty="0" err="1" smtClean="0"/>
                        <a:t>Self</a:t>
                      </a:r>
                      <a:r>
                        <a:rPr lang="da-DK" dirty="0" smtClean="0"/>
                        <a:t>-harm</a:t>
                      </a:r>
                      <a:endParaRPr lang="da-D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kern="1200" dirty="0" smtClean="0">
                          <a:effectLst/>
                        </a:rPr>
                        <a:t>OR 1.21              </a:t>
                      </a:r>
                    </a:p>
                    <a:p>
                      <a:r>
                        <a:rPr lang="da-DK" sz="1800" kern="1200" dirty="0" smtClean="0">
                          <a:effectLst/>
                        </a:rPr>
                        <a:t>[99% CI: 1.12 – 1.30]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kern="1200" dirty="0" smtClean="0">
                          <a:effectLst/>
                        </a:rPr>
                        <a:t>OR 2.54 </a:t>
                      </a:r>
                    </a:p>
                    <a:p>
                      <a:r>
                        <a:rPr lang="da-DK" sz="1800" kern="1200" dirty="0" smtClean="0">
                          <a:effectLst/>
                        </a:rPr>
                        <a:t>[99% CI: 2.28 – 2.82]</a:t>
                      </a:r>
                      <a:endParaRPr lang="da-DK" dirty="0"/>
                    </a:p>
                  </a:txBody>
                  <a:tcPr/>
                </a:tc>
              </a:tr>
              <a:tr h="987116">
                <a:tc>
                  <a:txBody>
                    <a:bodyPr/>
                    <a:lstStyle/>
                    <a:p>
                      <a:pPr algn="r"/>
                      <a:r>
                        <a:rPr lang="da-DK" dirty="0" err="1" smtClean="0"/>
                        <a:t>Suicidal</a:t>
                      </a:r>
                      <a:r>
                        <a:rPr lang="da-DK" dirty="0" smtClean="0"/>
                        <a:t> </a:t>
                      </a:r>
                      <a:r>
                        <a:rPr lang="da-DK" dirty="0" err="1" smtClean="0"/>
                        <a:t>thoughts</a:t>
                      </a:r>
                      <a:endParaRPr lang="da-D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kern="1200" dirty="0" smtClean="0">
                          <a:effectLst/>
                        </a:rPr>
                        <a:t>OR 1.22 </a:t>
                      </a:r>
                    </a:p>
                    <a:p>
                      <a:r>
                        <a:rPr lang="da-DK" sz="1800" kern="1200" dirty="0" smtClean="0">
                          <a:effectLst/>
                        </a:rPr>
                        <a:t>[99% CI: 1.14 – 1.31]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kern="1200" dirty="0" smtClean="0">
                          <a:effectLst/>
                        </a:rPr>
                        <a:t>OR 2.54 </a:t>
                      </a:r>
                    </a:p>
                    <a:p>
                      <a:r>
                        <a:rPr lang="da-DK" sz="1800" kern="1200" dirty="0" smtClean="0">
                          <a:effectLst/>
                        </a:rPr>
                        <a:t>[99% CI: 2.27 – 2.84]</a:t>
                      </a:r>
                      <a:endParaRPr lang="da-DK" dirty="0"/>
                    </a:p>
                  </a:txBody>
                  <a:tcPr/>
                </a:tc>
              </a:tr>
              <a:tr h="987116">
                <a:tc>
                  <a:txBody>
                    <a:bodyPr/>
                    <a:lstStyle/>
                    <a:p>
                      <a:pPr algn="r"/>
                      <a:r>
                        <a:rPr lang="da-DK" dirty="0" err="1" smtClean="0"/>
                        <a:t>Suicidal</a:t>
                      </a:r>
                      <a:r>
                        <a:rPr lang="da-DK" dirty="0" smtClean="0"/>
                        <a:t> </a:t>
                      </a:r>
                      <a:r>
                        <a:rPr lang="da-DK" dirty="0" err="1" smtClean="0"/>
                        <a:t>attempt</a:t>
                      </a:r>
                      <a:endParaRPr lang="da-D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kern="1200" dirty="0" smtClean="0">
                          <a:effectLst/>
                        </a:rPr>
                        <a:t>OR 1.24 </a:t>
                      </a:r>
                    </a:p>
                    <a:p>
                      <a:r>
                        <a:rPr lang="da-DK" sz="1800" kern="1200" dirty="0" smtClean="0">
                          <a:effectLst/>
                        </a:rPr>
                        <a:t>[99% CI: 1.09 – 1.40]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kern="1200" dirty="0" smtClean="0">
                          <a:effectLst/>
                        </a:rPr>
                        <a:t>OR 3.48 </a:t>
                      </a:r>
                    </a:p>
                    <a:p>
                      <a:r>
                        <a:rPr lang="da-DK" sz="1800" kern="1200" dirty="0" smtClean="0">
                          <a:effectLst/>
                        </a:rPr>
                        <a:t>[99% CI: 3.07 – 3.94</a:t>
                      </a:r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kstboks 6"/>
          <p:cNvSpPr txBox="1"/>
          <p:nvPr/>
        </p:nvSpPr>
        <p:spPr>
          <a:xfrm>
            <a:off x="706316" y="5262040"/>
            <a:ext cx="7704856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a-DK" dirty="0" smtClean="0"/>
              <a:t>52 % af </a:t>
            </a:r>
            <a:r>
              <a:rPr lang="da-DK" dirty="0" err="1" smtClean="0"/>
              <a:t>adolescents</a:t>
            </a:r>
            <a:r>
              <a:rPr lang="da-DK" dirty="0" smtClean="0"/>
              <a:t> with a </a:t>
            </a:r>
            <a:r>
              <a:rPr lang="da-DK" dirty="0" err="1" smtClean="0"/>
              <a:t>combination</a:t>
            </a:r>
            <a:r>
              <a:rPr lang="da-DK" dirty="0" smtClean="0"/>
              <a:t> of </a:t>
            </a:r>
            <a:r>
              <a:rPr lang="da-DK" dirty="0" err="1" smtClean="0"/>
              <a:t>somatic</a:t>
            </a:r>
            <a:r>
              <a:rPr lang="da-DK" dirty="0" smtClean="0"/>
              <a:t> and </a:t>
            </a:r>
            <a:r>
              <a:rPr lang="da-DK" dirty="0" err="1" smtClean="0"/>
              <a:t>psychiatric</a:t>
            </a:r>
            <a:r>
              <a:rPr lang="da-DK" dirty="0" smtClean="0"/>
              <a:t> </a:t>
            </a:r>
            <a:r>
              <a:rPr lang="da-DK" dirty="0" err="1" smtClean="0"/>
              <a:t>illness</a:t>
            </a:r>
            <a:r>
              <a:rPr lang="da-DK" dirty="0" smtClean="0"/>
              <a:t> had </a:t>
            </a:r>
            <a:r>
              <a:rPr lang="da-DK" dirty="0" err="1" smtClean="0"/>
              <a:t>been</a:t>
            </a:r>
            <a:r>
              <a:rPr lang="da-DK" dirty="0" smtClean="0"/>
              <a:t> </a:t>
            </a:r>
            <a:r>
              <a:rPr lang="da-DK" dirty="0" err="1" smtClean="0"/>
              <a:t>self-harming</a:t>
            </a:r>
            <a:r>
              <a:rPr lang="da-DK" dirty="0" smtClean="0"/>
              <a:t> (n = 4099).</a:t>
            </a:r>
            <a:endParaRPr lang="da-DK" dirty="0"/>
          </a:p>
        </p:txBody>
      </p:sp>
      <p:sp>
        <p:nvSpPr>
          <p:cNvPr id="8" name="Rektangel 7"/>
          <p:cNvSpPr/>
          <p:nvPr/>
        </p:nvSpPr>
        <p:spPr>
          <a:xfrm>
            <a:off x="5687616" y="5957018"/>
            <a:ext cx="29991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dirty="0"/>
              <a:t>Barnes, Eisenberg, &amp; </a:t>
            </a:r>
            <a:r>
              <a:rPr lang="da-DK" sz="1400" dirty="0" err="1"/>
              <a:t>Resnick</a:t>
            </a:r>
            <a:r>
              <a:rPr lang="da-DK" sz="1400" dirty="0"/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xmlns="" val="128983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Young people and chronic conditions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86FE-E7F8-5B4B-958C-08B8B1A5B05D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Young </a:t>
            </a:r>
            <a:r>
              <a:rPr lang="da-DK" dirty="0" err="1" smtClean="0"/>
              <a:t>people</a:t>
            </a:r>
            <a:r>
              <a:rPr lang="da-DK" dirty="0" smtClean="0"/>
              <a:t> </a:t>
            </a:r>
            <a:r>
              <a:rPr lang="da-DK" dirty="0" err="1" smtClean="0"/>
              <a:t>experiment</a:t>
            </a:r>
            <a:endParaRPr lang="da-DK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6038" y="1700808"/>
            <a:ext cx="9226551" cy="356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Lige forbindelse 8"/>
          <p:cNvCxnSpPr/>
          <p:nvPr/>
        </p:nvCxnSpPr>
        <p:spPr>
          <a:xfrm>
            <a:off x="161925" y="4674591"/>
            <a:ext cx="852487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/>
          <p:cNvCxnSpPr/>
          <p:nvPr/>
        </p:nvCxnSpPr>
        <p:spPr>
          <a:xfrm>
            <a:off x="246071" y="3497590"/>
            <a:ext cx="852487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/>
          <p:nvPr/>
        </p:nvCxnSpPr>
        <p:spPr>
          <a:xfrm>
            <a:off x="246071" y="3037261"/>
            <a:ext cx="852487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/>
          <p:cNvCxnSpPr/>
          <p:nvPr/>
        </p:nvCxnSpPr>
        <p:spPr>
          <a:xfrm>
            <a:off x="161925" y="4414840"/>
            <a:ext cx="852487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boks 7"/>
          <p:cNvSpPr txBox="1">
            <a:spLocks noChangeArrowheads="1"/>
          </p:cNvSpPr>
          <p:nvPr/>
        </p:nvSpPr>
        <p:spPr bwMode="auto">
          <a:xfrm>
            <a:off x="7027142" y="5942011"/>
            <a:ext cx="1637928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cs typeface="Arial" charset="0"/>
              </a:rPr>
              <a:t>Suris et al. </a:t>
            </a:r>
            <a:r>
              <a:rPr kumimoji="0" lang="da-DK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cs typeface="Arial" charset="0"/>
              </a:rPr>
              <a:t>2008</a:t>
            </a:r>
            <a:endParaRPr kumimoji="0" lang="da-DK" sz="1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234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Young people and chronic conditions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86FE-E7F8-5B4B-958C-08B8B1A5B05D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Young </a:t>
            </a:r>
            <a:r>
              <a:rPr lang="da-DK" dirty="0" err="1" smtClean="0"/>
              <a:t>people</a:t>
            </a:r>
            <a:r>
              <a:rPr lang="da-DK" dirty="0" smtClean="0"/>
              <a:t> with </a:t>
            </a:r>
            <a:r>
              <a:rPr lang="da-DK" dirty="0" err="1" smtClean="0"/>
              <a:t>asthma</a:t>
            </a:r>
            <a:endParaRPr lang="da-DK" dirty="0"/>
          </a:p>
        </p:txBody>
      </p:sp>
      <p:sp>
        <p:nvSpPr>
          <p:cNvPr id="5" name="Pladsholder til indhold 2"/>
          <p:cNvSpPr txBox="1">
            <a:spLocks/>
          </p:cNvSpPr>
          <p:nvPr/>
        </p:nvSpPr>
        <p:spPr>
          <a:xfrm>
            <a:off x="457200" y="1383225"/>
            <a:ext cx="8258175" cy="4572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sz="2400" dirty="0" smtClean="0"/>
              <a:t>Daily smoking prevalence in non-asthmatics is </a:t>
            </a:r>
            <a:r>
              <a:rPr lang="en-US" sz="2400" u="sng" dirty="0" smtClean="0"/>
              <a:t>17.9%</a:t>
            </a:r>
            <a:r>
              <a:rPr lang="en-US" sz="2400" dirty="0" smtClean="0"/>
              <a:t>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400" dirty="0" smtClean="0"/>
              <a:t>when compared with </a:t>
            </a:r>
            <a:r>
              <a:rPr lang="en-US" sz="2400" u="sng" dirty="0" smtClean="0"/>
              <a:t>20.5%</a:t>
            </a:r>
            <a:r>
              <a:rPr lang="en-US" sz="2400" dirty="0" smtClean="0"/>
              <a:t> in asthmatic adolescents</a:t>
            </a:r>
            <a:endParaRPr lang="da-DK" sz="2400" dirty="0" smtClean="0"/>
          </a:p>
          <a:p>
            <a:pPr marL="0" indent="0">
              <a:buFont typeface="Arial" charset="0"/>
              <a:buNone/>
              <a:defRPr/>
            </a:pPr>
            <a:endParaRPr lang="da-DK" sz="2400" dirty="0"/>
          </a:p>
        </p:txBody>
      </p:sp>
      <p:sp>
        <p:nvSpPr>
          <p:cNvPr id="6" name="Tekstboks 9"/>
          <p:cNvSpPr txBox="1">
            <a:spLocks noChangeArrowheads="1"/>
          </p:cNvSpPr>
          <p:nvPr/>
        </p:nvSpPr>
        <p:spPr bwMode="auto">
          <a:xfrm>
            <a:off x="6979437" y="5943037"/>
            <a:ext cx="16968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a-DK" sz="1400" dirty="0" err="1">
                <a:latin typeface="+mn-lt"/>
              </a:rPr>
              <a:t>Hublet</a:t>
            </a:r>
            <a:r>
              <a:rPr lang="da-DK" sz="1400" dirty="0">
                <a:latin typeface="+mn-lt"/>
              </a:rPr>
              <a:t> A et al. </a:t>
            </a:r>
            <a:r>
              <a:rPr lang="da-DK" sz="1400" dirty="0" smtClean="0">
                <a:latin typeface="+mn-lt"/>
              </a:rPr>
              <a:t>2007</a:t>
            </a:r>
            <a:endParaRPr lang="da-DK" sz="1400" dirty="0">
              <a:latin typeface="+mn-lt"/>
            </a:endParaRPr>
          </a:p>
        </p:txBody>
      </p:sp>
      <p:grpSp>
        <p:nvGrpSpPr>
          <p:cNvPr id="7" name="Gruppe 11"/>
          <p:cNvGrpSpPr>
            <a:grpSpLocks/>
          </p:cNvGrpSpPr>
          <p:nvPr/>
        </p:nvGrpSpPr>
        <p:grpSpPr bwMode="auto">
          <a:xfrm>
            <a:off x="468313" y="2389188"/>
            <a:ext cx="4679950" cy="4424362"/>
            <a:chOff x="467544" y="2389062"/>
            <a:chExt cx="4680521" cy="4424314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469"/>
            <a:stretch>
              <a:fillRect/>
            </a:stretch>
          </p:blipFill>
          <p:spPr bwMode="auto">
            <a:xfrm>
              <a:off x="467545" y="2389062"/>
              <a:ext cx="4680520" cy="1093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3854"/>
            <a:stretch>
              <a:fillRect/>
            </a:stretch>
          </p:blipFill>
          <p:spPr bwMode="auto">
            <a:xfrm>
              <a:off x="467544" y="3132883"/>
              <a:ext cx="4626872" cy="3680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" name="Lige forbindelse 9"/>
            <p:cNvCxnSpPr/>
            <p:nvPr/>
          </p:nvCxnSpPr>
          <p:spPr>
            <a:xfrm>
              <a:off x="683470" y="4005119"/>
              <a:ext cx="4320114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25105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err="1" smtClean="0"/>
              <a:t>Chronic</a:t>
            </a:r>
            <a:r>
              <a:rPr lang="da-DK" dirty="0" smtClean="0"/>
              <a:t> </a:t>
            </a:r>
            <a:r>
              <a:rPr lang="da-DK" dirty="0" err="1" smtClean="0"/>
              <a:t>illness</a:t>
            </a:r>
            <a:r>
              <a:rPr lang="da-DK" dirty="0" smtClean="0"/>
              <a:t> </a:t>
            </a:r>
            <a:br>
              <a:rPr lang="da-DK" dirty="0" smtClean="0"/>
            </a:br>
            <a:r>
              <a:rPr lang="da-DK" dirty="0" smtClean="0"/>
              <a:t>and </a:t>
            </a:r>
            <a:r>
              <a:rPr lang="da-DK" dirty="0" err="1" smtClean="0"/>
              <a:t>health</a:t>
            </a:r>
            <a:r>
              <a:rPr lang="da-DK" dirty="0" smtClean="0"/>
              <a:t> </a:t>
            </a:r>
            <a:r>
              <a:rPr lang="da-DK" dirty="0" err="1" smtClean="0"/>
              <a:t>risk</a:t>
            </a:r>
            <a:r>
              <a:rPr lang="da-DK" dirty="0" smtClean="0"/>
              <a:t> </a:t>
            </a:r>
            <a:r>
              <a:rPr lang="da-DK" dirty="0" err="1" smtClean="0"/>
              <a:t>behaviour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Young </a:t>
            </a:r>
            <a:r>
              <a:rPr lang="da-DK" dirty="0" err="1" smtClean="0"/>
              <a:t>people</a:t>
            </a:r>
            <a:r>
              <a:rPr lang="da-DK" dirty="0" smtClean="0"/>
              <a:t> with </a:t>
            </a:r>
            <a:r>
              <a:rPr lang="da-DK" dirty="0" err="1" smtClean="0"/>
              <a:t>chronic</a:t>
            </a:r>
            <a:r>
              <a:rPr lang="da-DK" dirty="0" smtClean="0"/>
              <a:t> </a:t>
            </a:r>
            <a:r>
              <a:rPr lang="da-DK" dirty="0" err="1" smtClean="0"/>
              <a:t>conditions</a:t>
            </a:r>
            <a:r>
              <a:rPr lang="da-DK" dirty="0" smtClean="0"/>
              <a:t> more </a:t>
            </a:r>
            <a:r>
              <a:rPr lang="da-DK" dirty="0" err="1" smtClean="0"/>
              <a:t>likely</a:t>
            </a:r>
            <a:r>
              <a:rPr lang="da-DK" dirty="0" smtClean="0"/>
              <a:t> to </a:t>
            </a:r>
            <a:r>
              <a:rPr lang="da-DK" dirty="0" err="1" smtClean="0"/>
              <a:t>report</a:t>
            </a:r>
            <a:r>
              <a:rPr lang="da-DK" dirty="0" smtClean="0"/>
              <a:t> ≥ 3 </a:t>
            </a:r>
            <a:r>
              <a:rPr lang="da-DK" dirty="0" err="1" smtClean="0"/>
              <a:t>health</a:t>
            </a:r>
            <a:r>
              <a:rPr lang="da-DK" dirty="0" smtClean="0"/>
              <a:t> </a:t>
            </a:r>
            <a:r>
              <a:rPr lang="da-DK" dirty="0" err="1" smtClean="0"/>
              <a:t>risk</a:t>
            </a:r>
            <a:r>
              <a:rPr lang="da-DK" dirty="0" smtClean="0"/>
              <a:t> </a:t>
            </a:r>
            <a:r>
              <a:rPr lang="da-DK" dirty="0" err="1" smtClean="0"/>
              <a:t>behaviours</a:t>
            </a:r>
            <a:endParaRPr lang="da-DK" dirty="0" smtClean="0"/>
          </a:p>
          <a:p>
            <a:endParaRPr lang="da-DK" dirty="0"/>
          </a:p>
          <a:p>
            <a:r>
              <a:rPr lang="da-DK" dirty="0" err="1" smtClean="0"/>
              <a:t>Substance</a:t>
            </a:r>
            <a:r>
              <a:rPr lang="da-DK" dirty="0" smtClean="0"/>
              <a:t> </a:t>
            </a:r>
            <a:r>
              <a:rPr lang="da-DK" dirty="0" err="1" smtClean="0"/>
              <a:t>use</a:t>
            </a:r>
            <a:r>
              <a:rPr lang="da-DK" dirty="0" smtClean="0"/>
              <a:t> </a:t>
            </a:r>
            <a:r>
              <a:rPr lang="da-DK" dirty="0" err="1" smtClean="0"/>
              <a:t>associated</a:t>
            </a:r>
            <a:r>
              <a:rPr lang="da-DK" dirty="0" smtClean="0"/>
              <a:t> with non-</a:t>
            </a:r>
            <a:r>
              <a:rPr lang="da-DK" dirty="0" err="1" smtClean="0"/>
              <a:t>adherence</a:t>
            </a:r>
            <a:endParaRPr lang="da-DK" dirty="0"/>
          </a:p>
          <a:p>
            <a:endParaRPr lang="da-DK" dirty="0" smtClean="0"/>
          </a:p>
          <a:p>
            <a:r>
              <a:rPr lang="da-DK" dirty="0"/>
              <a:t>N</a:t>
            </a:r>
            <a:r>
              <a:rPr lang="da-DK" dirty="0" smtClean="0"/>
              <a:t>o </a:t>
            </a:r>
            <a:r>
              <a:rPr lang="da-DK" dirty="0" err="1" smtClean="0"/>
              <a:t>substance</a:t>
            </a:r>
            <a:r>
              <a:rPr lang="da-DK" dirty="0" smtClean="0"/>
              <a:t> </a:t>
            </a:r>
            <a:r>
              <a:rPr lang="da-DK" dirty="0" err="1" smtClean="0"/>
              <a:t>use</a:t>
            </a:r>
            <a:r>
              <a:rPr lang="da-DK" dirty="0" smtClean="0"/>
              <a:t> </a:t>
            </a:r>
            <a:r>
              <a:rPr lang="da-DK" dirty="0" err="1" smtClean="0"/>
              <a:t>predictor</a:t>
            </a:r>
            <a:r>
              <a:rPr lang="da-DK" dirty="0" smtClean="0"/>
              <a:t> of </a:t>
            </a:r>
            <a:r>
              <a:rPr lang="da-DK" dirty="0" err="1" smtClean="0"/>
              <a:t>successful</a:t>
            </a:r>
            <a:r>
              <a:rPr lang="da-DK" dirty="0" smtClean="0"/>
              <a:t> transfer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Young people and chronic conditions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86FE-E7F8-5B4B-958C-08B8B1A5B05D}" type="slidenum">
              <a:rPr lang="da-DK" smtClean="0"/>
              <a:pPr/>
              <a:t>14</a:t>
            </a:fld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742121" y="5890440"/>
            <a:ext cx="3944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da-DK" sz="1400" dirty="0" smtClean="0">
                <a:latin typeface="Corbel"/>
                <a:cs typeface="Corbel"/>
              </a:rPr>
              <a:t>Suris JC 2008, </a:t>
            </a:r>
            <a:r>
              <a:rPr lang="da-DK" sz="1400" dirty="0" err="1" smtClean="0">
                <a:latin typeface="Corbel"/>
                <a:cs typeface="Corbel"/>
              </a:rPr>
              <a:t>Lurie</a:t>
            </a:r>
            <a:r>
              <a:rPr lang="da-DK" sz="1400" dirty="0" smtClean="0">
                <a:latin typeface="Corbel"/>
                <a:cs typeface="Corbel"/>
              </a:rPr>
              <a:t> 2000, </a:t>
            </a:r>
            <a:r>
              <a:rPr lang="da-DK" sz="1400" dirty="0" err="1" smtClean="0">
                <a:latin typeface="Corbel"/>
                <a:cs typeface="Corbel"/>
              </a:rPr>
              <a:t>Stilley</a:t>
            </a:r>
            <a:r>
              <a:rPr lang="da-DK" sz="1400" dirty="0" smtClean="0">
                <a:latin typeface="Corbel"/>
                <a:cs typeface="Corbel"/>
              </a:rPr>
              <a:t> 2006, </a:t>
            </a:r>
            <a:r>
              <a:rPr lang="da-DK" sz="1400" dirty="0" err="1" smtClean="0">
                <a:latin typeface="Corbel"/>
                <a:cs typeface="Corbel"/>
              </a:rPr>
              <a:t>Reid</a:t>
            </a:r>
            <a:r>
              <a:rPr lang="da-DK" sz="1400" dirty="0" smtClean="0">
                <a:latin typeface="Corbel"/>
                <a:cs typeface="Corbel"/>
              </a:rPr>
              <a:t> G 2004</a:t>
            </a:r>
          </a:p>
        </p:txBody>
      </p:sp>
    </p:spTree>
    <p:extLst>
      <p:ext uri="{BB962C8B-B14F-4D97-AF65-F5344CB8AC3E}">
        <p14:creationId xmlns:p14="http://schemas.microsoft.com/office/powerpoint/2010/main" xmlns="" val="349215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Adherence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Young people and chronic conditions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86FE-E7F8-5B4B-958C-08B8B1A5B05D}" type="slidenum">
              <a:rPr lang="da-DK" smtClean="0"/>
              <a:pPr/>
              <a:t>15</a:t>
            </a:fld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26" t="10160" r="7502" b="2921"/>
          <a:stretch/>
        </p:blipFill>
        <p:spPr>
          <a:xfrm>
            <a:off x="2595295" y="1471105"/>
            <a:ext cx="3950397" cy="519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349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6697" y="2955851"/>
            <a:ext cx="3582074" cy="38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>
                <a:latin typeface="Arial" pitchFamily="34" charset="0"/>
                <a:cs typeface="Arial" pitchFamily="34" charset="0"/>
              </a:rPr>
              <a:t>To </a:t>
            </a:r>
            <a:r>
              <a:rPr lang="da-DK" dirty="0" err="1">
                <a:latin typeface="Arial" pitchFamily="34" charset="0"/>
                <a:cs typeface="Arial" pitchFamily="34" charset="0"/>
              </a:rPr>
              <a:t>adhere</a:t>
            </a:r>
            <a:r>
              <a:rPr lang="da-DK" dirty="0">
                <a:latin typeface="Arial" pitchFamily="34" charset="0"/>
                <a:cs typeface="Arial" pitchFamily="34" charset="0"/>
              </a:rPr>
              <a:t> or not to </a:t>
            </a:r>
            <a:r>
              <a:rPr lang="da-DK" dirty="0" err="1">
                <a:latin typeface="Arial" pitchFamily="34" charset="0"/>
                <a:cs typeface="Arial" pitchFamily="34" charset="0"/>
              </a:rPr>
              <a:t>adhere</a:t>
            </a:r>
            <a:r>
              <a:rPr lang="da-DK" dirty="0">
                <a:latin typeface="Arial" pitchFamily="34" charset="0"/>
                <a:cs typeface="Arial" pitchFamily="34" charset="0"/>
              </a:rPr>
              <a:t/>
            </a:r>
            <a:br>
              <a:rPr lang="da-DK" dirty="0">
                <a:latin typeface="Arial" pitchFamily="34" charset="0"/>
                <a:cs typeface="Arial" pitchFamily="34" charset="0"/>
              </a:rPr>
            </a:br>
            <a:r>
              <a:rPr lang="da-DK" dirty="0">
                <a:latin typeface="Arial" pitchFamily="34" charset="0"/>
                <a:cs typeface="Arial" pitchFamily="34" charset="0"/>
              </a:rPr>
              <a:t>– </a:t>
            </a:r>
            <a:r>
              <a:rPr lang="da-DK" dirty="0" err="1">
                <a:latin typeface="Arial" pitchFamily="34" charset="0"/>
                <a:cs typeface="Arial" pitchFamily="34" charset="0"/>
              </a:rPr>
              <a:t>that</a:t>
            </a:r>
            <a:r>
              <a:rPr lang="da-DK" dirty="0">
                <a:latin typeface="Arial" pitchFamily="34" charset="0"/>
                <a:cs typeface="Arial" pitchFamily="34" charset="0"/>
              </a:rPr>
              <a:t> is the </a:t>
            </a:r>
            <a:r>
              <a:rPr lang="da-DK" dirty="0" err="1">
                <a:latin typeface="Arial" pitchFamily="34" charset="0"/>
                <a:cs typeface="Arial" pitchFamily="34" charset="0"/>
              </a:rPr>
              <a:t>question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>
                <a:latin typeface="Arial" pitchFamily="34" charset="0"/>
                <a:cs typeface="Arial" pitchFamily="34" charset="0"/>
              </a:rPr>
              <a:t>Stand up </a:t>
            </a:r>
            <a:r>
              <a:rPr lang="da-DK" dirty="0">
                <a:latin typeface="Arial" pitchFamily="34" charset="0"/>
                <a:cs typeface="Arial" pitchFamily="34" charset="0"/>
              </a:rPr>
              <a:t>if </a:t>
            </a:r>
            <a:r>
              <a:rPr lang="da-DK" dirty="0" err="1">
                <a:latin typeface="Arial" pitchFamily="34" charset="0"/>
                <a:cs typeface="Arial" pitchFamily="34" charset="0"/>
              </a:rPr>
              <a:t>you</a:t>
            </a:r>
            <a:r>
              <a:rPr lang="da-DK" dirty="0">
                <a:latin typeface="Arial" pitchFamily="34" charset="0"/>
                <a:cs typeface="Arial" pitchFamily="34" charset="0"/>
              </a:rPr>
              <a:t> have </a:t>
            </a:r>
            <a:r>
              <a:rPr lang="da-DK" dirty="0" err="1">
                <a:latin typeface="Arial" pitchFamily="34" charset="0"/>
                <a:cs typeface="Arial" pitchFamily="34" charset="0"/>
              </a:rPr>
              <a:t>ever</a:t>
            </a:r>
            <a:r>
              <a:rPr lang="da-DK" dirty="0">
                <a:latin typeface="Arial" pitchFamily="34" charset="0"/>
                <a:cs typeface="Arial" pitchFamily="34" charset="0"/>
              </a:rPr>
              <a:t> </a:t>
            </a:r>
            <a:r>
              <a:rPr lang="da-DK" dirty="0" err="1">
                <a:latin typeface="Arial" pitchFamily="34" charset="0"/>
                <a:cs typeface="Arial" pitchFamily="34" charset="0"/>
              </a:rPr>
              <a:t>used</a:t>
            </a:r>
            <a:r>
              <a:rPr lang="da-DK" dirty="0">
                <a:latin typeface="Arial" pitchFamily="34" charset="0"/>
                <a:cs typeface="Arial" pitchFamily="34" charset="0"/>
              </a:rPr>
              <a:t> </a:t>
            </a:r>
            <a:r>
              <a:rPr lang="da-DK" dirty="0" err="1">
                <a:latin typeface="Arial" pitchFamily="34" charset="0"/>
                <a:cs typeface="Arial" pitchFamily="34" charset="0"/>
              </a:rPr>
              <a:t>medication</a:t>
            </a:r>
            <a:r>
              <a:rPr lang="da-DK" dirty="0">
                <a:latin typeface="Arial" pitchFamily="34" charset="0"/>
                <a:cs typeface="Arial" pitchFamily="34" charset="0"/>
              </a:rPr>
              <a:t> for a </a:t>
            </a:r>
            <a:r>
              <a:rPr lang="da-DK" dirty="0" err="1">
                <a:latin typeface="Arial" pitchFamily="34" charset="0"/>
                <a:cs typeface="Arial" pitchFamily="34" charset="0"/>
              </a:rPr>
              <a:t>period</a:t>
            </a:r>
            <a:endParaRPr lang="da-DK" dirty="0">
              <a:latin typeface="Arial" pitchFamily="34" charset="0"/>
              <a:cs typeface="Arial" pitchFamily="34" charset="0"/>
            </a:endParaRPr>
          </a:p>
          <a:p>
            <a:r>
              <a:rPr lang="da-DK" dirty="0">
                <a:latin typeface="Arial" pitchFamily="34" charset="0"/>
                <a:cs typeface="Arial" pitchFamily="34" charset="0"/>
              </a:rPr>
              <a:t>Close </a:t>
            </a:r>
            <a:r>
              <a:rPr lang="da-DK" dirty="0" err="1">
                <a:latin typeface="Arial" pitchFamily="34" charset="0"/>
                <a:cs typeface="Arial" pitchFamily="34" charset="0"/>
              </a:rPr>
              <a:t>your</a:t>
            </a:r>
            <a:r>
              <a:rPr lang="da-DK" dirty="0">
                <a:latin typeface="Arial" pitchFamily="34" charset="0"/>
                <a:cs typeface="Arial" pitchFamily="34" charset="0"/>
              </a:rPr>
              <a:t> </a:t>
            </a:r>
            <a:r>
              <a:rPr lang="da-DK" dirty="0" err="1">
                <a:latin typeface="Arial" pitchFamily="34" charset="0"/>
                <a:cs typeface="Arial" pitchFamily="34" charset="0"/>
              </a:rPr>
              <a:t>eyes</a:t>
            </a:r>
            <a:r>
              <a:rPr lang="da-DK" dirty="0">
                <a:latin typeface="Arial" pitchFamily="34" charset="0"/>
                <a:cs typeface="Arial" pitchFamily="34" charset="0"/>
              </a:rPr>
              <a:t> – </a:t>
            </a:r>
            <a:r>
              <a:rPr lang="da-DK" dirty="0" err="1">
                <a:latin typeface="Arial" pitchFamily="34" charset="0"/>
                <a:cs typeface="Arial" pitchFamily="34" charset="0"/>
              </a:rPr>
              <a:t>think</a:t>
            </a:r>
            <a:r>
              <a:rPr lang="da-DK" dirty="0">
                <a:latin typeface="Arial" pitchFamily="34" charset="0"/>
                <a:cs typeface="Arial" pitchFamily="34" charset="0"/>
              </a:rPr>
              <a:t> back on last time</a:t>
            </a:r>
          </a:p>
          <a:p>
            <a:r>
              <a:rPr lang="da-DK" dirty="0" err="1">
                <a:latin typeface="Arial" pitchFamily="34" charset="0"/>
                <a:cs typeface="Arial" pitchFamily="34" charset="0"/>
              </a:rPr>
              <a:t>Keep</a:t>
            </a:r>
            <a:r>
              <a:rPr lang="da-DK" dirty="0">
                <a:latin typeface="Arial" pitchFamily="34" charset="0"/>
                <a:cs typeface="Arial" pitchFamily="34" charset="0"/>
              </a:rPr>
              <a:t> </a:t>
            </a:r>
            <a:r>
              <a:rPr lang="da-DK" dirty="0" err="1" smtClean="0">
                <a:latin typeface="Arial" pitchFamily="34" charset="0"/>
                <a:cs typeface="Arial" pitchFamily="34" charset="0"/>
              </a:rPr>
              <a:t>standing</a:t>
            </a:r>
            <a:r>
              <a:rPr lang="da-DK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dirty="0">
                <a:latin typeface="Arial" pitchFamily="34" charset="0"/>
                <a:cs typeface="Arial" pitchFamily="34" charset="0"/>
              </a:rPr>
              <a:t>if </a:t>
            </a:r>
            <a:r>
              <a:rPr lang="da-DK" dirty="0" err="1">
                <a:latin typeface="Arial" pitchFamily="34" charset="0"/>
                <a:cs typeface="Arial" pitchFamily="34" charset="0"/>
              </a:rPr>
              <a:t>you</a:t>
            </a:r>
            <a:r>
              <a:rPr lang="da-DK" dirty="0">
                <a:latin typeface="Arial" pitchFamily="34" charset="0"/>
                <a:cs typeface="Arial" pitchFamily="34" charset="0"/>
              </a:rPr>
              <a:t> </a:t>
            </a:r>
            <a:r>
              <a:rPr lang="da-DK" dirty="0" err="1">
                <a:latin typeface="Arial" pitchFamily="34" charset="0"/>
                <a:cs typeface="Arial" pitchFamily="34" charset="0"/>
              </a:rPr>
              <a:t>adhered</a:t>
            </a:r>
            <a:r>
              <a:rPr lang="da-DK" dirty="0">
                <a:latin typeface="Arial" pitchFamily="34" charset="0"/>
                <a:cs typeface="Arial" pitchFamily="34" charset="0"/>
              </a:rPr>
              <a:t> 100%</a:t>
            </a:r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Young people and chronic conditions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86FE-E7F8-5B4B-958C-08B8B1A5B05D}" type="slidenum">
              <a:rPr lang="da-DK" smtClean="0"/>
              <a:pPr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50191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Adherence</a:t>
            </a:r>
            <a:r>
              <a:rPr lang="da-DK" dirty="0" smtClean="0"/>
              <a:t> in </a:t>
            </a:r>
            <a:r>
              <a:rPr lang="da-DK" dirty="0" err="1" smtClean="0"/>
              <a:t>numbers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Young people and chronic conditions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86FE-E7F8-5B4B-958C-08B8B1A5B05D}" type="slidenum">
              <a:rPr lang="da-DK" smtClean="0"/>
              <a:pPr/>
              <a:t>17</a:t>
            </a:fld>
            <a:endParaRPr lang="da-DK" dirty="0"/>
          </a:p>
        </p:txBody>
      </p:sp>
      <p:sp>
        <p:nvSpPr>
          <p:cNvPr id="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da-DK" sz="2200" b="1" dirty="0" err="1" smtClean="0">
                <a:cs typeface="Arial" pitchFamily="34" charset="0"/>
              </a:rPr>
              <a:t>Rules</a:t>
            </a:r>
            <a:r>
              <a:rPr lang="da-DK" sz="2200" b="1" dirty="0" smtClean="0">
                <a:cs typeface="Arial" pitchFamily="34" charset="0"/>
              </a:rPr>
              <a:t> of </a:t>
            </a:r>
            <a:r>
              <a:rPr lang="da-DK" sz="2200" b="1" dirty="0" err="1" smtClean="0">
                <a:cs typeface="Arial" pitchFamily="34" charset="0"/>
              </a:rPr>
              <a:t>six</a:t>
            </a:r>
            <a:r>
              <a:rPr lang="da-DK" sz="2200" b="1" dirty="0" smtClean="0">
                <a:cs typeface="Arial" pitchFamily="34" charset="0"/>
              </a:rPr>
              <a:t>:</a:t>
            </a:r>
          </a:p>
          <a:p>
            <a:r>
              <a:rPr lang="en-US" sz="2200" dirty="0" smtClean="0"/>
              <a:t>1/6 </a:t>
            </a:r>
            <a:r>
              <a:rPr lang="en-US" sz="2200" dirty="0"/>
              <a:t>come close to perfect adherence to a </a:t>
            </a:r>
            <a:r>
              <a:rPr lang="en-US" sz="2200" dirty="0" smtClean="0"/>
              <a:t>regimen </a:t>
            </a:r>
            <a:endParaRPr lang="da-DK" sz="2200" dirty="0"/>
          </a:p>
          <a:p>
            <a:r>
              <a:rPr lang="en-US" sz="2200" dirty="0" smtClean="0"/>
              <a:t>1/6 </a:t>
            </a:r>
            <a:r>
              <a:rPr lang="en-US" sz="2200" dirty="0"/>
              <a:t>take nearly all doses, but with some timing </a:t>
            </a:r>
            <a:r>
              <a:rPr lang="en-US" sz="2200" dirty="0" smtClean="0"/>
              <a:t>irregularity</a:t>
            </a:r>
            <a:endParaRPr lang="da-DK" sz="2200" dirty="0"/>
          </a:p>
          <a:p>
            <a:r>
              <a:rPr lang="en-US" sz="2200" dirty="0" smtClean="0"/>
              <a:t>1/6 </a:t>
            </a:r>
            <a:r>
              <a:rPr lang="en-US" sz="2200" dirty="0"/>
              <a:t>miss an occasional single day’s dose and have some timing </a:t>
            </a:r>
            <a:r>
              <a:rPr lang="en-US" sz="2200" dirty="0" smtClean="0"/>
              <a:t>inconsistency </a:t>
            </a:r>
            <a:endParaRPr lang="da-DK" sz="2200" dirty="0"/>
          </a:p>
          <a:p>
            <a:r>
              <a:rPr lang="en-US" sz="2200" dirty="0" smtClean="0"/>
              <a:t>1/6 </a:t>
            </a:r>
            <a:r>
              <a:rPr lang="en-US" sz="2200" dirty="0"/>
              <a:t>take drug holidays three to four times a year, with occasional omissions of </a:t>
            </a:r>
            <a:r>
              <a:rPr lang="en-US" sz="2200" dirty="0" smtClean="0"/>
              <a:t>doses </a:t>
            </a:r>
            <a:endParaRPr lang="da-DK" sz="2200" dirty="0"/>
          </a:p>
          <a:p>
            <a:r>
              <a:rPr lang="en-US" sz="2200" dirty="0" smtClean="0"/>
              <a:t>1/6 </a:t>
            </a:r>
            <a:r>
              <a:rPr lang="en-US" sz="2200" dirty="0"/>
              <a:t>have a drug holiday monthly or more often, with frequent omissions of doses; </a:t>
            </a:r>
            <a:endParaRPr lang="da-DK" sz="2200" dirty="0"/>
          </a:p>
          <a:p>
            <a:r>
              <a:rPr lang="en-US" sz="2200" dirty="0" smtClean="0"/>
              <a:t>1/6 </a:t>
            </a:r>
            <a:r>
              <a:rPr lang="en-US" sz="2200" dirty="0"/>
              <a:t>take few or no doses while giving the impression of good </a:t>
            </a:r>
            <a:r>
              <a:rPr lang="en-US" sz="2200" dirty="0" smtClean="0"/>
              <a:t>adherence</a:t>
            </a:r>
            <a:endParaRPr lang="da-DK" sz="2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da-DK" sz="2200" b="1" dirty="0" smtClean="0">
                <a:cs typeface="Arial" pitchFamily="34" charset="0"/>
              </a:rPr>
              <a:t>Diabetes: </a:t>
            </a:r>
            <a:r>
              <a:rPr lang="da-DK" sz="2200" b="1" dirty="0" err="1" smtClean="0">
                <a:cs typeface="Arial" pitchFamily="34" charset="0"/>
              </a:rPr>
              <a:t>adolescents</a:t>
            </a:r>
            <a:r>
              <a:rPr lang="da-DK" sz="2200" b="1" dirty="0" smtClean="0">
                <a:cs typeface="Arial" pitchFamily="34" charset="0"/>
              </a:rPr>
              <a:t> have the </a:t>
            </a:r>
            <a:r>
              <a:rPr lang="da-DK" sz="2200" b="1" dirty="0" err="1" smtClean="0">
                <a:cs typeface="Arial" pitchFamily="34" charset="0"/>
              </a:rPr>
              <a:t>lowest</a:t>
            </a:r>
            <a:r>
              <a:rPr lang="da-DK" sz="2200" b="1" dirty="0" smtClean="0">
                <a:cs typeface="Arial" pitchFamily="34" charset="0"/>
              </a:rPr>
              <a:t> </a:t>
            </a:r>
            <a:r>
              <a:rPr lang="da-DK" sz="2200" b="1" dirty="0" err="1" smtClean="0">
                <a:cs typeface="Arial" pitchFamily="34" charset="0"/>
              </a:rPr>
              <a:t>adherence</a:t>
            </a:r>
            <a:endParaRPr lang="da-DK" sz="2200" b="1" dirty="0" smtClean="0"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da-DK" sz="2200" dirty="0" smtClean="0"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da-DK" sz="2200" dirty="0" smtClean="0"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da-DK" sz="2200" dirty="0" smtClean="0"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da-DK" sz="2200" dirty="0" smtClean="0"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da-DK" sz="2200" dirty="0" smtClean="0"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da-DK" sz="2200" dirty="0" smtClean="0"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da-DK" sz="2200" dirty="0" smtClean="0">
              <a:cs typeface="Arial" pitchFamily="34" charset="0"/>
            </a:endParaRPr>
          </a:p>
        </p:txBody>
      </p:sp>
      <p:sp>
        <p:nvSpPr>
          <p:cNvPr id="7" name="Venstre klammeparentes 6"/>
          <p:cNvSpPr/>
          <p:nvPr/>
        </p:nvSpPr>
        <p:spPr>
          <a:xfrm>
            <a:off x="634388" y="1955276"/>
            <a:ext cx="45719" cy="60962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Venstre klammeparentes 7"/>
          <p:cNvSpPr/>
          <p:nvPr/>
        </p:nvSpPr>
        <p:spPr>
          <a:xfrm>
            <a:off x="629584" y="2737401"/>
            <a:ext cx="45719" cy="125276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Venstre klammeparentes 8"/>
          <p:cNvSpPr/>
          <p:nvPr/>
        </p:nvSpPr>
        <p:spPr>
          <a:xfrm>
            <a:off x="629584" y="4167480"/>
            <a:ext cx="45719" cy="134975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3"/>
          <p:cNvSpPr txBox="1"/>
          <p:nvPr/>
        </p:nvSpPr>
        <p:spPr>
          <a:xfrm>
            <a:off x="6974970" y="5692606"/>
            <a:ext cx="165873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400" dirty="0" err="1" smtClean="0">
                <a:latin typeface="+mn-lt"/>
              </a:rPr>
              <a:t>Osterberg</a:t>
            </a:r>
            <a:r>
              <a:rPr lang="da-DK" sz="1400" dirty="0" smtClean="0">
                <a:latin typeface="+mn-lt"/>
              </a:rPr>
              <a:t> L 2005</a:t>
            </a:r>
          </a:p>
          <a:p>
            <a:r>
              <a:rPr lang="da-DK" sz="1400" dirty="0" smtClean="0">
                <a:latin typeface="+mn-lt"/>
              </a:rPr>
              <a:t>Cramer JA 2004</a:t>
            </a:r>
            <a:endParaRPr lang="da-DK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764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Young people and chronic conditions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86FE-E7F8-5B4B-958C-08B8B1A5B05D}" type="slidenum">
              <a:rPr lang="da-DK" smtClean="0"/>
              <a:pPr/>
              <a:t>18</a:t>
            </a:fld>
            <a:endParaRPr lang="da-DK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CF, </a:t>
            </a:r>
            <a:r>
              <a:rPr lang="da-DK" dirty="0" err="1" smtClean="0"/>
              <a:t>lung</a:t>
            </a:r>
            <a:r>
              <a:rPr lang="da-DK" dirty="0" smtClean="0"/>
              <a:t> </a:t>
            </a:r>
            <a:r>
              <a:rPr lang="da-DK" dirty="0" err="1" smtClean="0"/>
              <a:t>function</a:t>
            </a:r>
            <a:r>
              <a:rPr lang="da-DK" dirty="0" smtClean="0"/>
              <a:t> and </a:t>
            </a:r>
            <a:r>
              <a:rPr lang="da-DK" dirty="0" err="1" smtClean="0"/>
              <a:t>adolescence</a:t>
            </a:r>
            <a:endParaRPr lang="da-DK" dirty="0"/>
          </a:p>
        </p:txBody>
      </p:sp>
      <p:pic>
        <p:nvPicPr>
          <p:cNvPr id="5" name="Billed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818" y="1175270"/>
            <a:ext cx="8193638" cy="47020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felt 2"/>
          <p:cNvSpPr txBox="1"/>
          <p:nvPr/>
        </p:nvSpPr>
        <p:spPr>
          <a:xfrm>
            <a:off x="4976054" y="5899479"/>
            <a:ext cx="362570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CF foundation registry: annual report </a:t>
            </a:r>
            <a:r>
              <a:rPr lang="en-US" sz="1400" dirty="0" smtClean="0"/>
              <a:t>2012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xmlns="" val="56105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Young people and chronic conditions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86FE-E7F8-5B4B-958C-08B8B1A5B05D}" type="slidenum">
              <a:rPr lang="da-DK" smtClean="0"/>
              <a:pPr/>
              <a:t>19</a:t>
            </a:fld>
            <a:endParaRPr lang="da-DK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err="1" smtClean="0"/>
              <a:t>Kidney</a:t>
            </a:r>
            <a:r>
              <a:rPr lang="da-DK" dirty="0" smtClean="0"/>
              <a:t> </a:t>
            </a:r>
            <a:r>
              <a:rPr lang="da-DK" dirty="0" err="1" smtClean="0"/>
              <a:t>transplant</a:t>
            </a:r>
            <a:r>
              <a:rPr lang="da-DK" dirty="0" smtClean="0"/>
              <a:t>, </a:t>
            </a:r>
            <a:r>
              <a:rPr lang="da-DK" dirty="0" err="1" smtClean="0"/>
              <a:t>graft</a:t>
            </a:r>
            <a:r>
              <a:rPr lang="da-DK" dirty="0" smtClean="0"/>
              <a:t> </a:t>
            </a:r>
            <a:r>
              <a:rPr lang="da-DK" dirty="0" err="1" smtClean="0"/>
              <a:t>failure</a:t>
            </a:r>
            <a:r>
              <a:rPr lang="da-DK" dirty="0" smtClean="0"/>
              <a:t> and </a:t>
            </a:r>
            <a:r>
              <a:rPr lang="da-DK" dirty="0" err="1" smtClean="0"/>
              <a:t>adolescence</a:t>
            </a:r>
            <a:endParaRPr lang="da-DK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327"/>
          <a:stretch/>
        </p:blipFill>
        <p:spPr bwMode="auto">
          <a:xfrm>
            <a:off x="251520" y="1914524"/>
            <a:ext cx="8691697" cy="3674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felt 2"/>
          <p:cNvSpPr txBox="1"/>
          <p:nvPr/>
        </p:nvSpPr>
        <p:spPr>
          <a:xfrm>
            <a:off x="4572000" y="5942011"/>
            <a:ext cx="425881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200" dirty="0" err="1"/>
              <a:t>Andreoni</a:t>
            </a:r>
            <a:r>
              <a:rPr lang="da-DK" sz="1200" dirty="0"/>
              <a:t> KA et al. JAMA Intern Med 2013; 173: 1524-32</a:t>
            </a:r>
          </a:p>
        </p:txBody>
      </p:sp>
    </p:spTree>
    <p:extLst>
      <p:ext uri="{BB962C8B-B14F-4D97-AF65-F5344CB8AC3E}">
        <p14:creationId xmlns:p14="http://schemas.microsoft.com/office/powerpoint/2010/main" xmlns="" val="285903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a-DK" dirty="0" smtClean="0"/>
              <a:t>At the end of </a:t>
            </a:r>
            <a:r>
              <a:rPr lang="da-DK" dirty="0" err="1" smtClean="0"/>
              <a:t>this</a:t>
            </a:r>
            <a:r>
              <a:rPr lang="da-DK" dirty="0" smtClean="0"/>
              <a:t> session the participants </a:t>
            </a:r>
            <a:r>
              <a:rPr lang="da-DK" dirty="0" err="1" smtClean="0"/>
              <a:t>will</a:t>
            </a:r>
            <a:r>
              <a:rPr lang="da-DK" dirty="0" smtClean="0"/>
              <a:t> ….</a:t>
            </a:r>
            <a:endParaRPr lang="da-DK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Recognize </a:t>
            </a:r>
            <a:r>
              <a:rPr lang="en-US" sz="2400" dirty="0"/>
              <a:t>the interrelated impacts of chronic conditions and adolescent bio-psychosocial </a:t>
            </a:r>
            <a:r>
              <a:rPr lang="en-US" sz="2400" dirty="0" smtClean="0"/>
              <a:t>development</a:t>
            </a:r>
          </a:p>
          <a:p>
            <a:r>
              <a:rPr lang="en-US" sz="2400" dirty="0"/>
              <a:t>Demonstrate an understanding of the adolescent’s experiencing of chronic condition</a:t>
            </a:r>
            <a:endParaRPr lang="da-DK" sz="2400" dirty="0"/>
          </a:p>
          <a:p>
            <a:r>
              <a:rPr lang="en-US" sz="2400" dirty="0" smtClean="0"/>
              <a:t>Demonstrate </a:t>
            </a:r>
            <a:r>
              <a:rPr lang="en-US" sz="2400" dirty="0"/>
              <a:t>proficiency in developing and implementing a management plan </a:t>
            </a:r>
            <a:r>
              <a:rPr lang="en-US" sz="2400" dirty="0" smtClean="0"/>
              <a:t>including transitional care</a:t>
            </a:r>
            <a:endParaRPr lang="da-DK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Young </a:t>
            </a:r>
            <a:r>
              <a:rPr lang="da-DK" dirty="0" err="1"/>
              <a:t>people</a:t>
            </a:r>
            <a:r>
              <a:rPr lang="da-DK" dirty="0"/>
              <a:t> and </a:t>
            </a:r>
            <a:r>
              <a:rPr lang="da-DK" dirty="0" err="1"/>
              <a:t>chronic</a:t>
            </a:r>
            <a:r>
              <a:rPr lang="da-DK" dirty="0"/>
              <a:t> </a:t>
            </a:r>
            <a:r>
              <a:rPr lang="da-DK" dirty="0" err="1"/>
              <a:t>conditions</a:t>
            </a:r>
            <a:endParaRPr lang="da-DK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86FE-E7F8-5B4B-958C-08B8B1A5B05D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36080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Young people and chronic conditions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86FE-E7F8-5B4B-958C-08B8B1A5B05D}" type="slidenum">
              <a:rPr lang="da-DK" smtClean="0"/>
              <a:pPr/>
              <a:t>20</a:t>
            </a:fld>
            <a:endParaRPr lang="da-DK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Liver </a:t>
            </a:r>
            <a:r>
              <a:rPr lang="da-DK" dirty="0" err="1" smtClean="0"/>
              <a:t>transplant</a:t>
            </a:r>
            <a:r>
              <a:rPr lang="da-DK" dirty="0" smtClean="0"/>
              <a:t>, </a:t>
            </a:r>
            <a:r>
              <a:rPr lang="da-DK" dirty="0" err="1" smtClean="0"/>
              <a:t>graft</a:t>
            </a:r>
            <a:r>
              <a:rPr lang="da-DK" dirty="0" smtClean="0"/>
              <a:t> </a:t>
            </a:r>
            <a:r>
              <a:rPr lang="da-DK" dirty="0" err="1" smtClean="0"/>
              <a:t>failure</a:t>
            </a:r>
            <a:r>
              <a:rPr lang="da-DK" dirty="0" smtClean="0"/>
              <a:t> and </a:t>
            </a:r>
            <a:r>
              <a:rPr lang="da-DK" dirty="0" err="1" smtClean="0"/>
              <a:t>adolescence</a:t>
            </a:r>
            <a:endParaRPr lang="da-DK" dirty="0"/>
          </a:p>
        </p:txBody>
      </p:sp>
      <p:sp>
        <p:nvSpPr>
          <p:cNvPr id="5" name="Tekstfelt 2"/>
          <p:cNvSpPr txBox="1"/>
          <p:nvPr/>
        </p:nvSpPr>
        <p:spPr>
          <a:xfrm>
            <a:off x="4572000" y="5942011"/>
            <a:ext cx="4114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Foster BJ </a:t>
            </a:r>
            <a:r>
              <a:rPr lang="da-DK" sz="1400" dirty="0"/>
              <a:t>et al. </a:t>
            </a:r>
            <a:r>
              <a:rPr lang="da-DK" sz="1400" dirty="0" smtClean="0"/>
              <a:t>Transplantation 2016; 100: 577-84</a:t>
            </a:r>
            <a:endParaRPr lang="da-DK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5780" y="1436880"/>
            <a:ext cx="6958503" cy="454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5903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Young people and chronic conditions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86FE-E7F8-5B4B-958C-08B8B1A5B05D}" type="slidenum">
              <a:rPr lang="da-DK" smtClean="0"/>
              <a:pPr/>
              <a:t>21</a:t>
            </a:fld>
            <a:endParaRPr lang="da-DK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Picture 4" descr="http://thumbs.dreamstime.com/z/human-anatomy-vitruvian-man-294165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5133" y="679151"/>
            <a:ext cx="5493251" cy="586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e 6"/>
          <p:cNvGrpSpPr/>
          <p:nvPr/>
        </p:nvGrpSpPr>
        <p:grpSpPr>
          <a:xfrm>
            <a:off x="1049261" y="607143"/>
            <a:ext cx="7175933" cy="5575177"/>
            <a:chOff x="636427" y="1310207"/>
            <a:chExt cx="7175933" cy="5575177"/>
          </a:xfrm>
        </p:grpSpPr>
        <p:grpSp>
          <p:nvGrpSpPr>
            <p:cNvPr id="8" name="Gruppe 7"/>
            <p:cNvGrpSpPr/>
            <p:nvPr/>
          </p:nvGrpSpPr>
          <p:grpSpPr>
            <a:xfrm>
              <a:off x="636427" y="1310207"/>
              <a:ext cx="7175933" cy="4752528"/>
              <a:chOff x="636427" y="1310207"/>
              <a:chExt cx="7175933" cy="4752528"/>
            </a:xfrm>
          </p:grpSpPr>
          <p:sp>
            <p:nvSpPr>
              <p:cNvPr id="10" name="Oval 5"/>
              <p:cNvSpPr txBox="1">
                <a:spLocks noChangeArrowheads="1"/>
              </p:cNvSpPr>
              <p:nvPr/>
            </p:nvSpPr>
            <p:spPr bwMode="auto">
              <a:xfrm>
                <a:off x="2933798" y="1310207"/>
                <a:ext cx="3261069" cy="117993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  <a:round/>
                <a:headEnd/>
                <a:tailEnd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endParaRPr lang="da-DK" sz="1800" dirty="0" smtClean="0">
                  <a:solidFill>
                    <a:srgbClr val="333333"/>
                  </a:solidFill>
                  <a:latin typeface="+mn-lt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a-DK" sz="1800" dirty="0" smtClean="0">
                    <a:solidFill>
                      <a:srgbClr val="333333"/>
                    </a:solidFill>
                    <a:latin typeface="+mn-lt"/>
                  </a:rPr>
                  <a:t>Patient </a:t>
                </a:r>
                <a:r>
                  <a:rPr lang="da-DK" sz="1800" dirty="0" err="1" smtClean="0">
                    <a:solidFill>
                      <a:srgbClr val="333333"/>
                    </a:solidFill>
                    <a:latin typeface="+mn-lt"/>
                  </a:rPr>
                  <a:t>related</a:t>
                </a:r>
                <a:r>
                  <a:rPr lang="da-DK" sz="1800" dirty="0" smtClean="0">
                    <a:solidFill>
                      <a:srgbClr val="333333"/>
                    </a:solidFill>
                    <a:latin typeface="+mn-lt"/>
                  </a:rPr>
                  <a:t> factors</a:t>
                </a:r>
              </a:p>
            </p:txBody>
          </p:sp>
          <p:sp>
            <p:nvSpPr>
              <p:cNvPr id="11" name="Oval 7"/>
              <p:cNvSpPr>
                <a:spLocks noChangeArrowheads="1"/>
              </p:cNvSpPr>
              <p:nvPr/>
            </p:nvSpPr>
            <p:spPr bwMode="auto">
              <a:xfrm>
                <a:off x="4992960" y="2080415"/>
                <a:ext cx="2819400" cy="146419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da-DK" dirty="0" err="1" smtClean="0">
                    <a:solidFill>
                      <a:srgbClr val="333333"/>
                    </a:solidFill>
                    <a:latin typeface="+mn-lt"/>
                  </a:rPr>
                  <a:t>Disease</a:t>
                </a:r>
                <a:r>
                  <a:rPr lang="da-DK" dirty="0" smtClean="0">
                    <a:solidFill>
                      <a:srgbClr val="333333"/>
                    </a:solidFill>
                    <a:latin typeface="+mn-lt"/>
                  </a:rPr>
                  <a:t> </a:t>
                </a:r>
                <a:r>
                  <a:rPr lang="da-DK" dirty="0" err="1" smtClean="0">
                    <a:solidFill>
                      <a:srgbClr val="333333"/>
                    </a:solidFill>
                    <a:latin typeface="+mn-lt"/>
                  </a:rPr>
                  <a:t>related</a:t>
                </a:r>
                <a:endParaRPr lang="da-DK" dirty="0" smtClean="0">
                  <a:solidFill>
                    <a:srgbClr val="333333"/>
                  </a:solidFill>
                  <a:latin typeface="+mn-lt"/>
                </a:endParaRPr>
              </a:p>
              <a:p>
                <a:pPr algn="ctr" eaLnBrk="0" hangingPunct="0"/>
                <a:r>
                  <a:rPr lang="da-DK" dirty="0" smtClean="0">
                    <a:solidFill>
                      <a:srgbClr val="333333"/>
                    </a:solidFill>
                    <a:latin typeface="+mn-lt"/>
                  </a:rPr>
                  <a:t>factors</a:t>
                </a:r>
                <a:endParaRPr lang="da-DK" dirty="0">
                  <a:solidFill>
                    <a:srgbClr val="333333"/>
                  </a:solidFill>
                  <a:latin typeface="+mn-lt"/>
                </a:endParaRPr>
              </a:p>
            </p:txBody>
          </p:sp>
          <p:sp>
            <p:nvSpPr>
              <p:cNvPr id="12" name="Oval 8"/>
              <p:cNvSpPr>
                <a:spLocks noChangeArrowheads="1"/>
              </p:cNvSpPr>
              <p:nvPr/>
            </p:nvSpPr>
            <p:spPr bwMode="auto">
              <a:xfrm>
                <a:off x="774848" y="2036116"/>
                <a:ext cx="3421060" cy="1392883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da-DK" dirty="0" smtClean="0">
                    <a:solidFill>
                      <a:srgbClr val="333333"/>
                    </a:solidFill>
                    <a:latin typeface="+mn-lt"/>
                  </a:rPr>
                  <a:t>Social and </a:t>
                </a:r>
                <a:r>
                  <a:rPr lang="da-DK" dirty="0" err="1" smtClean="0">
                    <a:solidFill>
                      <a:srgbClr val="333333"/>
                    </a:solidFill>
                    <a:latin typeface="+mn-lt"/>
                  </a:rPr>
                  <a:t>economic</a:t>
                </a:r>
                <a:r>
                  <a:rPr lang="da-DK" dirty="0" smtClean="0">
                    <a:solidFill>
                      <a:srgbClr val="333333"/>
                    </a:solidFill>
                    <a:latin typeface="+mn-lt"/>
                  </a:rPr>
                  <a:t> </a:t>
                </a:r>
              </a:p>
              <a:p>
                <a:pPr algn="ctr" eaLnBrk="0" hangingPunct="0"/>
                <a:r>
                  <a:rPr lang="da-DK" dirty="0" smtClean="0">
                    <a:solidFill>
                      <a:srgbClr val="333333"/>
                    </a:solidFill>
                    <a:latin typeface="+mn-lt"/>
                  </a:rPr>
                  <a:t>factors</a:t>
                </a:r>
                <a:endParaRPr lang="da-DK" dirty="0">
                  <a:solidFill>
                    <a:srgbClr val="333333"/>
                  </a:solidFill>
                  <a:latin typeface="+mn-lt"/>
                </a:endParaRPr>
              </a:p>
            </p:txBody>
          </p:sp>
          <p:sp>
            <p:nvSpPr>
              <p:cNvPr id="13" name="Oval 4"/>
              <p:cNvSpPr>
                <a:spLocks noChangeArrowheads="1"/>
              </p:cNvSpPr>
              <p:nvPr/>
            </p:nvSpPr>
            <p:spPr bwMode="auto">
              <a:xfrm>
                <a:off x="636427" y="3381719"/>
                <a:ext cx="3117850" cy="144016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da-DK" dirty="0" smtClean="0">
                    <a:solidFill>
                      <a:srgbClr val="333333"/>
                    </a:solidFill>
                    <a:latin typeface="+mn-lt"/>
                  </a:rPr>
                  <a:t>Health </a:t>
                </a:r>
                <a:r>
                  <a:rPr lang="da-DK" dirty="0" err="1" smtClean="0">
                    <a:solidFill>
                      <a:srgbClr val="333333"/>
                    </a:solidFill>
                    <a:latin typeface="+mn-lt"/>
                  </a:rPr>
                  <a:t>care</a:t>
                </a:r>
                <a:r>
                  <a:rPr lang="da-DK" dirty="0" smtClean="0">
                    <a:solidFill>
                      <a:srgbClr val="333333"/>
                    </a:solidFill>
                    <a:latin typeface="+mn-lt"/>
                  </a:rPr>
                  <a:t> </a:t>
                </a:r>
                <a:r>
                  <a:rPr lang="da-DK" dirty="0" err="1" smtClean="0">
                    <a:solidFill>
                      <a:srgbClr val="333333"/>
                    </a:solidFill>
                    <a:latin typeface="+mn-lt"/>
                  </a:rPr>
                  <a:t>related</a:t>
                </a:r>
                <a:r>
                  <a:rPr lang="da-DK" dirty="0" smtClean="0">
                    <a:solidFill>
                      <a:srgbClr val="333333"/>
                    </a:solidFill>
                    <a:latin typeface="+mn-lt"/>
                  </a:rPr>
                  <a:t> </a:t>
                </a:r>
              </a:p>
              <a:p>
                <a:pPr algn="ctr" eaLnBrk="0" hangingPunct="0"/>
                <a:r>
                  <a:rPr lang="da-DK" dirty="0" smtClean="0">
                    <a:solidFill>
                      <a:srgbClr val="333333"/>
                    </a:solidFill>
                    <a:latin typeface="+mn-lt"/>
                  </a:rPr>
                  <a:t>factors</a:t>
                </a:r>
                <a:endParaRPr lang="da-DK" dirty="0">
                  <a:solidFill>
                    <a:srgbClr val="333333"/>
                  </a:solidFill>
                  <a:latin typeface="+mn-lt"/>
                </a:endParaRPr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1292308" y="4751001"/>
                <a:ext cx="2869150" cy="1311734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dirty="0" err="1" smtClean="0">
                    <a:solidFill>
                      <a:schemeClr val="tx1"/>
                    </a:solidFill>
                  </a:rPr>
                  <a:t>Strive</a:t>
                </a:r>
                <a:r>
                  <a:rPr lang="da-DK" dirty="0" smtClean="0">
                    <a:solidFill>
                      <a:schemeClr val="tx1"/>
                    </a:solidFill>
                  </a:rPr>
                  <a:t> for </a:t>
                </a:r>
                <a:r>
                  <a:rPr lang="da-DK" dirty="0" err="1" smtClean="0">
                    <a:solidFill>
                      <a:schemeClr val="tx1"/>
                    </a:solidFill>
                  </a:rPr>
                  <a:t>normality</a:t>
                </a:r>
                <a:endParaRPr lang="da-DK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Ellipse 14"/>
              <p:cNvSpPr/>
              <p:nvPr/>
            </p:nvSpPr>
            <p:spPr>
              <a:xfrm>
                <a:off x="4873713" y="4622575"/>
                <a:ext cx="2679827" cy="1249484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dirty="0" smtClean="0">
                    <a:solidFill>
                      <a:schemeClr val="tx1"/>
                    </a:solidFill>
                  </a:rPr>
                  <a:t>Relations to peers</a:t>
                </a:r>
                <a:endParaRPr lang="da-DK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Ellipse 8"/>
            <p:cNvSpPr/>
            <p:nvPr/>
          </p:nvSpPr>
          <p:spPr>
            <a:xfrm>
              <a:off x="3419872" y="5635706"/>
              <a:ext cx="2779348" cy="124967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>
                  <a:solidFill>
                    <a:schemeClr val="tx1"/>
                  </a:solidFill>
                </a:rPr>
                <a:t>Relations to </a:t>
              </a:r>
              <a:r>
                <a:rPr lang="da-DK" dirty="0" err="1" smtClean="0">
                  <a:solidFill>
                    <a:schemeClr val="tx1"/>
                  </a:solidFill>
                </a:rPr>
                <a:t>parents</a:t>
              </a:r>
              <a:endParaRPr lang="da-DK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Rektangel 17"/>
          <p:cNvSpPr/>
          <p:nvPr/>
        </p:nvSpPr>
        <p:spPr>
          <a:xfrm>
            <a:off x="1876064" y="6028661"/>
            <a:ext cx="5641155" cy="7635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5872766" y="2636912"/>
            <a:ext cx="2912984" cy="146644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da-DK" dirty="0" err="1" smtClean="0">
                <a:solidFill>
                  <a:srgbClr val="333333"/>
                </a:solidFill>
                <a:latin typeface="+mn-lt"/>
              </a:rPr>
              <a:t>Treatment</a:t>
            </a:r>
            <a:r>
              <a:rPr lang="da-DK" dirty="0" smtClean="0">
                <a:solidFill>
                  <a:srgbClr val="333333"/>
                </a:solidFill>
                <a:latin typeface="+mn-lt"/>
              </a:rPr>
              <a:t> </a:t>
            </a:r>
            <a:r>
              <a:rPr lang="da-DK" dirty="0" err="1" smtClean="0">
                <a:solidFill>
                  <a:srgbClr val="333333"/>
                </a:solidFill>
                <a:latin typeface="+mn-lt"/>
              </a:rPr>
              <a:t>related</a:t>
            </a:r>
            <a:r>
              <a:rPr lang="da-DK" dirty="0" smtClean="0">
                <a:solidFill>
                  <a:srgbClr val="333333"/>
                </a:solidFill>
                <a:latin typeface="+mn-lt"/>
              </a:rPr>
              <a:t> </a:t>
            </a:r>
          </a:p>
          <a:p>
            <a:pPr algn="ctr" eaLnBrk="0" hangingPunct="0"/>
            <a:r>
              <a:rPr lang="da-DK" dirty="0" smtClean="0">
                <a:solidFill>
                  <a:srgbClr val="333333"/>
                </a:solidFill>
                <a:latin typeface="+mn-lt"/>
              </a:rPr>
              <a:t>factors</a:t>
            </a:r>
            <a:endParaRPr lang="da-DK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17" name="Tekstfelt 16"/>
          <p:cNvSpPr txBox="1"/>
          <p:nvPr/>
        </p:nvSpPr>
        <p:spPr>
          <a:xfrm>
            <a:off x="6996223" y="5735138"/>
            <a:ext cx="209027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+mn-lt"/>
                <a:cs typeface="Segoe UI Semibold" panose="020B0702040204020203" pitchFamily="34" charset="0"/>
              </a:rPr>
              <a:t>WHO 2003</a:t>
            </a:r>
          </a:p>
          <a:p>
            <a:r>
              <a:rPr lang="da-DK" sz="1400" dirty="0" smtClean="0">
                <a:latin typeface="+mn-lt"/>
                <a:cs typeface="Segoe UI Semibold" panose="020B0702040204020203" pitchFamily="34" charset="0"/>
              </a:rPr>
              <a:t>Hanghøj &amp; Boisen 2014</a:t>
            </a:r>
            <a:endParaRPr lang="da-DK" sz="1400" dirty="0">
              <a:latin typeface="+mn-lt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67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Coffee</a:t>
            </a:r>
            <a:r>
              <a:rPr lang="da-DK" dirty="0" smtClean="0"/>
              <a:t> break </a:t>
            </a:r>
            <a:r>
              <a:rPr lang="da-DK" dirty="0" smtClean="0">
                <a:sym typeface="Wingdings" panose="05000000000000000000" pitchFamily="2" charset="2"/>
              </a:rPr>
              <a:t>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Title of module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86FE-E7F8-5B4B-958C-08B8B1A5B05D}" type="slidenum">
              <a:rPr lang="da-DK" smtClean="0"/>
              <a:pPr/>
              <a:t>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14674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/>
          <a:lstStyle/>
          <a:p>
            <a:r>
              <a:rPr lang="da-DK" altLang="da-DK" dirty="0" smtClean="0"/>
              <a:t>Nanna, 16 </a:t>
            </a:r>
            <a:r>
              <a:rPr lang="da-DK" altLang="da-DK" dirty="0" err="1" smtClean="0"/>
              <a:t>years</a:t>
            </a:r>
            <a:r>
              <a:rPr lang="da-DK" altLang="da-DK" dirty="0" smtClean="0"/>
              <a:t>, November</a:t>
            </a:r>
          </a:p>
        </p:txBody>
      </p:sp>
      <p:sp>
        <p:nvSpPr>
          <p:cNvPr id="40963" name="Pladsholder til indhold 2"/>
          <p:cNvSpPr>
            <a:spLocks noGrp="1"/>
          </p:cNvSpPr>
          <p:nvPr>
            <p:ph idx="1"/>
          </p:nvPr>
        </p:nvSpPr>
        <p:spPr>
          <a:xfrm>
            <a:off x="395288" y="1916113"/>
            <a:ext cx="8229600" cy="4525962"/>
          </a:xfrm>
        </p:spPr>
        <p:txBody>
          <a:bodyPr/>
          <a:lstStyle/>
          <a:p>
            <a:r>
              <a:rPr lang="da-DK" altLang="da-DK" sz="2800" dirty="0" err="1" smtClean="0"/>
              <a:t>Admitted</a:t>
            </a:r>
            <a:r>
              <a:rPr lang="da-DK" altLang="da-DK" sz="2800" dirty="0" smtClean="0"/>
              <a:t> with </a:t>
            </a:r>
            <a:r>
              <a:rPr lang="da-DK" altLang="da-DK" sz="2800" dirty="0" err="1" smtClean="0"/>
              <a:t>ketoacidosis</a:t>
            </a:r>
            <a:r>
              <a:rPr lang="da-DK" altLang="da-DK" sz="2800" dirty="0" smtClean="0"/>
              <a:t> September</a:t>
            </a:r>
          </a:p>
          <a:p>
            <a:r>
              <a:rPr lang="da-DK" altLang="da-DK" sz="2800" dirty="0" err="1" smtClean="0"/>
              <a:t>Weight</a:t>
            </a:r>
            <a:r>
              <a:rPr lang="da-DK" altLang="da-DK" sz="2800" dirty="0" smtClean="0"/>
              <a:t> </a:t>
            </a:r>
            <a:r>
              <a:rPr lang="da-DK" altLang="da-DK" sz="2800" dirty="0" err="1" smtClean="0"/>
              <a:t>loss</a:t>
            </a:r>
            <a:r>
              <a:rPr lang="da-DK" altLang="da-DK" sz="2800" dirty="0" smtClean="0"/>
              <a:t> 8 kg</a:t>
            </a:r>
          </a:p>
          <a:p>
            <a:r>
              <a:rPr lang="da-DK" altLang="da-DK" sz="2800" dirty="0" smtClean="0"/>
              <a:t>HbA1c        (85 mmol/mol)</a:t>
            </a:r>
          </a:p>
          <a:p>
            <a:r>
              <a:rPr lang="da-DK" altLang="da-DK" sz="2800" dirty="0" smtClean="0"/>
              <a:t>1st </a:t>
            </a:r>
            <a:r>
              <a:rPr lang="da-DK" altLang="da-DK" sz="2800" dirty="0" err="1" smtClean="0"/>
              <a:t>year</a:t>
            </a:r>
            <a:r>
              <a:rPr lang="da-DK" altLang="da-DK" sz="2800" dirty="0" smtClean="0"/>
              <a:t> of </a:t>
            </a:r>
            <a:r>
              <a:rPr lang="da-DK" altLang="da-DK" sz="2800" dirty="0" err="1" smtClean="0"/>
              <a:t>high</a:t>
            </a:r>
            <a:r>
              <a:rPr lang="da-DK" altLang="da-DK" sz="2800" dirty="0" smtClean="0"/>
              <a:t> </a:t>
            </a:r>
            <a:r>
              <a:rPr lang="da-DK" altLang="da-DK" sz="2800" dirty="0" err="1" smtClean="0"/>
              <a:t>school</a:t>
            </a:r>
            <a:r>
              <a:rPr lang="da-DK" altLang="da-DK" sz="2800" dirty="0" smtClean="0"/>
              <a:t> with massive </a:t>
            </a:r>
            <a:r>
              <a:rPr lang="da-DK" altLang="da-DK" sz="2800" dirty="0" err="1" smtClean="0"/>
              <a:t>absentism</a:t>
            </a:r>
            <a:endParaRPr lang="da-DK" altLang="da-DK" sz="2800" dirty="0" smtClean="0"/>
          </a:p>
          <a:p>
            <a:endParaRPr lang="da-DK" altLang="da-DK" sz="2800" dirty="0"/>
          </a:p>
          <a:p>
            <a:endParaRPr lang="da-DK" altLang="da-DK" sz="2800" dirty="0" smtClean="0"/>
          </a:p>
          <a:p>
            <a:endParaRPr lang="da-DK" altLang="da-DK" sz="2800" dirty="0" smtClean="0"/>
          </a:p>
          <a:p>
            <a:endParaRPr lang="da-DK" altLang="da-DK" sz="2800" dirty="0" smtClean="0"/>
          </a:p>
          <a:p>
            <a:endParaRPr lang="da-DK" altLang="da-DK" sz="2800" dirty="0" smtClean="0"/>
          </a:p>
          <a:p>
            <a:endParaRPr lang="da-DK" altLang="da-DK" sz="2800" dirty="0" smtClean="0"/>
          </a:p>
        </p:txBody>
      </p:sp>
      <p:sp>
        <p:nvSpPr>
          <p:cNvPr id="4" name="Nedadgående pil 3"/>
          <p:cNvSpPr/>
          <p:nvPr/>
        </p:nvSpPr>
        <p:spPr>
          <a:xfrm rot="10800000">
            <a:off x="1930372" y="2915265"/>
            <a:ext cx="323850" cy="48895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71799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/>
          <a:lstStyle/>
          <a:p>
            <a:r>
              <a:rPr lang="da-DK" altLang="da-DK" dirty="0" smtClean="0"/>
              <a:t>Nanna, 16 </a:t>
            </a:r>
            <a:r>
              <a:rPr lang="da-DK" altLang="da-DK" dirty="0" err="1" smtClean="0"/>
              <a:t>years</a:t>
            </a:r>
            <a:r>
              <a:rPr lang="da-DK" altLang="da-DK" dirty="0" smtClean="0"/>
              <a:t>, November</a:t>
            </a:r>
          </a:p>
        </p:txBody>
      </p:sp>
      <p:sp>
        <p:nvSpPr>
          <p:cNvPr id="40963" name="Pladsholder til indhold 2"/>
          <p:cNvSpPr>
            <a:spLocks noGrp="1"/>
          </p:cNvSpPr>
          <p:nvPr>
            <p:ph idx="1"/>
          </p:nvPr>
        </p:nvSpPr>
        <p:spPr>
          <a:xfrm>
            <a:off x="395288" y="19161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da-DK" altLang="da-DK" sz="2800" dirty="0" err="1" smtClean="0"/>
              <a:t>Negotiate</a:t>
            </a:r>
            <a:r>
              <a:rPr lang="da-DK" altLang="da-DK" sz="2800" dirty="0" smtClean="0"/>
              <a:t> a </a:t>
            </a:r>
            <a:r>
              <a:rPr lang="da-DK" altLang="da-DK" sz="2800" dirty="0" err="1" smtClean="0"/>
              <a:t>treatment</a:t>
            </a:r>
            <a:r>
              <a:rPr lang="da-DK" altLang="da-DK" sz="2800" dirty="0" smtClean="0"/>
              <a:t> plan with Nanna and her </a:t>
            </a:r>
            <a:r>
              <a:rPr lang="da-DK" altLang="da-DK" sz="2800" dirty="0" err="1" smtClean="0"/>
              <a:t>parents</a:t>
            </a:r>
            <a:endParaRPr lang="da-DK" altLang="da-DK" sz="2800" dirty="0" smtClean="0"/>
          </a:p>
          <a:p>
            <a:r>
              <a:rPr lang="da-DK" altLang="da-DK" sz="2800" dirty="0" smtClean="0"/>
              <a:t>Nanna</a:t>
            </a:r>
          </a:p>
          <a:p>
            <a:r>
              <a:rPr lang="da-DK" altLang="da-DK" sz="2800" dirty="0" err="1" smtClean="0"/>
              <a:t>Nanna´s</a:t>
            </a:r>
            <a:r>
              <a:rPr lang="da-DK" altLang="da-DK" sz="2800" dirty="0" smtClean="0"/>
              <a:t> </a:t>
            </a:r>
            <a:r>
              <a:rPr lang="da-DK" altLang="da-DK" sz="2800" dirty="0" err="1" smtClean="0"/>
              <a:t>father</a:t>
            </a:r>
            <a:endParaRPr lang="da-DK" altLang="da-DK" sz="2800" dirty="0" smtClean="0"/>
          </a:p>
          <a:p>
            <a:r>
              <a:rPr lang="da-DK" altLang="da-DK" sz="2800" dirty="0" err="1" smtClean="0"/>
              <a:t>Nanna´s</a:t>
            </a:r>
            <a:r>
              <a:rPr lang="da-DK" altLang="da-DK" sz="2800" dirty="0" smtClean="0"/>
              <a:t> </a:t>
            </a:r>
            <a:r>
              <a:rPr lang="da-DK" altLang="da-DK" sz="2800" dirty="0" err="1" smtClean="0"/>
              <a:t>mother</a:t>
            </a:r>
            <a:endParaRPr lang="da-DK" altLang="da-DK" sz="2800" dirty="0" smtClean="0"/>
          </a:p>
          <a:p>
            <a:r>
              <a:rPr lang="da-DK" altLang="da-DK" sz="2800" dirty="0" smtClean="0"/>
              <a:t>Health </a:t>
            </a:r>
            <a:r>
              <a:rPr lang="da-DK" altLang="da-DK" sz="2800" dirty="0" err="1" smtClean="0"/>
              <a:t>care</a:t>
            </a:r>
            <a:r>
              <a:rPr lang="da-DK" altLang="da-DK" sz="2800" dirty="0" smtClean="0"/>
              <a:t> </a:t>
            </a:r>
            <a:r>
              <a:rPr lang="da-DK" altLang="da-DK" sz="2800" dirty="0" err="1" smtClean="0"/>
              <a:t>provider</a:t>
            </a:r>
            <a:endParaRPr lang="da-DK" altLang="da-DK" sz="2800" dirty="0"/>
          </a:p>
          <a:p>
            <a:endParaRPr lang="da-DK" altLang="da-DK" sz="2800" dirty="0" smtClean="0"/>
          </a:p>
          <a:p>
            <a:endParaRPr lang="da-DK" altLang="da-DK" sz="2800" dirty="0"/>
          </a:p>
          <a:p>
            <a:endParaRPr lang="da-DK" altLang="da-DK" sz="2800" dirty="0" smtClean="0"/>
          </a:p>
          <a:p>
            <a:endParaRPr lang="da-DK" altLang="da-DK" sz="2800" dirty="0" smtClean="0"/>
          </a:p>
          <a:p>
            <a:endParaRPr lang="da-DK" altLang="da-DK" sz="2800" dirty="0" smtClean="0"/>
          </a:p>
          <a:p>
            <a:endParaRPr lang="da-DK" altLang="da-DK" sz="2800" dirty="0" smtClean="0"/>
          </a:p>
          <a:p>
            <a:endParaRPr lang="da-DK" altLang="da-DK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140715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”</a:t>
            </a:r>
            <a:r>
              <a:rPr lang="da-DK" dirty="0" err="1" smtClean="0"/>
              <a:t>It´s</a:t>
            </a:r>
            <a:r>
              <a:rPr lang="da-DK" dirty="0" smtClean="0"/>
              <a:t> time for the transition. I </a:t>
            </a:r>
            <a:r>
              <a:rPr lang="da-DK" dirty="0" err="1" smtClean="0"/>
              <a:t>wish</a:t>
            </a:r>
            <a:r>
              <a:rPr lang="da-DK" dirty="0" smtClean="0"/>
              <a:t> I </a:t>
            </a:r>
            <a:r>
              <a:rPr lang="da-DK" dirty="0" err="1" smtClean="0"/>
              <a:t>was</a:t>
            </a:r>
            <a:r>
              <a:rPr lang="da-DK" dirty="0" smtClean="0"/>
              <a:t> a </a:t>
            </a:r>
            <a:r>
              <a:rPr lang="da-DK" dirty="0" err="1" smtClean="0"/>
              <a:t>magician</a:t>
            </a:r>
            <a:r>
              <a:rPr lang="da-DK" dirty="0" smtClean="0"/>
              <a:t>”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Young </a:t>
            </a:r>
            <a:r>
              <a:rPr lang="da-DK" dirty="0" err="1"/>
              <a:t>people</a:t>
            </a:r>
            <a:r>
              <a:rPr lang="da-DK" dirty="0"/>
              <a:t> and </a:t>
            </a:r>
            <a:r>
              <a:rPr lang="da-DK" dirty="0" err="1"/>
              <a:t>chronic</a:t>
            </a:r>
            <a:r>
              <a:rPr lang="da-DK" dirty="0"/>
              <a:t> </a:t>
            </a:r>
            <a:r>
              <a:rPr lang="da-DK" dirty="0" err="1"/>
              <a:t>conditions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86FE-E7F8-5B4B-958C-08B8B1A5B05D}" type="slidenum">
              <a:rPr lang="da-DK" smtClean="0"/>
              <a:pPr/>
              <a:t>25</a:t>
            </a:fld>
            <a:endParaRPr lang="da-DK" dirty="0"/>
          </a:p>
        </p:txBody>
      </p:sp>
      <p:sp>
        <p:nvSpPr>
          <p:cNvPr id="5" name="Tekstboks 4"/>
          <p:cNvSpPr txBox="1"/>
          <p:nvPr/>
        </p:nvSpPr>
        <p:spPr>
          <a:xfrm>
            <a:off x="6165238" y="5901078"/>
            <a:ext cx="2489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da-DK" sz="1400" dirty="0" smtClean="0">
                <a:latin typeface="Corbel"/>
                <a:cs typeface="Corbel"/>
              </a:rPr>
              <a:t>Nobel </a:t>
            </a:r>
            <a:r>
              <a:rPr lang="da-DK" sz="1400" dirty="0" err="1" smtClean="0">
                <a:latin typeface="Corbel"/>
                <a:cs typeface="Corbel"/>
              </a:rPr>
              <a:t>laureate</a:t>
            </a:r>
            <a:r>
              <a:rPr lang="da-DK" sz="1400" dirty="0" smtClean="0">
                <a:latin typeface="Corbel"/>
                <a:cs typeface="Corbel"/>
              </a:rPr>
              <a:t> Bob Dylan 1978</a:t>
            </a:r>
          </a:p>
        </p:txBody>
      </p:sp>
    </p:spTree>
    <p:extLst>
      <p:ext uri="{BB962C8B-B14F-4D97-AF65-F5344CB8AC3E}">
        <p14:creationId xmlns:p14="http://schemas.microsoft.com/office/powerpoint/2010/main" xmlns="" val="36537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Young </a:t>
            </a:r>
            <a:r>
              <a:rPr lang="da-DK" dirty="0" err="1" smtClean="0"/>
              <a:t>people</a:t>
            </a:r>
            <a:r>
              <a:rPr lang="da-DK" dirty="0" smtClean="0"/>
              <a:t> and </a:t>
            </a:r>
            <a:r>
              <a:rPr lang="da-DK" dirty="0" err="1" smtClean="0"/>
              <a:t>chronic</a:t>
            </a:r>
            <a:r>
              <a:rPr lang="da-DK" dirty="0" smtClean="0"/>
              <a:t> </a:t>
            </a:r>
            <a:r>
              <a:rPr lang="da-DK" dirty="0" err="1" smtClean="0"/>
              <a:t>conditions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86FE-E7F8-5B4B-958C-08B8B1A5B05D}" type="slidenum">
              <a:rPr lang="da-DK" smtClean="0"/>
              <a:pPr/>
              <a:t>26</a:t>
            </a:fld>
            <a:endParaRPr lang="da-DK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Transition and transfer</a:t>
            </a:r>
            <a:endParaRPr lang="da-DK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063750" y="4800600"/>
            <a:ext cx="4337050" cy="228600"/>
          </a:xfrm>
          <a:prstGeom prst="rect">
            <a:avLst/>
          </a:prstGeom>
          <a:solidFill>
            <a:srgbClr val="9ACB3E"/>
          </a:solidFill>
          <a:ln w="9525">
            <a:noFill/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a-DK" sz="2400">
              <a:latin typeface="Arial" charset="0"/>
              <a:cs typeface="Arial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560388" y="1989138"/>
            <a:ext cx="5181600" cy="1447800"/>
          </a:xfrm>
          <a:prstGeom prst="rect">
            <a:avLst/>
          </a:prstGeom>
          <a:solidFill>
            <a:srgbClr val="92D05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da-DK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Child at </a:t>
            </a:r>
            <a:r>
              <a:rPr lang="da-DK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pediatric</a:t>
            </a:r>
            <a:r>
              <a:rPr lang="da-DK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da-DK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department</a:t>
            </a:r>
            <a:r>
              <a:rPr lang="da-DK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 </a:t>
            </a:r>
          </a:p>
          <a:p>
            <a:pPr>
              <a:defRPr/>
            </a:pPr>
            <a:r>
              <a:rPr lang="da-DK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with </a:t>
            </a:r>
            <a:r>
              <a:rPr lang="da-DK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mom</a:t>
            </a:r>
            <a:r>
              <a:rPr lang="da-DK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 and </a:t>
            </a:r>
            <a:r>
              <a:rPr lang="da-DK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dad</a:t>
            </a:r>
            <a:endParaRPr lang="da-DK" sz="2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60388" y="4141440"/>
            <a:ext cx="2133600" cy="1447800"/>
          </a:xfrm>
          <a:prstGeom prst="rect">
            <a:avLst/>
          </a:prstGeom>
          <a:solidFill>
            <a:srgbClr val="9ACB3E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a-DK" sz="2400" dirty="0" smtClean="0">
                <a:latin typeface="Arial" charset="0"/>
                <a:cs typeface="Arial" charset="0"/>
              </a:rPr>
              <a:t>Child </a:t>
            </a:r>
            <a:endParaRPr lang="da-DK" sz="2400" dirty="0">
              <a:latin typeface="Arial" charset="0"/>
              <a:cs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813050" y="4141440"/>
            <a:ext cx="2928938" cy="1447800"/>
          </a:xfrm>
          <a:prstGeom prst="rect">
            <a:avLst/>
          </a:prstGeom>
          <a:solidFill>
            <a:srgbClr val="E49C1A"/>
          </a:solidFill>
          <a:ln w="9525">
            <a:solidFill>
              <a:srgbClr val="E49C1A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a-DK" sz="2400" dirty="0" err="1" smtClean="0">
                <a:latin typeface="Arial" charset="0"/>
                <a:cs typeface="Arial" charset="0"/>
              </a:rPr>
              <a:t>Adolescent</a:t>
            </a:r>
            <a:endParaRPr lang="da-DK" sz="2400" dirty="0" smtClean="0">
              <a:latin typeface="Arial" charset="0"/>
              <a:cs typeface="Arial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6228184" y="4293096"/>
            <a:ext cx="2326789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da-DK" dirty="0" smtClean="0">
                <a:solidFill>
                  <a:schemeClr val="bg1"/>
                </a:solidFill>
              </a:rPr>
              <a:t>Ung </a:t>
            </a:r>
          </a:p>
          <a:p>
            <a:pPr>
              <a:spcBef>
                <a:spcPct val="20000"/>
              </a:spcBef>
              <a:defRPr/>
            </a:pPr>
            <a:r>
              <a:rPr lang="da-DK" dirty="0" smtClean="0">
                <a:solidFill>
                  <a:schemeClr val="bg1"/>
                </a:solidFill>
              </a:rPr>
              <a:t>på </a:t>
            </a:r>
            <a:r>
              <a:rPr lang="da-DK" dirty="0">
                <a:solidFill>
                  <a:schemeClr val="bg1"/>
                </a:solidFill>
              </a:rPr>
              <a:t>voksen-</a:t>
            </a:r>
          </a:p>
          <a:p>
            <a:pPr>
              <a:spcBef>
                <a:spcPct val="20000"/>
              </a:spcBef>
              <a:defRPr/>
            </a:pPr>
            <a:r>
              <a:rPr lang="da-DK" dirty="0">
                <a:solidFill>
                  <a:schemeClr val="bg1"/>
                </a:solidFill>
              </a:rPr>
              <a:t>afdeling</a:t>
            </a:r>
          </a:p>
          <a:p>
            <a:pPr>
              <a:defRPr/>
            </a:pP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6227763" y="2306255"/>
            <a:ext cx="2044149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da-DK" dirty="0">
                <a:solidFill>
                  <a:schemeClr val="bg1"/>
                </a:solidFill>
              </a:rPr>
              <a:t>Voksen?</a:t>
            </a:r>
          </a:p>
          <a:p>
            <a:pPr>
              <a:spcBef>
                <a:spcPct val="20000"/>
              </a:spcBef>
            </a:pPr>
            <a:r>
              <a:rPr lang="da-DK" dirty="0">
                <a:solidFill>
                  <a:schemeClr val="bg1"/>
                </a:solidFill>
              </a:rPr>
              <a:t>på voksenafdeling</a:t>
            </a:r>
          </a:p>
          <a:p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6046788" y="1989138"/>
            <a:ext cx="2514600" cy="1447800"/>
          </a:xfrm>
          <a:prstGeom prst="homePlate">
            <a:avLst>
              <a:gd name="adj" fmla="val 43421"/>
            </a:avLst>
          </a:prstGeom>
          <a:solidFill>
            <a:srgbClr val="795195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da-DK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Adult</a:t>
            </a:r>
            <a:r>
              <a:rPr lang="da-DK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at </a:t>
            </a:r>
          </a:p>
          <a:p>
            <a:pPr>
              <a:defRPr/>
            </a:pPr>
            <a:r>
              <a:rPr lang="da-DK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adult</a:t>
            </a:r>
            <a:r>
              <a:rPr lang="da-DK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da-DK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department</a:t>
            </a:r>
            <a:r>
              <a:rPr lang="da-DK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?</a:t>
            </a:r>
            <a:endParaRPr lang="da-DK" sz="2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5992537" y="4134874"/>
            <a:ext cx="2514600" cy="1447800"/>
          </a:xfrm>
          <a:prstGeom prst="homePlate">
            <a:avLst>
              <a:gd name="adj" fmla="val 43421"/>
            </a:avLst>
          </a:prstGeom>
          <a:solidFill>
            <a:srgbClr val="8C61A9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a-DK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Young </a:t>
            </a:r>
            <a:r>
              <a:rPr lang="da-DK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adult</a:t>
            </a:r>
            <a:endParaRPr lang="da-DK" sz="2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978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Young people and chronic conditions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86FE-E7F8-5B4B-958C-08B8B1A5B05D}" type="slidenum">
              <a:rPr lang="da-DK" smtClean="0"/>
              <a:pPr/>
              <a:t>27</a:t>
            </a:fld>
            <a:endParaRPr lang="da-DK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Transition and transfer</a:t>
            </a:r>
            <a:endParaRPr lang="da-DK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063750" y="4800600"/>
            <a:ext cx="4337050" cy="228600"/>
          </a:xfrm>
          <a:prstGeom prst="rect">
            <a:avLst/>
          </a:prstGeom>
          <a:solidFill>
            <a:srgbClr val="9ACB3E"/>
          </a:solidFill>
          <a:ln w="9525">
            <a:noFill/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a-DK" sz="2400">
              <a:latin typeface="Arial" charset="0"/>
              <a:cs typeface="Arial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560388" y="1989138"/>
            <a:ext cx="5181600" cy="1447800"/>
          </a:xfrm>
          <a:prstGeom prst="rect">
            <a:avLst/>
          </a:prstGeom>
          <a:solidFill>
            <a:srgbClr val="92D05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da-DK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Child at </a:t>
            </a:r>
            <a:r>
              <a:rPr lang="da-DK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pediatric</a:t>
            </a:r>
            <a:r>
              <a:rPr lang="da-DK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da-DK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department</a:t>
            </a:r>
            <a:r>
              <a:rPr lang="da-DK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 </a:t>
            </a:r>
          </a:p>
          <a:p>
            <a:pPr>
              <a:defRPr/>
            </a:pPr>
            <a:r>
              <a:rPr lang="da-DK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with </a:t>
            </a:r>
            <a:r>
              <a:rPr lang="da-DK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mom</a:t>
            </a:r>
            <a:r>
              <a:rPr lang="da-DK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 and </a:t>
            </a:r>
            <a:r>
              <a:rPr lang="da-DK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dad</a:t>
            </a:r>
            <a:endParaRPr lang="da-DK" sz="2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60388" y="4141440"/>
            <a:ext cx="2133600" cy="1447800"/>
          </a:xfrm>
          <a:prstGeom prst="rect">
            <a:avLst/>
          </a:prstGeom>
          <a:solidFill>
            <a:srgbClr val="9ACB3E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a-DK" sz="2400" dirty="0" smtClean="0">
                <a:latin typeface="Arial" charset="0"/>
                <a:cs typeface="Arial" charset="0"/>
              </a:rPr>
              <a:t>Child </a:t>
            </a:r>
            <a:endParaRPr lang="da-DK" sz="2400" dirty="0">
              <a:latin typeface="Arial" charset="0"/>
              <a:cs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813050" y="4141440"/>
            <a:ext cx="2928938" cy="1447800"/>
          </a:xfrm>
          <a:prstGeom prst="rect">
            <a:avLst/>
          </a:prstGeom>
          <a:solidFill>
            <a:srgbClr val="E49C1A"/>
          </a:solidFill>
          <a:ln w="9525">
            <a:solidFill>
              <a:srgbClr val="E49C1A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a-DK" sz="2400" dirty="0" err="1" smtClean="0">
                <a:latin typeface="Arial" charset="0"/>
                <a:cs typeface="Arial" charset="0"/>
              </a:rPr>
              <a:t>Adolescent</a:t>
            </a:r>
            <a:endParaRPr lang="da-DK" sz="2400" dirty="0" smtClean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da-DK" sz="2400" dirty="0" err="1" smtClean="0">
                <a:latin typeface="Arial" charset="0"/>
                <a:cs typeface="Arial" charset="0"/>
              </a:rPr>
              <a:t>Transitional</a:t>
            </a:r>
            <a:r>
              <a:rPr lang="da-DK" sz="2400" dirty="0" smtClean="0">
                <a:latin typeface="Arial" charset="0"/>
                <a:cs typeface="Arial" charset="0"/>
              </a:rPr>
              <a:t> </a:t>
            </a:r>
            <a:r>
              <a:rPr lang="da-DK" sz="2400" dirty="0" err="1" smtClean="0">
                <a:latin typeface="Arial" charset="0"/>
                <a:cs typeface="Arial" charset="0"/>
              </a:rPr>
              <a:t>care</a:t>
            </a:r>
            <a:endParaRPr lang="da-DK" sz="2400" dirty="0" smtClean="0">
              <a:latin typeface="Arial" charset="0"/>
              <a:cs typeface="Arial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6228184" y="4293096"/>
            <a:ext cx="2326789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da-DK" dirty="0" smtClean="0">
                <a:solidFill>
                  <a:schemeClr val="bg1"/>
                </a:solidFill>
              </a:rPr>
              <a:t>Ung </a:t>
            </a:r>
          </a:p>
          <a:p>
            <a:pPr>
              <a:spcBef>
                <a:spcPct val="20000"/>
              </a:spcBef>
              <a:defRPr/>
            </a:pPr>
            <a:r>
              <a:rPr lang="da-DK" dirty="0" smtClean="0">
                <a:solidFill>
                  <a:schemeClr val="bg1"/>
                </a:solidFill>
              </a:rPr>
              <a:t>på </a:t>
            </a:r>
            <a:r>
              <a:rPr lang="da-DK" dirty="0">
                <a:solidFill>
                  <a:schemeClr val="bg1"/>
                </a:solidFill>
              </a:rPr>
              <a:t>voksen-</a:t>
            </a:r>
          </a:p>
          <a:p>
            <a:pPr>
              <a:spcBef>
                <a:spcPct val="20000"/>
              </a:spcBef>
              <a:defRPr/>
            </a:pPr>
            <a:r>
              <a:rPr lang="da-DK" dirty="0">
                <a:solidFill>
                  <a:schemeClr val="bg1"/>
                </a:solidFill>
              </a:rPr>
              <a:t>afdeling</a:t>
            </a:r>
          </a:p>
          <a:p>
            <a:pPr>
              <a:defRPr/>
            </a:pP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6227763" y="2306255"/>
            <a:ext cx="2044149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da-DK" dirty="0">
                <a:solidFill>
                  <a:schemeClr val="bg1"/>
                </a:solidFill>
              </a:rPr>
              <a:t>Voksen?</a:t>
            </a:r>
          </a:p>
          <a:p>
            <a:pPr>
              <a:spcBef>
                <a:spcPct val="20000"/>
              </a:spcBef>
            </a:pPr>
            <a:r>
              <a:rPr lang="da-DK" dirty="0">
                <a:solidFill>
                  <a:schemeClr val="bg1"/>
                </a:solidFill>
              </a:rPr>
              <a:t>på voksenafdeling</a:t>
            </a:r>
          </a:p>
          <a:p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6046788" y="1989138"/>
            <a:ext cx="2514600" cy="1447800"/>
          </a:xfrm>
          <a:prstGeom prst="homePlate">
            <a:avLst>
              <a:gd name="adj" fmla="val 43421"/>
            </a:avLst>
          </a:prstGeom>
          <a:solidFill>
            <a:srgbClr val="795195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da-DK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Adult</a:t>
            </a:r>
            <a:r>
              <a:rPr lang="da-DK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at </a:t>
            </a:r>
          </a:p>
          <a:p>
            <a:pPr>
              <a:defRPr/>
            </a:pPr>
            <a:r>
              <a:rPr lang="da-DK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adult</a:t>
            </a:r>
            <a:r>
              <a:rPr lang="da-DK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da-DK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department</a:t>
            </a:r>
            <a:r>
              <a:rPr lang="da-DK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?</a:t>
            </a:r>
            <a:endParaRPr lang="da-DK" sz="2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5992537" y="4134874"/>
            <a:ext cx="2514600" cy="1447800"/>
          </a:xfrm>
          <a:prstGeom prst="homePlate">
            <a:avLst>
              <a:gd name="adj" fmla="val 43421"/>
            </a:avLst>
          </a:prstGeom>
          <a:solidFill>
            <a:srgbClr val="8C61A9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a-DK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Young </a:t>
            </a:r>
            <a:r>
              <a:rPr lang="da-DK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adult</a:t>
            </a:r>
            <a:endParaRPr lang="da-DK" sz="2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5411972" y="4369981"/>
            <a:ext cx="914397" cy="94629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Tekstboks 13"/>
          <p:cNvSpPr txBox="1"/>
          <p:nvPr/>
        </p:nvSpPr>
        <p:spPr>
          <a:xfrm rot="1821080">
            <a:off x="4720844" y="3763930"/>
            <a:ext cx="1545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da-DK" sz="2800" dirty="0" smtClean="0">
                <a:latin typeface="Corbel"/>
                <a:cs typeface="Corbel"/>
              </a:rPr>
              <a:t>Transfer</a:t>
            </a:r>
          </a:p>
        </p:txBody>
      </p:sp>
    </p:spTree>
    <p:extLst>
      <p:ext uri="{BB962C8B-B14F-4D97-AF65-F5344CB8AC3E}">
        <p14:creationId xmlns:p14="http://schemas.microsoft.com/office/powerpoint/2010/main" xmlns="" val="60090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5992537" y="4134874"/>
            <a:ext cx="2514600" cy="1447800"/>
          </a:xfrm>
          <a:prstGeom prst="homePlate">
            <a:avLst>
              <a:gd name="adj" fmla="val 43421"/>
            </a:avLst>
          </a:prstGeom>
          <a:solidFill>
            <a:srgbClr val="8C61A9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a-DK" sz="2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Young people and chronic conditions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86FE-E7F8-5B4B-958C-08B8B1A5B05D}" type="slidenum">
              <a:rPr lang="da-DK" smtClean="0"/>
              <a:pPr/>
              <a:t>28</a:t>
            </a:fld>
            <a:endParaRPr lang="da-DK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Transition and transfer</a:t>
            </a:r>
            <a:endParaRPr lang="da-DK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063750" y="4800600"/>
            <a:ext cx="4337050" cy="228600"/>
          </a:xfrm>
          <a:prstGeom prst="rect">
            <a:avLst/>
          </a:prstGeom>
          <a:solidFill>
            <a:srgbClr val="9ACB3E"/>
          </a:solidFill>
          <a:ln w="9525">
            <a:noFill/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a-DK" sz="2400">
              <a:latin typeface="Arial" charset="0"/>
              <a:cs typeface="Arial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560388" y="1989138"/>
            <a:ext cx="5181600" cy="1447800"/>
          </a:xfrm>
          <a:prstGeom prst="rect">
            <a:avLst/>
          </a:prstGeom>
          <a:solidFill>
            <a:srgbClr val="92D05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da-DK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Child at </a:t>
            </a:r>
            <a:r>
              <a:rPr lang="da-DK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pediatric</a:t>
            </a:r>
            <a:r>
              <a:rPr lang="da-DK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da-DK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department</a:t>
            </a:r>
            <a:r>
              <a:rPr lang="da-DK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 </a:t>
            </a:r>
          </a:p>
          <a:p>
            <a:pPr>
              <a:defRPr/>
            </a:pPr>
            <a:r>
              <a:rPr lang="da-DK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with </a:t>
            </a:r>
            <a:r>
              <a:rPr lang="da-DK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mom</a:t>
            </a:r>
            <a:r>
              <a:rPr lang="da-DK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 and </a:t>
            </a:r>
            <a:r>
              <a:rPr lang="da-DK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dad</a:t>
            </a:r>
            <a:endParaRPr lang="da-DK" sz="2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60388" y="4141440"/>
            <a:ext cx="2133600" cy="1447800"/>
          </a:xfrm>
          <a:prstGeom prst="rect">
            <a:avLst/>
          </a:prstGeom>
          <a:solidFill>
            <a:srgbClr val="9ACB3E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a-DK" sz="2400" dirty="0" smtClean="0">
                <a:latin typeface="Arial" charset="0"/>
                <a:cs typeface="Arial" charset="0"/>
              </a:rPr>
              <a:t>Child </a:t>
            </a:r>
            <a:endParaRPr lang="da-DK" sz="2400" dirty="0">
              <a:latin typeface="Arial" charset="0"/>
              <a:cs typeface="Arial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6227763" y="2306255"/>
            <a:ext cx="2044149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da-DK" dirty="0">
                <a:solidFill>
                  <a:schemeClr val="bg1"/>
                </a:solidFill>
              </a:rPr>
              <a:t>Voksen?</a:t>
            </a:r>
          </a:p>
          <a:p>
            <a:pPr>
              <a:spcBef>
                <a:spcPct val="20000"/>
              </a:spcBef>
            </a:pPr>
            <a:r>
              <a:rPr lang="da-DK" dirty="0">
                <a:solidFill>
                  <a:schemeClr val="bg1"/>
                </a:solidFill>
              </a:rPr>
              <a:t>på voksenafdeling</a:t>
            </a:r>
          </a:p>
          <a:p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813049" y="4141440"/>
            <a:ext cx="4321398" cy="1447800"/>
          </a:xfrm>
          <a:prstGeom prst="rect">
            <a:avLst/>
          </a:prstGeom>
          <a:solidFill>
            <a:srgbClr val="E49C1A"/>
          </a:solidFill>
          <a:ln w="9525">
            <a:solidFill>
              <a:srgbClr val="E49C1A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a-DK" sz="2400" dirty="0" err="1" smtClean="0">
                <a:latin typeface="Arial" charset="0"/>
                <a:cs typeface="Arial" charset="0"/>
              </a:rPr>
              <a:t>Adolescent</a:t>
            </a:r>
            <a:r>
              <a:rPr lang="da-DK" sz="2400" dirty="0" smtClean="0">
                <a:latin typeface="Arial" charset="0"/>
                <a:cs typeface="Arial" charset="0"/>
              </a:rPr>
              <a:t> and </a:t>
            </a:r>
            <a:r>
              <a:rPr lang="da-DK" sz="2400" dirty="0" err="1" smtClean="0">
                <a:latin typeface="Arial" charset="0"/>
                <a:cs typeface="Arial" charset="0"/>
              </a:rPr>
              <a:t>young</a:t>
            </a:r>
            <a:r>
              <a:rPr lang="da-DK" sz="2400" dirty="0" smtClean="0">
                <a:latin typeface="Arial" charset="0"/>
                <a:cs typeface="Arial" charset="0"/>
              </a:rPr>
              <a:t> </a:t>
            </a:r>
            <a:r>
              <a:rPr lang="da-DK" sz="2400" dirty="0" err="1" smtClean="0">
                <a:latin typeface="Arial" charset="0"/>
                <a:cs typeface="Arial" charset="0"/>
              </a:rPr>
              <a:t>adult</a:t>
            </a:r>
            <a:endParaRPr lang="da-DK" sz="2400" dirty="0" smtClean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da-DK" sz="2400" dirty="0" err="1" smtClean="0">
                <a:latin typeface="Arial" charset="0"/>
                <a:cs typeface="Arial" charset="0"/>
              </a:rPr>
              <a:t>Transitional</a:t>
            </a:r>
            <a:r>
              <a:rPr lang="da-DK" sz="2400" dirty="0" smtClean="0">
                <a:latin typeface="Arial" charset="0"/>
                <a:cs typeface="Arial" charset="0"/>
              </a:rPr>
              <a:t> </a:t>
            </a:r>
            <a:r>
              <a:rPr lang="da-DK" sz="2400" dirty="0" err="1" smtClean="0">
                <a:latin typeface="Arial" charset="0"/>
                <a:cs typeface="Arial" charset="0"/>
              </a:rPr>
              <a:t>care</a:t>
            </a:r>
            <a:endParaRPr lang="da-DK" sz="2400" dirty="0" smtClean="0">
              <a:latin typeface="Arial" charset="0"/>
              <a:cs typeface="Arial" charset="0"/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6046788" y="1989138"/>
            <a:ext cx="2514600" cy="1447800"/>
          </a:xfrm>
          <a:prstGeom prst="homePlate">
            <a:avLst>
              <a:gd name="adj" fmla="val 43421"/>
            </a:avLst>
          </a:prstGeom>
          <a:solidFill>
            <a:srgbClr val="795195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da-DK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Adult</a:t>
            </a:r>
            <a:r>
              <a:rPr lang="da-DK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at </a:t>
            </a:r>
          </a:p>
          <a:p>
            <a:pPr>
              <a:defRPr/>
            </a:pPr>
            <a:r>
              <a:rPr lang="da-DK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adult</a:t>
            </a:r>
            <a:r>
              <a:rPr lang="da-DK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da-DK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department</a:t>
            </a:r>
            <a:r>
              <a:rPr lang="da-DK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?</a:t>
            </a:r>
            <a:endParaRPr lang="da-DK" sz="2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5411972" y="4369981"/>
            <a:ext cx="914397" cy="94629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Tekstboks 13"/>
          <p:cNvSpPr txBox="1"/>
          <p:nvPr/>
        </p:nvSpPr>
        <p:spPr>
          <a:xfrm rot="1821080">
            <a:off x="4720844" y="3763930"/>
            <a:ext cx="1545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da-DK" sz="2800" dirty="0" smtClean="0">
                <a:latin typeface="Corbel"/>
                <a:cs typeface="Corbel"/>
              </a:rPr>
              <a:t>Transfer</a:t>
            </a:r>
          </a:p>
        </p:txBody>
      </p:sp>
    </p:spTree>
    <p:extLst>
      <p:ext uri="{BB962C8B-B14F-4D97-AF65-F5344CB8AC3E}">
        <p14:creationId xmlns:p14="http://schemas.microsoft.com/office/powerpoint/2010/main" xmlns="" val="214281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Young people and chronic conditions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86FE-E7F8-5B4B-958C-08B8B1A5B05D}" type="slidenum">
              <a:rPr lang="da-DK" smtClean="0"/>
              <a:pPr/>
              <a:t>29</a:t>
            </a:fld>
            <a:endParaRPr lang="da-DK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Elements of transition</a:t>
            </a:r>
            <a:endParaRPr lang="da-DK" dirty="0"/>
          </a:p>
        </p:txBody>
      </p:sp>
      <p:sp>
        <p:nvSpPr>
          <p:cNvPr id="5" name="Ellipse 4"/>
          <p:cNvSpPr/>
          <p:nvPr/>
        </p:nvSpPr>
        <p:spPr>
          <a:xfrm>
            <a:off x="2038664" y="1434042"/>
            <a:ext cx="3024336" cy="2880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Ellipse 5"/>
          <p:cNvSpPr/>
          <p:nvPr/>
        </p:nvSpPr>
        <p:spPr>
          <a:xfrm>
            <a:off x="4235649" y="1444675"/>
            <a:ext cx="3024336" cy="2880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Ellipse 6"/>
          <p:cNvSpPr/>
          <p:nvPr/>
        </p:nvSpPr>
        <p:spPr>
          <a:xfrm>
            <a:off x="3059832" y="2929790"/>
            <a:ext cx="3024336" cy="2880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boks 7"/>
          <p:cNvSpPr txBox="1"/>
          <p:nvPr/>
        </p:nvSpPr>
        <p:spPr>
          <a:xfrm>
            <a:off x="6547314" y="5953985"/>
            <a:ext cx="2118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Kennedy &amp; Sawyer 2008 </a:t>
            </a:r>
            <a:endParaRPr lang="da-DK" sz="1400" dirty="0"/>
          </a:p>
        </p:txBody>
      </p:sp>
      <p:sp>
        <p:nvSpPr>
          <p:cNvPr id="9" name="Tekstboks 8"/>
          <p:cNvSpPr txBox="1"/>
          <p:nvPr/>
        </p:nvSpPr>
        <p:spPr>
          <a:xfrm>
            <a:off x="4433777" y="3200406"/>
            <a:ext cx="435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da-DK" sz="3200" dirty="0" smtClean="0">
                <a:latin typeface="Corbel"/>
                <a:cs typeface="Corbel"/>
              </a:rPr>
              <a:t>T</a:t>
            </a:r>
          </a:p>
        </p:txBody>
      </p:sp>
      <p:sp>
        <p:nvSpPr>
          <p:cNvPr id="10" name="Tekstboks 9"/>
          <p:cNvSpPr txBox="1"/>
          <p:nvPr/>
        </p:nvSpPr>
        <p:spPr>
          <a:xfrm>
            <a:off x="3264190" y="4688958"/>
            <a:ext cx="2617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>
                  <a:lumMod val="60000"/>
                  <a:lumOff val="40000"/>
                </a:schemeClr>
              </a:buClr>
            </a:pPr>
            <a:r>
              <a:rPr lang="da-DK" sz="2000" dirty="0" smtClean="0">
                <a:latin typeface="Corbel"/>
                <a:cs typeface="Corbel"/>
              </a:rPr>
              <a:t>Health </a:t>
            </a:r>
            <a:r>
              <a:rPr lang="da-DK" sz="2000" dirty="0" err="1" smtClean="0">
                <a:latin typeface="Corbel"/>
                <a:cs typeface="Corbel"/>
              </a:rPr>
              <a:t>care</a:t>
            </a:r>
            <a:r>
              <a:rPr lang="da-DK" sz="2000" dirty="0" smtClean="0">
                <a:latin typeface="Corbel"/>
                <a:cs typeface="Corbel"/>
              </a:rPr>
              <a:t> systems &amp; </a:t>
            </a:r>
            <a:r>
              <a:rPr lang="da-DK" sz="2000" dirty="0" err="1" smtClean="0">
                <a:latin typeface="Corbel"/>
                <a:cs typeface="Corbel"/>
              </a:rPr>
              <a:t>training</a:t>
            </a:r>
            <a:r>
              <a:rPr lang="da-DK" sz="2000" dirty="0" smtClean="0">
                <a:latin typeface="Corbel"/>
                <a:cs typeface="Corbel"/>
              </a:rPr>
              <a:t> </a:t>
            </a:r>
            <a:r>
              <a:rPr lang="da-DK" sz="2000" dirty="0" err="1" smtClean="0">
                <a:latin typeface="Corbel"/>
                <a:cs typeface="Corbel"/>
              </a:rPr>
              <a:t>structures</a:t>
            </a:r>
            <a:endParaRPr lang="da-DK" sz="2000" dirty="0" smtClean="0">
              <a:latin typeface="Corbel"/>
              <a:cs typeface="Corbel"/>
            </a:endParaRPr>
          </a:p>
        </p:txBody>
      </p:sp>
      <p:sp>
        <p:nvSpPr>
          <p:cNvPr id="11" name="Tekstboks 10"/>
          <p:cNvSpPr txBox="1"/>
          <p:nvPr/>
        </p:nvSpPr>
        <p:spPr>
          <a:xfrm>
            <a:off x="1901442" y="2076880"/>
            <a:ext cx="2617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>
                  <a:lumMod val="60000"/>
                  <a:lumOff val="40000"/>
                </a:schemeClr>
              </a:buClr>
            </a:pPr>
            <a:r>
              <a:rPr lang="da-DK" sz="2000" dirty="0" smtClean="0">
                <a:latin typeface="Corbel"/>
                <a:cs typeface="Corbel"/>
              </a:rPr>
              <a:t>Principles of </a:t>
            </a:r>
            <a:r>
              <a:rPr lang="da-DK" sz="2000" dirty="0" err="1" smtClean="0">
                <a:latin typeface="Corbel"/>
                <a:cs typeface="Corbel"/>
              </a:rPr>
              <a:t>adolescent</a:t>
            </a:r>
            <a:r>
              <a:rPr lang="da-DK" sz="2000" dirty="0" smtClean="0">
                <a:latin typeface="Corbel"/>
                <a:cs typeface="Corbel"/>
              </a:rPr>
              <a:t> </a:t>
            </a:r>
            <a:r>
              <a:rPr lang="da-DK" sz="2000" dirty="0" err="1" smtClean="0">
                <a:latin typeface="Corbel"/>
                <a:cs typeface="Corbel"/>
              </a:rPr>
              <a:t>medicine</a:t>
            </a:r>
            <a:endParaRPr lang="da-DK" sz="2000" dirty="0" smtClean="0">
              <a:latin typeface="Corbel"/>
              <a:cs typeface="Corbel"/>
            </a:endParaRPr>
          </a:p>
        </p:txBody>
      </p:sp>
      <p:sp>
        <p:nvSpPr>
          <p:cNvPr id="12" name="Tekstboks 11"/>
          <p:cNvSpPr txBox="1"/>
          <p:nvPr/>
        </p:nvSpPr>
        <p:spPr>
          <a:xfrm>
            <a:off x="4627950" y="2066249"/>
            <a:ext cx="2617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>
                  <a:lumMod val="60000"/>
                  <a:lumOff val="40000"/>
                </a:schemeClr>
              </a:buClr>
            </a:pPr>
            <a:r>
              <a:rPr lang="da-DK" sz="2000" dirty="0" err="1" smtClean="0">
                <a:latin typeface="Corbel"/>
                <a:cs typeface="Corbel"/>
              </a:rPr>
              <a:t>Self</a:t>
            </a:r>
            <a:r>
              <a:rPr lang="da-DK" sz="2000" dirty="0" smtClean="0">
                <a:latin typeface="Corbel"/>
                <a:cs typeface="Corbel"/>
              </a:rPr>
              <a:t>-management of </a:t>
            </a:r>
            <a:r>
              <a:rPr lang="da-DK" sz="2000" dirty="0" err="1" smtClean="0">
                <a:latin typeface="Corbel"/>
                <a:cs typeface="Corbel"/>
              </a:rPr>
              <a:t>chronic</a:t>
            </a:r>
            <a:r>
              <a:rPr lang="da-DK" sz="2000" dirty="0" smtClean="0">
                <a:latin typeface="Corbel"/>
                <a:cs typeface="Corbel"/>
              </a:rPr>
              <a:t> </a:t>
            </a:r>
            <a:r>
              <a:rPr lang="da-DK" sz="2000" dirty="0" err="1" smtClean="0">
                <a:latin typeface="Corbel"/>
                <a:cs typeface="Corbel"/>
              </a:rPr>
              <a:t>illness</a:t>
            </a:r>
            <a:endParaRPr lang="da-DK" sz="2000" dirty="0" smtClean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94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/>
          <a:lstStyle/>
          <a:p>
            <a:r>
              <a:rPr lang="da-DK" altLang="da-DK" dirty="0" smtClean="0"/>
              <a:t>Nanna, 14 </a:t>
            </a:r>
            <a:r>
              <a:rPr lang="da-DK" altLang="da-DK" dirty="0" err="1" smtClean="0"/>
              <a:t>years</a:t>
            </a:r>
            <a:endParaRPr lang="da-DK" altLang="da-DK" dirty="0" smtClean="0"/>
          </a:p>
        </p:txBody>
      </p:sp>
      <p:sp>
        <p:nvSpPr>
          <p:cNvPr id="29699" name="Pladsholder til indhold 2"/>
          <p:cNvSpPr>
            <a:spLocks noGrp="1"/>
          </p:cNvSpPr>
          <p:nvPr>
            <p:ph idx="1"/>
          </p:nvPr>
        </p:nvSpPr>
        <p:spPr>
          <a:xfrm>
            <a:off x="395288" y="1916113"/>
            <a:ext cx="8229600" cy="4525962"/>
          </a:xfrm>
        </p:spPr>
        <p:txBody>
          <a:bodyPr/>
          <a:lstStyle/>
          <a:p>
            <a:r>
              <a:rPr lang="da-DK" altLang="da-DK" sz="2400" dirty="0" smtClean="0"/>
              <a:t>Type 1 diabetes 8 </a:t>
            </a:r>
            <a:r>
              <a:rPr lang="da-DK" altLang="da-DK" sz="2400" dirty="0" err="1" smtClean="0"/>
              <a:t>years</a:t>
            </a:r>
            <a:r>
              <a:rPr lang="da-DK" altLang="da-DK" sz="2400" dirty="0" smtClean="0"/>
              <a:t> old</a:t>
            </a:r>
          </a:p>
          <a:p>
            <a:r>
              <a:rPr lang="da-DK" altLang="da-DK" sz="2400" dirty="0" err="1" smtClean="0"/>
              <a:t>Started</a:t>
            </a:r>
            <a:r>
              <a:rPr lang="da-DK" altLang="da-DK" sz="2400" dirty="0" smtClean="0"/>
              <a:t> </a:t>
            </a:r>
            <a:r>
              <a:rPr lang="da-DK" altLang="da-DK" sz="2400" dirty="0" err="1" smtClean="0"/>
              <a:t>treatment</a:t>
            </a:r>
            <a:r>
              <a:rPr lang="da-DK" altLang="da-DK" sz="2400" dirty="0" smtClean="0"/>
              <a:t> with pen and </a:t>
            </a:r>
            <a:r>
              <a:rPr lang="da-DK" altLang="da-DK" sz="2400" dirty="0" err="1" smtClean="0"/>
              <a:t>now</a:t>
            </a:r>
            <a:r>
              <a:rPr lang="da-DK" altLang="da-DK" sz="2400" dirty="0" smtClean="0"/>
              <a:t> on insulin pump</a:t>
            </a:r>
          </a:p>
          <a:p>
            <a:r>
              <a:rPr lang="da-DK" altLang="da-DK" sz="2400" dirty="0" err="1" smtClean="0"/>
              <a:t>Satisfying</a:t>
            </a:r>
            <a:r>
              <a:rPr lang="da-DK" altLang="da-DK" sz="2400" dirty="0" smtClean="0"/>
              <a:t> </a:t>
            </a:r>
            <a:r>
              <a:rPr lang="da-DK" altLang="da-DK" sz="2400" dirty="0" err="1" smtClean="0"/>
              <a:t>metabolic</a:t>
            </a:r>
            <a:r>
              <a:rPr lang="da-DK" altLang="da-DK" sz="2400" dirty="0" smtClean="0"/>
              <a:t> </a:t>
            </a:r>
            <a:r>
              <a:rPr lang="da-DK" altLang="da-DK" sz="2400" dirty="0" err="1" smtClean="0"/>
              <a:t>control</a:t>
            </a:r>
            <a:r>
              <a:rPr lang="da-DK" altLang="da-DK" sz="2400" dirty="0" smtClean="0"/>
              <a:t> </a:t>
            </a:r>
            <a:r>
              <a:rPr lang="da-DK" altLang="da-DK" sz="2400" dirty="0" err="1" smtClean="0"/>
              <a:t>until</a:t>
            </a:r>
            <a:r>
              <a:rPr lang="da-DK" altLang="da-DK" sz="2400" dirty="0" smtClean="0"/>
              <a:t> age 10. </a:t>
            </a:r>
            <a:r>
              <a:rPr lang="da-DK" altLang="da-DK" sz="2400" dirty="0" err="1" smtClean="0"/>
              <a:t>Since</a:t>
            </a:r>
            <a:r>
              <a:rPr lang="da-DK" altLang="da-DK" sz="2400" dirty="0" smtClean="0"/>
              <a:t> </a:t>
            </a:r>
            <a:r>
              <a:rPr lang="da-DK" altLang="da-DK" sz="2400" dirty="0" err="1" smtClean="0"/>
              <a:t>then</a:t>
            </a:r>
            <a:r>
              <a:rPr lang="da-DK" altLang="da-DK" sz="2400" dirty="0" smtClean="0"/>
              <a:t> </a:t>
            </a:r>
            <a:r>
              <a:rPr lang="da-DK" altLang="da-DK" sz="2400" dirty="0" err="1" smtClean="0"/>
              <a:t>increasing</a:t>
            </a:r>
            <a:r>
              <a:rPr lang="da-DK" altLang="da-DK" sz="2400" dirty="0" smtClean="0"/>
              <a:t> HbA1c</a:t>
            </a:r>
          </a:p>
          <a:p>
            <a:r>
              <a:rPr lang="da-DK" altLang="da-DK" sz="2400" dirty="0" err="1" smtClean="0"/>
              <a:t>Parents</a:t>
            </a:r>
            <a:r>
              <a:rPr lang="da-DK" altLang="da-DK" sz="2400" dirty="0" smtClean="0"/>
              <a:t> </a:t>
            </a:r>
            <a:r>
              <a:rPr lang="da-DK" altLang="da-DK" sz="2400" dirty="0" err="1" smtClean="0"/>
              <a:t>divorced</a:t>
            </a:r>
            <a:r>
              <a:rPr lang="da-DK" altLang="da-DK" sz="2400" dirty="0" smtClean="0"/>
              <a:t> 5 </a:t>
            </a:r>
            <a:r>
              <a:rPr lang="da-DK" altLang="da-DK" sz="2400" dirty="0" err="1" smtClean="0"/>
              <a:t>years</a:t>
            </a:r>
            <a:r>
              <a:rPr lang="da-DK" altLang="da-DK" sz="2400" dirty="0" smtClean="0"/>
              <a:t> </a:t>
            </a:r>
            <a:r>
              <a:rPr lang="da-DK" altLang="da-DK" sz="2400" dirty="0" err="1" smtClean="0"/>
              <a:t>ago</a:t>
            </a:r>
            <a:endParaRPr lang="da-DK" altLang="da-DK" sz="2400" dirty="0" smtClean="0"/>
          </a:p>
          <a:p>
            <a:r>
              <a:rPr lang="da-DK" altLang="da-DK" sz="2400" dirty="0" smtClean="0"/>
              <a:t>Nanna is in grade 7.</a:t>
            </a:r>
          </a:p>
          <a:p>
            <a:r>
              <a:rPr lang="da-DK" altLang="da-DK" sz="2400" dirty="0" err="1" smtClean="0"/>
              <a:t>Stays</a:t>
            </a:r>
            <a:r>
              <a:rPr lang="da-DK" altLang="da-DK" sz="2400" dirty="0" smtClean="0"/>
              <a:t> 9 </a:t>
            </a:r>
            <a:r>
              <a:rPr lang="da-DK" altLang="da-DK" sz="2400" dirty="0" err="1" smtClean="0"/>
              <a:t>days</a:t>
            </a:r>
            <a:r>
              <a:rPr lang="da-DK" altLang="da-DK" sz="2400" dirty="0" smtClean="0"/>
              <a:t> at her </a:t>
            </a:r>
            <a:r>
              <a:rPr lang="da-DK" altLang="da-DK" sz="2400" dirty="0" err="1" smtClean="0"/>
              <a:t>mothers</a:t>
            </a:r>
            <a:r>
              <a:rPr lang="da-DK" altLang="da-DK" sz="2400" dirty="0" smtClean="0"/>
              <a:t> </a:t>
            </a:r>
            <a:r>
              <a:rPr lang="da-DK" altLang="da-DK" sz="2400" dirty="0" err="1" smtClean="0"/>
              <a:t>place</a:t>
            </a:r>
            <a:r>
              <a:rPr lang="da-DK" altLang="da-DK" sz="2400" dirty="0" smtClean="0"/>
              <a:t> and 5 </a:t>
            </a:r>
            <a:r>
              <a:rPr lang="da-DK" altLang="da-DK" sz="2400" dirty="0" err="1" smtClean="0"/>
              <a:t>days</a:t>
            </a:r>
            <a:r>
              <a:rPr lang="da-DK" altLang="da-DK" sz="2400" dirty="0" smtClean="0"/>
              <a:t> with her </a:t>
            </a:r>
            <a:r>
              <a:rPr lang="da-DK" altLang="da-DK" sz="2400" dirty="0" err="1" smtClean="0"/>
              <a:t>father</a:t>
            </a:r>
            <a:endParaRPr lang="da-DK" altLang="da-DK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24432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Young people and chronic conditions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86FE-E7F8-5B4B-958C-08B8B1A5B05D}" type="slidenum">
              <a:rPr lang="da-DK" smtClean="0"/>
              <a:pPr/>
              <a:t>30</a:t>
            </a:fld>
            <a:endParaRPr lang="da-DK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Elements of transition</a:t>
            </a:r>
            <a:endParaRPr lang="da-DK" dirty="0"/>
          </a:p>
        </p:txBody>
      </p:sp>
      <p:sp>
        <p:nvSpPr>
          <p:cNvPr id="5" name="Ellipse 4"/>
          <p:cNvSpPr/>
          <p:nvPr/>
        </p:nvSpPr>
        <p:spPr>
          <a:xfrm>
            <a:off x="2038664" y="1434042"/>
            <a:ext cx="3024336" cy="2880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Ellipse 5"/>
          <p:cNvSpPr/>
          <p:nvPr/>
        </p:nvSpPr>
        <p:spPr>
          <a:xfrm>
            <a:off x="4235649" y="1444675"/>
            <a:ext cx="3024336" cy="2880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Ellipse 6"/>
          <p:cNvSpPr/>
          <p:nvPr/>
        </p:nvSpPr>
        <p:spPr>
          <a:xfrm>
            <a:off x="3059832" y="2929790"/>
            <a:ext cx="3024336" cy="2880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boks 7"/>
          <p:cNvSpPr txBox="1"/>
          <p:nvPr/>
        </p:nvSpPr>
        <p:spPr>
          <a:xfrm>
            <a:off x="6547314" y="5953985"/>
            <a:ext cx="2118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Kennedy &amp; Sawyer 2008 </a:t>
            </a:r>
            <a:endParaRPr lang="da-DK" sz="1400" dirty="0"/>
          </a:p>
        </p:txBody>
      </p:sp>
      <p:sp>
        <p:nvSpPr>
          <p:cNvPr id="9" name="Tekstboks 8"/>
          <p:cNvSpPr txBox="1"/>
          <p:nvPr/>
        </p:nvSpPr>
        <p:spPr>
          <a:xfrm>
            <a:off x="4433777" y="3200406"/>
            <a:ext cx="435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da-DK" sz="3200" dirty="0" smtClean="0">
                <a:latin typeface="Corbel"/>
                <a:cs typeface="Corbel"/>
              </a:rPr>
              <a:t>T</a:t>
            </a:r>
          </a:p>
        </p:txBody>
      </p:sp>
      <p:sp>
        <p:nvSpPr>
          <p:cNvPr id="10" name="Tekstboks 9"/>
          <p:cNvSpPr txBox="1"/>
          <p:nvPr/>
        </p:nvSpPr>
        <p:spPr>
          <a:xfrm>
            <a:off x="3264190" y="4688958"/>
            <a:ext cx="2617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>
                  <a:lumMod val="60000"/>
                  <a:lumOff val="40000"/>
                </a:schemeClr>
              </a:buClr>
            </a:pPr>
            <a:r>
              <a:rPr lang="da-DK" sz="2000" dirty="0" smtClean="0">
                <a:latin typeface="Corbel"/>
                <a:cs typeface="Corbel"/>
              </a:rPr>
              <a:t>Health </a:t>
            </a:r>
            <a:r>
              <a:rPr lang="da-DK" sz="2000" dirty="0" err="1" smtClean="0">
                <a:latin typeface="Corbel"/>
                <a:cs typeface="Corbel"/>
              </a:rPr>
              <a:t>care</a:t>
            </a:r>
            <a:r>
              <a:rPr lang="da-DK" sz="2000" dirty="0" smtClean="0">
                <a:latin typeface="Corbel"/>
                <a:cs typeface="Corbel"/>
              </a:rPr>
              <a:t> systems &amp; </a:t>
            </a:r>
            <a:r>
              <a:rPr lang="da-DK" sz="2000" dirty="0" err="1" smtClean="0">
                <a:latin typeface="Corbel"/>
                <a:cs typeface="Corbel"/>
              </a:rPr>
              <a:t>training</a:t>
            </a:r>
            <a:r>
              <a:rPr lang="da-DK" sz="2000" dirty="0" smtClean="0">
                <a:latin typeface="Corbel"/>
                <a:cs typeface="Corbel"/>
              </a:rPr>
              <a:t> </a:t>
            </a:r>
            <a:r>
              <a:rPr lang="da-DK" sz="2000" dirty="0" err="1" smtClean="0">
                <a:latin typeface="Corbel"/>
                <a:cs typeface="Corbel"/>
              </a:rPr>
              <a:t>structures</a:t>
            </a:r>
            <a:endParaRPr lang="da-DK" sz="2000" dirty="0" smtClean="0">
              <a:latin typeface="Corbel"/>
              <a:cs typeface="Corbel"/>
            </a:endParaRPr>
          </a:p>
        </p:txBody>
      </p:sp>
      <p:sp>
        <p:nvSpPr>
          <p:cNvPr id="11" name="Tekstboks 10"/>
          <p:cNvSpPr txBox="1"/>
          <p:nvPr/>
        </p:nvSpPr>
        <p:spPr>
          <a:xfrm>
            <a:off x="1901442" y="2076880"/>
            <a:ext cx="2617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>
                  <a:lumMod val="60000"/>
                  <a:lumOff val="40000"/>
                </a:schemeClr>
              </a:buClr>
            </a:pPr>
            <a:r>
              <a:rPr lang="da-DK" sz="2000" dirty="0" smtClean="0">
                <a:latin typeface="Corbel"/>
                <a:cs typeface="Corbel"/>
              </a:rPr>
              <a:t>Principles of </a:t>
            </a:r>
            <a:r>
              <a:rPr lang="da-DK" sz="2000" dirty="0" err="1" smtClean="0">
                <a:latin typeface="Corbel"/>
                <a:cs typeface="Corbel"/>
              </a:rPr>
              <a:t>adolescent</a:t>
            </a:r>
            <a:r>
              <a:rPr lang="da-DK" sz="2000" dirty="0" smtClean="0">
                <a:latin typeface="Corbel"/>
                <a:cs typeface="Corbel"/>
              </a:rPr>
              <a:t> </a:t>
            </a:r>
            <a:r>
              <a:rPr lang="da-DK" sz="2000" dirty="0" err="1" smtClean="0">
                <a:latin typeface="Corbel"/>
                <a:cs typeface="Corbel"/>
              </a:rPr>
              <a:t>medicine</a:t>
            </a:r>
            <a:endParaRPr lang="da-DK" sz="2000" dirty="0" smtClean="0">
              <a:latin typeface="Corbel"/>
              <a:cs typeface="Corbel"/>
            </a:endParaRPr>
          </a:p>
        </p:txBody>
      </p:sp>
      <p:sp>
        <p:nvSpPr>
          <p:cNvPr id="12" name="Tekstboks 11"/>
          <p:cNvSpPr txBox="1"/>
          <p:nvPr/>
        </p:nvSpPr>
        <p:spPr>
          <a:xfrm>
            <a:off x="4627950" y="2066249"/>
            <a:ext cx="2617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>
                  <a:lumMod val="60000"/>
                  <a:lumOff val="40000"/>
                </a:schemeClr>
              </a:buClr>
            </a:pPr>
            <a:r>
              <a:rPr lang="da-DK" sz="2000" dirty="0" err="1" smtClean="0">
                <a:latin typeface="Corbel"/>
                <a:cs typeface="Corbel"/>
              </a:rPr>
              <a:t>Self</a:t>
            </a:r>
            <a:r>
              <a:rPr lang="da-DK" sz="2000" dirty="0" smtClean="0">
                <a:latin typeface="Corbel"/>
                <a:cs typeface="Corbel"/>
              </a:rPr>
              <a:t>-management of </a:t>
            </a:r>
            <a:r>
              <a:rPr lang="da-DK" sz="2000" dirty="0" err="1" smtClean="0">
                <a:latin typeface="Corbel"/>
                <a:cs typeface="Corbel"/>
              </a:rPr>
              <a:t>chronic</a:t>
            </a:r>
            <a:r>
              <a:rPr lang="da-DK" sz="2000" dirty="0" smtClean="0">
                <a:latin typeface="Corbel"/>
                <a:cs typeface="Corbel"/>
              </a:rPr>
              <a:t> </a:t>
            </a:r>
            <a:r>
              <a:rPr lang="da-DK" sz="2000" dirty="0" err="1" smtClean="0">
                <a:latin typeface="Corbel"/>
                <a:cs typeface="Corbel"/>
              </a:rPr>
              <a:t>illness</a:t>
            </a:r>
            <a:endParaRPr lang="da-DK" sz="2000" dirty="0" smtClean="0">
              <a:latin typeface="Corbel"/>
              <a:cs typeface="Corbel"/>
            </a:endParaRPr>
          </a:p>
        </p:txBody>
      </p:sp>
      <p:sp>
        <p:nvSpPr>
          <p:cNvPr id="13" name="Tekstboks 12"/>
          <p:cNvSpPr txBox="1"/>
          <p:nvPr/>
        </p:nvSpPr>
        <p:spPr>
          <a:xfrm>
            <a:off x="765544" y="4784651"/>
            <a:ext cx="2094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da-DK" sz="2000" dirty="0" smtClean="0">
                <a:latin typeface="Corbel"/>
                <a:cs typeface="Corbel"/>
              </a:rPr>
              <a:t>Training for HCP</a:t>
            </a:r>
          </a:p>
        </p:txBody>
      </p:sp>
      <p:sp>
        <p:nvSpPr>
          <p:cNvPr id="14" name="Tekstboks 13"/>
          <p:cNvSpPr txBox="1"/>
          <p:nvPr/>
        </p:nvSpPr>
        <p:spPr>
          <a:xfrm>
            <a:off x="1130603" y="5468701"/>
            <a:ext cx="2675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da-DK" sz="2000" dirty="0" smtClean="0">
                <a:latin typeface="Corbel"/>
                <a:cs typeface="Corbel"/>
              </a:rPr>
              <a:t>Transition </a:t>
            </a:r>
            <a:r>
              <a:rPr lang="da-DK" sz="2000" dirty="0" err="1" smtClean="0">
                <a:latin typeface="Corbel"/>
                <a:cs typeface="Corbel"/>
              </a:rPr>
              <a:t>coordinators</a:t>
            </a:r>
            <a:endParaRPr lang="da-DK" sz="2000" dirty="0" smtClean="0">
              <a:latin typeface="Corbel"/>
              <a:cs typeface="Corbel"/>
            </a:endParaRPr>
          </a:p>
        </p:txBody>
      </p:sp>
      <p:sp>
        <p:nvSpPr>
          <p:cNvPr id="15" name="Tekstboks 14"/>
          <p:cNvSpPr txBox="1"/>
          <p:nvPr/>
        </p:nvSpPr>
        <p:spPr>
          <a:xfrm>
            <a:off x="3851324" y="5799094"/>
            <a:ext cx="247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da-DK" sz="2000" dirty="0" smtClean="0">
                <a:latin typeface="Corbel"/>
                <a:cs typeface="Corbel"/>
              </a:rPr>
              <a:t>Longer </a:t>
            </a:r>
            <a:r>
              <a:rPr lang="da-DK" sz="2000" dirty="0" err="1" smtClean="0">
                <a:latin typeface="Corbel"/>
                <a:cs typeface="Corbel"/>
              </a:rPr>
              <a:t>appointments</a:t>
            </a:r>
            <a:endParaRPr lang="da-DK" sz="2000" dirty="0" smtClean="0">
              <a:latin typeface="Corbel"/>
              <a:cs typeface="Corbel"/>
            </a:endParaRPr>
          </a:p>
        </p:txBody>
      </p:sp>
      <p:sp>
        <p:nvSpPr>
          <p:cNvPr id="16" name="Tekstboks 15"/>
          <p:cNvSpPr txBox="1"/>
          <p:nvPr/>
        </p:nvSpPr>
        <p:spPr>
          <a:xfrm>
            <a:off x="6198024" y="5137106"/>
            <a:ext cx="2094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da-DK" sz="2000" dirty="0" smtClean="0">
                <a:latin typeface="Corbel"/>
                <a:cs typeface="Corbel"/>
              </a:rPr>
              <a:t>Info </a:t>
            </a:r>
            <a:r>
              <a:rPr lang="da-DK" sz="2000" dirty="0" err="1" smtClean="0">
                <a:latin typeface="Corbel"/>
                <a:cs typeface="Corbel"/>
              </a:rPr>
              <a:t>material</a:t>
            </a:r>
            <a:r>
              <a:rPr lang="da-DK" sz="2000" dirty="0" smtClean="0">
                <a:latin typeface="Corbel"/>
                <a:cs typeface="Corbel"/>
              </a:rPr>
              <a:t> and ressources</a:t>
            </a:r>
          </a:p>
        </p:txBody>
      </p:sp>
    </p:spTree>
    <p:extLst>
      <p:ext uri="{BB962C8B-B14F-4D97-AF65-F5344CB8AC3E}">
        <p14:creationId xmlns:p14="http://schemas.microsoft.com/office/powerpoint/2010/main" xmlns="" val="397406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Young people and chronic conditions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86FE-E7F8-5B4B-958C-08B8B1A5B05D}" type="slidenum">
              <a:rPr lang="da-DK" smtClean="0"/>
              <a:pPr/>
              <a:t>31</a:t>
            </a:fld>
            <a:endParaRPr lang="da-DK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Elements of transition</a:t>
            </a:r>
            <a:endParaRPr lang="da-DK" dirty="0"/>
          </a:p>
        </p:txBody>
      </p:sp>
      <p:sp>
        <p:nvSpPr>
          <p:cNvPr id="5" name="Ellipse 4"/>
          <p:cNvSpPr/>
          <p:nvPr/>
        </p:nvSpPr>
        <p:spPr>
          <a:xfrm>
            <a:off x="2038664" y="1434042"/>
            <a:ext cx="3024336" cy="2880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Ellipse 5"/>
          <p:cNvSpPr/>
          <p:nvPr/>
        </p:nvSpPr>
        <p:spPr>
          <a:xfrm>
            <a:off x="4235649" y="1444675"/>
            <a:ext cx="3024336" cy="2880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Ellipse 6"/>
          <p:cNvSpPr/>
          <p:nvPr/>
        </p:nvSpPr>
        <p:spPr>
          <a:xfrm>
            <a:off x="3059832" y="2929790"/>
            <a:ext cx="3024336" cy="2880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boks 7"/>
          <p:cNvSpPr txBox="1"/>
          <p:nvPr/>
        </p:nvSpPr>
        <p:spPr>
          <a:xfrm>
            <a:off x="6547314" y="5953985"/>
            <a:ext cx="2118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Kennedy &amp; Sawyer 2008 </a:t>
            </a:r>
            <a:endParaRPr lang="da-DK" sz="1400" dirty="0"/>
          </a:p>
        </p:txBody>
      </p:sp>
      <p:sp>
        <p:nvSpPr>
          <p:cNvPr id="9" name="Tekstboks 8"/>
          <p:cNvSpPr txBox="1"/>
          <p:nvPr/>
        </p:nvSpPr>
        <p:spPr>
          <a:xfrm>
            <a:off x="4433777" y="3200406"/>
            <a:ext cx="435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da-DK" sz="3200" dirty="0" smtClean="0">
                <a:latin typeface="Corbel"/>
                <a:cs typeface="Corbel"/>
              </a:rPr>
              <a:t>T</a:t>
            </a:r>
          </a:p>
        </p:txBody>
      </p:sp>
      <p:sp>
        <p:nvSpPr>
          <p:cNvPr id="10" name="Tekstboks 9"/>
          <p:cNvSpPr txBox="1"/>
          <p:nvPr/>
        </p:nvSpPr>
        <p:spPr>
          <a:xfrm>
            <a:off x="3264190" y="4688958"/>
            <a:ext cx="2617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>
                  <a:lumMod val="60000"/>
                  <a:lumOff val="40000"/>
                </a:schemeClr>
              </a:buClr>
            </a:pPr>
            <a:r>
              <a:rPr lang="da-DK" sz="2000" dirty="0" smtClean="0">
                <a:latin typeface="Corbel"/>
                <a:cs typeface="Corbel"/>
              </a:rPr>
              <a:t>Health </a:t>
            </a:r>
            <a:r>
              <a:rPr lang="da-DK" sz="2000" dirty="0" err="1" smtClean="0">
                <a:latin typeface="Corbel"/>
                <a:cs typeface="Corbel"/>
              </a:rPr>
              <a:t>care</a:t>
            </a:r>
            <a:r>
              <a:rPr lang="da-DK" sz="2000" dirty="0" smtClean="0">
                <a:latin typeface="Corbel"/>
                <a:cs typeface="Corbel"/>
              </a:rPr>
              <a:t> systems &amp; </a:t>
            </a:r>
            <a:r>
              <a:rPr lang="da-DK" sz="2000" dirty="0" err="1" smtClean="0">
                <a:latin typeface="Corbel"/>
                <a:cs typeface="Corbel"/>
              </a:rPr>
              <a:t>training</a:t>
            </a:r>
            <a:r>
              <a:rPr lang="da-DK" sz="2000" dirty="0" smtClean="0">
                <a:latin typeface="Corbel"/>
                <a:cs typeface="Corbel"/>
              </a:rPr>
              <a:t> </a:t>
            </a:r>
            <a:r>
              <a:rPr lang="da-DK" sz="2000" dirty="0" err="1" smtClean="0">
                <a:latin typeface="Corbel"/>
                <a:cs typeface="Corbel"/>
              </a:rPr>
              <a:t>structures</a:t>
            </a:r>
            <a:endParaRPr lang="da-DK" sz="2000" dirty="0" smtClean="0">
              <a:latin typeface="Corbel"/>
              <a:cs typeface="Corbel"/>
            </a:endParaRPr>
          </a:p>
        </p:txBody>
      </p:sp>
      <p:sp>
        <p:nvSpPr>
          <p:cNvPr id="11" name="Tekstboks 10"/>
          <p:cNvSpPr txBox="1"/>
          <p:nvPr/>
        </p:nvSpPr>
        <p:spPr>
          <a:xfrm>
            <a:off x="1901442" y="2076880"/>
            <a:ext cx="2617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>
                  <a:lumMod val="60000"/>
                  <a:lumOff val="40000"/>
                </a:schemeClr>
              </a:buClr>
            </a:pPr>
            <a:r>
              <a:rPr lang="da-DK" sz="2000" dirty="0" smtClean="0">
                <a:latin typeface="Corbel"/>
                <a:cs typeface="Corbel"/>
              </a:rPr>
              <a:t>Principles of </a:t>
            </a:r>
            <a:r>
              <a:rPr lang="da-DK" sz="2000" dirty="0" err="1" smtClean="0">
                <a:latin typeface="Corbel"/>
                <a:cs typeface="Corbel"/>
              </a:rPr>
              <a:t>adolescent</a:t>
            </a:r>
            <a:r>
              <a:rPr lang="da-DK" sz="2000" dirty="0" smtClean="0">
                <a:latin typeface="Corbel"/>
                <a:cs typeface="Corbel"/>
              </a:rPr>
              <a:t> </a:t>
            </a:r>
            <a:r>
              <a:rPr lang="da-DK" sz="2000" dirty="0" err="1" smtClean="0">
                <a:latin typeface="Corbel"/>
                <a:cs typeface="Corbel"/>
              </a:rPr>
              <a:t>medicine</a:t>
            </a:r>
            <a:endParaRPr lang="da-DK" sz="2000" dirty="0" smtClean="0">
              <a:latin typeface="Corbel"/>
              <a:cs typeface="Corbel"/>
            </a:endParaRPr>
          </a:p>
        </p:txBody>
      </p:sp>
      <p:sp>
        <p:nvSpPr>
          <p:cNvPr id="12" name="Tekstboks 11"/>
          <p:cNvSpPr txBox="1"/>
          <p:nvPr/>
        </p:nvSpPr>
        <p:spPr>
          <a:xfrm>
            <a:off x="4627950" y="2066249"/>
            <a:ext cx="2617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>
                  <a:lumMod val="60000"/>
                  <a:lumOff val="40000"/>
                </a:schemeClr>
              </a:buClr>
            </a:pPr>
            <a:r>
              <a:rPr lang="da-DK" sz="2000" dirty="0" err="1" smtClean="0">
                <a:latin typeface="Corbel"/>
                <a:cs typeface="Corbel"/>
              </a:rPr>
              <a:t>Self</a:t>
            </a:r>
            <a:r>
              <a:rPr lang="da-DK" sz="2000" dirty="0" smtClean="0">
                <a:latin typeface="Corbel"/>
                <a:cs typeface="Corbel"/>
              </a:rPr>
              <a:t>-management of </a:t>
            </a:r>
            <a:r>
              <a:rPr lang="da-DK" sz="2000" dirty="0" err="1" smtClean="0">
                <a:latin typeface="Corbel"/>
                <a:cs typeface="Corbel"/>
              </a:rPr>
              <a:t>chronic</a:t>
            </a:r>
            <a:r>
              <a:rPr lang="da-DK" sz="2000" dirty="0" smtClean="0">
                <a:latin typeface="Corbel"/>
                <a:cs typeface="Corbel"/>
              </a:rPr>
              <a:t> </a:t>
            </a:r>
            <a:r>
              <a:rPr lang="da-DK" sz="2000" dirty="0" err="1" smtClean="0">
                <a:latin typeface="Corbel"/>
                <a:cs typeface="Corbel"/>
              </a:rPr>
              <a:t>illness</a:t>
            </a:r>
            <a:endParaRPr lang="da-DK" sz="2000" dirty="0" smtClean="0">
              <a:latin typeface="Corbel"/>
              <a:cs typeface="Corbel"/>
            </a:endParaRPr>
          </a:p>
        </p:txBody>
      </p:sp>
      <p:sp>
        <p:nvSpPr>
          <p:cNvPr id="13" name="Tekstboks 12"/>
          <p:cNvSpPr txBox="1"/>
          <p:nvPr/>
        </p:nvSpPr>
        <p:spPr>
          <a:xfrm>
            <a:off x="447371" y="1755004"/>
            <a:ext cx="2094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da-DK" sz="2000" dirty="0" err="1" smtClean="0">
                <a:latin typeface="Corbel"/>
                <a:cs typeface="Corbel"/>
              </a:rPr>
              <a:t>Parents</a:t>
            </a:r>
            <a:endParaRPr lang="da-DK" sz="2000" dirty="0" smtClean="0">
              <a:latin typeface="Corbel"/>
              <a:cs typeface="Corbel"/>
            </a:endParaRPr>
          </a:p>
        </p:txBody>
      </p:sp>
      <p:sp>
        <p:nvSpPr>
          <p:cNvPr id="14" name="Tekstboks 13"/>
          <p:cNvSpPr txBox="1"/>
          <p:nvPr/>
        </p:nvSpPr>
        <p:spPr>
          <a:xfrm>
            <a:off x="133658" y="2363620"/>
            <a:ext cx="1663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da-DK" sz="2000" dirty="0" err="1" smtClean="0">
                <a:latin typeface="Corbel"/>
                <a:cs typeface="Corbel"/>
              </a:rPr>
              <a:t>Risk</a:t>
            </a:r>
            <a:r>
              <a:rPr lang="da-DK" sz="2000" dirty="0" smtClean="0">
                <a:latin typeface="Corbel"/>
                <a:cs typeface="Corbel"/>
              </a:rPr>
              <a:t> and </a:t>
            </a:r>
            <a:r>
              <a:rPr lang="da-DK" sz="2000" dirty="0" err="1" smtClean="0">
                <a:latin typeface="Corbel"/>
                <a:cs typeface="Corbel"/>
              </a:rPr>
              <a:t>resilience</a:t>
            </a:r>
            <a:endParaRPr lang="da-DK" sz="2000" dirty="0" smtClean="0">
              <a:latin typeface="Corbel"/>
              <a:cs typeface="Corbel"/>
            </a:endParaRPr>
          </a:p>
        </p:txBody>
      </p:sp>
      <p:sp>
        <p:nvSpPr>
          <p:cNvPr id="15" name="Tekstboks 14"/>
          <p:cNvSpPr txBox="1"/>
          <p:nvPr/>
        </p:nvSpPr>
        <p:spPr>
          <a:xfrm>
            <a:off x="248896" y="4144234"/>
            <a:ext cx="2094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da-DK" sz="2000" dirty="0" err="1" smtClean="0">
                <a:latin typeface="Corbel"/>
                <a:cs typeface="Corbel"/>
              </a:rPr>
              <a:t>Psychosocial</a:t>
            </a:r>
            <a:r>
              <a:rPr lang="da-DK" sz="2000" dirty="0" smtClean="0">
                <a:latin typeface="Corbel"/>
                <a:cs typeface="Corbel"/>
              </a:rPr>
              <a:t> screening</a:t>
            </a:r>
          </a:p>
        </p:txBody>
      </p:sp>
      <p:sp>
        <p:nvSpPr>
          <p:cNvPr id="16" name="Tekstboks 15"/>
          <p:cNvSpPr txBox="1"/>
          <p:nvPr/>
        </p:nvSpPr>
        <p:spPr>
          <a:xfrm>
            <a:off x="161043" y="3434292"/>
            <a:ext cx="2094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da-DK" sz="2000" dirty="0" err="1" smtClean="0">
                <a:latin typeface="Corbel"/>
                <a:cs typeface="Corbel"/>
              </a:rPr>
              <a:t>Confidentiality</a:t>
            </a:r>
            <a:endParaRPr lang="da-DK" sz="2000" dirty="0" smtClean="0">
              <a:latin typeface="Corbel"/>
              <a:cs typeface="Corbel"/>
            </a:endParaRPr>
          </a:p>
        </p:txBody>
      </p:sp>
      <p:sp>
        <p:nvSpPr>
          <p:cNvPr id="17" name="Tekstboks 16"/>
          <p:cNvSpPr txBox="1"/>
          <p:nvPr/>
        </p:nvSpPr>
        <p:spPr>
          <a:xfrm>
            <a:off x="749603" y="855753"/>
            <a:ext cx="2094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da-DK" sz="2000" dirty="0" err="1" smtClean="0">
                <a:latin typeface="Corbel"/>
                <a:cs typeface="Corbel"/>
              </a:rPr>
              <a:t>Promoting</a:t>
            </a:r>
            <a:r>
              <a:rPr lang="da-DK" sz="2000" dirty="0" smtClean="0">
                <a:latin typeface="Corbel"/>
                <a:cs typeface="Corbel"/>
              </a:rPr>
              <a:t> </a:t>
            </a:r>
            <a:r>
              <a:rPr lang="da-DK" sz="2000" dirty="0" err="1" smtClean="0">
                <a:latin typeface="Corbel"/>
                <a:cs typeface="Corbel"/>
              </a:rPr>
              <a:t>autonomy</a:t>
            </a:r>
            <a:endParaRPr lang="da-DK" sz="2000" dirty="0" smtClean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943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Young people and chronic conditions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86FE-E7F8-5B4B-958C-08B8B1A5B05D}" type="slidenum">
              <a:rPr lang="da-DK" smtClean="0"/>
              <a:pPr/>
              <a:t>32</a:t>
            </a:fld>
            <a:endParaRPr lang="da-DK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Elements of transition</a:t>
            </a:r>
            <a:endParaRPr lang="da-DK" dirty="0"/>
          </a:p>
        </p:txBody>
      </p:sp>
      <p:sp>
        <p:nvSpPr>
          <p:cNvPr id="5" name="Ellipse 4"/>
          <p:cNvSpPr/>
          <p:nvPr/>
        </p:nvSpPr>
        <p:spPr>
          <a:xfrm>
            <a:off x="2038664" y="1434042"/>
            <a:ext cx="3024336" cy="2880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Ellipse 5"/>
          <p:cNvSpPr/>
          <p:nvPr/>
        </p:nvSpPr>
        <p:spPr>
          <a:xfrm>
            <a:off x="4235649" y="1444675"/>
            <a:ext cx="3024336" cy="2880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Ellipse 6"/>
          <p:cNvSpPr/>
          <p:nvPr/>
        </p:nvSpPr>
        <p:spPr>
          <a:xfrm>
            <a:off x="3059832" y="2929790"/>
            <a:ext cx="3024336" cy="2880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boks 7"/>
          <p:cNvSpPr txBox="1"/>
          <p:nvPr/>
        </p:nvSpPr>
        <p:spPr>
          <a:xfrm>
            <a:off x="6547314" y="5953985"/>
            <a:ext cx="2118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Kennedy &amp; Sawyer 2008 </a:t>
            </a:r>
            <a:endParaRPr lang="da-DK" sz="1400" dirty="0"/>
          </a:p>
        </p:txBody>
      </p:sp>
      <p:sp>
        <p:nvSpPr>
          <p:cNvPr id="9" name="Tekstboks 8"/>
          <p:cNvSpPr txBox="1"/>
          <p:nvPr/>
        </p:nvSpPr>
        <p:spPr>
          <a:xfrm>
            <a:off x="4433777" y="3200406"/>
            <a:ext cx="435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da-DK" sz="3200" dirty="0" smtClean="0">
                <a:latin typeface="Corbel"/>
                <a:cs typeface="Corbel"/>
              </a:rPr>
              <a:t>T</a:t>
            </a:r>
          </a:p>
        </p:txBody>
      </p:sp>
      <p:sp>
        <p:nvSpPr>
          <p:cNvPr id="10" name="Tekstboks 9"/>
          <p:cNvSpPr txBox="1"/>
          <p:nvPr/>
        </p:nvSpPr>
        <p:spPr>
          <a:xfrm>
            <a:off x="3264190" y="4688958"/>
            <a:ext cx="2617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>
                  <a:lumMod val="60000"/>
                  <a:lumOff val="40000"/>
                </a:schemeClr>
              </a:buClr>
            </a:pPr>
            <a:r>
              <a:rPr lang="da-DK" sz="2000" dirty="0" smtClean="0">
                <a:latin typeface="Corbel"/>
                <a:cs typeface="Corbel"/>
              </a:rPr>
              <a:t>Health </a:t>
            </a:r>
            <a:r>
              <a:rPr lang="da-DK" sz="2000" dirty="0" err="1" smtClean="0">
                <a:latin typeface="Corbel"/>
                <a:cs typeface="Corbel"/>
              </a:rPr>
              <a:t>care</a:t>
            </a:r>
            <a:r>
              <a:rPr lang="da-DK" sz="2000" dirty="0" smtClean="0">
                <a:latin typeface="Corbel"/>
                <a:cs typeface="Corbel"/>
              </a:rPr>
              <a:t> systems &amp; </a:t>
            </a:r>
            <a:r>
              <a:rPr lang="da-DK" sz="2000" dirty="0" err="1" smtClean="0">
                <a:latin typeface="Corbel"/>
                <a:cs typeface="Corbel"/>
              </a:rPr>
              <a:t>training</a:t>
            </a:r>
            <a:r>
              <a:rPr lang="da-DK" sz="2000" dirty="0" smtClean="0">
                <a:latin typeface="Corbel"/>
                <a:cs typeface="Corbel"/>
              </a:rPr>
              <a:t> </a:t>
            </a:r>
            <a:r>
              <a:rPr lang="da-DK" sz="2000" dirty="0" err="1" smtClean="0">
                <a:latin typeface="Corbel"/>
                <a:cs typeface="Corbel"/>
              </a:rPr>
              <a:t>structures</a:t>
            </a:r>
            <a:endParaRPr lang="da-DK" sz="2000" dirty="0" smtClean="0">
              <a:latin typeface="Corbel"/>
              <a:cs typeface="Corbel"/>
            </a:endParaRPr>
          </a:p>
        </p:txBody>
      </p:sp>
      <p:sp>
        <p:nvSpPr>
          <p:cNvPr id="11" name="Tekstboks 10"/>
          <p:cNvSpPr txBox="1"/>
          <p:nvPr/>
        </p:nvSpPr>
        <p:spPr>
          <a:xfrm>
            <a:off x="1901442" y="2076880"/>
            <a:ext cx="2617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>
                  <a:lumMod val="60000"/>
                  <a:lumOff val="40000"/>
                </a:schemeClr>
              </a:buClr>
            </a:pPr>
            <a:r>
              <a:rPr lang="da-DK" sz="2000" dirty="0" smtClean="0">
                <a:latin typeface="Corbel"/>
                <a:cs typeface="Corbel"/>
              </a:rPr>
              <a:t>Principles of </a:t>
            </a:r>
            <a:r>
              <a:rPr lang="da-DK" sz="2000" dirty="0" err="1" smtClean="0">
                <a:latin typeface="Corbel"/>
                <a:cs typeface="Corbel"/>
              </a:rPr>
              <a:t>adolescent</a:t>
            </a:r>
            <a:r>
              <a:rPr lang="da-DK" sz="2000" dirty="0" smtClean="0">
                <a:latin typeface="Corbel"/>
                <a:cs typeface="Corbel"/>
              </a:rPr>
              <a:t> </a:t>
            </a:r>
            <a:r>
              <a:rPr lang="da-DK" sz="2000" dirty="0" err="1" smtClean="0">
                <a:latin typeface="Corbel"/>
                <a:cs typeface="Corbel"/>
              </a:rPr>
              <a:t>medicine</a:t>
            </a:r>
            <a:endParaRPr lang="da-DK" sz="2000" dirty="0" smtClean="0">
              <a:latin typeface="Corbel"/>
              <a:cs typeface="Corbel"/>
            </a:endParaRPr>
          </a:p>
        </p:txBody>
      </p:sp>
      <p:sp>
        <p:nvSpPr>
          <p:cNvPr id="12" name="Tekstboks 11"/>
          <p:cNvSpPr txBox="1"/>
          <p:nvPr/>
        </p:nvSpPr>
        <p:spPr>
          <a:xfrm>
            <a:off x="4627950" y="2066249"/>
            <a:ext cx="2617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>
                  <a:lumMod val="60000"/>
                  <a:lumOff val="40000"/>
                </a:schemeClr>
              </a:buClr>
            </a:pPr>
            <a:r>
              <a:rPr lang="da-DK" sz="2000" dirty="0" err="1" smtClean="0">
                <a:latin typeface="Corbel"/>
                <a:cs typeface="Corbel"/>
              </a:rPr>
              <a:t>Self</a:t>
            </a:r>
            <a:r>
              <a:rPr lang="da-DK" sz="2000" dirty="0" smtClean="0">
                <a:latin typeface="Corbel"/>
                <a:cs typeface="Corbel"/>
              </a:rPr>
              <a:t>-management of </a:t>
            </a:r>
            <a:r>
              <a:rPr lang="da-DK" sz="2000" dirty="0" err="1" smtClean="0">
                <a:latin typeface="Corbel"/>
                <a:cs typeface="Corbel"/>
              </a:rPr>
              <a:t>chronic</a:t>
            </a:r>
            <a:r>
              <a:rPr lang="da-DK" sz="2000" dirty="0" smtClean="0">
                <a:latin typeface="Corbel"/>
                <a:cs typeface="Corbel"/>
              </a:rPr>
              <a:t> </a:t>
            </a:r>
            <a:r>
              <a:rPr lang="da-DK" sz="2000" dirty="0" err="1" smtClean="0">
                <a:latin typeface="Corbel"/>
                <a:cs typeface="Corbel"/>
              </a:rPr>
              <a:t>illness</a:t>
            </a:r>
            <a:endParaRPr lang="da-DK" sz="2000" dirty="0" smtClean="0">
              <a:latin typeface="Corbel"/>
              <a:cs typeface="Corbel"/>
            </a:endParaRPr>
          </a:p>
        </p:txBody>
      </p:sp>
      <p:sp>
        <p:nvSpPr>
          <p:cNvPr id="13" name="Tekstboks 12"/>
          <p:cNvSpPr txBox="1"/>
          <p:nvPr/>
        </p:nvSpPr>
        <p:spPr>
          <a:xfrm>
            <a:off x="6519980" y="1178367"/>
            <a:ext cx="2094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da-DK" sz="2000" dirty="0" err="1" smtClean="0">
                <a:latin typeface="Corbel"/>
                <a:cs typeface="Corbel"/>
              </a:rPr>
              <a:t>Understanding</a:t>
            </a:r>
            <a:r>
              <a:rPr lang="da-DK" sz="2000" dirty="0" smtClean="0">
                <a:latin typeface="Corbel"/>
                <a:cs typeface="Corbel"/>
              </a:rPr>
              <a:t> </a:t>
            </a:r>
            <a:r>
              <a:rPr lang="da-DK" sz="2000" dirty="0" err="1" smtClean="0">
                <a:latin typeface="Corbel"/>
                <a:cs typeface="Corbel"/>
              </a:rPr>
              <a:t>health</a:t>
            </a:r>
            <a:r>
              <a:rPr lang="da-DK" sz="2000" dirty="0" smtClean="0">
                <a:latin typeface="Corbel"/>
                <a:cs typeface="Corbel"/>
              </a:rPr>
              <a:t> </a:t>
            </a:r>
            <a:r>
              <a:rPr lang="da-DK" sz="2000" dirty="0" err="1" smtClean="0">
                <a:latin typeface="Corbel"/>
                <a:cs typeface="Corbel"/>
              </a:rPr>
              <a:t>condition</a:t>
            </a:r>
            <a:endParaRPr lang="da-DK" sz="2000" dirty="0" smtClean="0">
              <a:latin typeface="Corbel"/>
              <a:cs typeface="Corbel"/>
            </a:endParaRPr>
          </a:p>
        </p:txBody>
      </p:sp>
      <p:sp>
        <p:nvSpPr>
          <p:cNvPr id="14" name="Tekstboks 13"/>
          <p:cNvSpPr txBox="1"/>
          <p:nvPr/>
        </p:nvSpPr>
        <p:spPr>
          <a:xfrm>
            <a:off x="7335712" y="2076880"/>
            <a:ext cx="1750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da-DK" sz="2000" dirty="0" err="1" smtClean="0">
                <a:latin typeface="Corbel"/>
                <a:cs typeface="Corbel"/>
              </a:rPr>
              <a:t>Adherence</a:t>
            </a:r>
            <a:endParaRPr lang="da-DK" sz="2000" dirty="0" smtClean="0">
              <a:latin typeface="Corbel"/>
              <a:cs typeface="Corbel"/>
            </a:endParaRPr>
          </a:p>
        </p:txBody>
      </p:sp>
      <p:sp>
        <p:nvSpPr>
          <p:cNvPr id="15" name="Tekstboks 14"/>
          <p:cNvSpPr txBox="1"/>
          <p:nvPr/>
        </p:nvSpPr>
        <p:spPr>
          <a:xfrm>
            <a:off x="7298128" y="2774135"/>
            <a:ext cx="1728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da-DK" sz="2000" dirty="0" smtClean="0">
                <a:latin typeface="Corbel"/>
                <a:cs typeface="Corbel"/>
              </a:rPr>
              <a:t>Management 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da-DK" sz="2000" dirty="0" smtClean="0">
                <a:latin typeface="Corbel"/>
                <a:cs typeface="Corbel"/>
              </a:rPr>
              <a:t>of </a:t>
            </a:r>
            <a:r>
              <a:rPr lang="da-DK" sz="2000" dirty="0" err="1" smtClean="0">
                <a:latin typeface="Corbel"/>
                <a:cs typeface="Corbel"/>
              </a:rPr>
              <a:t>illness</a:t>
            </a:r>
            <a:endParaRPr lang="da-DK" sz="2000" dirty="0" smtClean="0">
              <a:latin typeface="Corbel"/>
              <a:cs typeface="Corbel"/>
            </a:endParaRPr>
          </a:p>
        </p:txBody>
      </p:sp>
      <p:sp>
        <p:nvSpPr>
          <p:cNvPr id="16" name="Tekstboks 15"/>
          <p:cNvSpPr txBox="1"/>
          <p:nvPr/>
        </p:nvSpPr>
        <p:spPr>
          <a:xfrm>
            <a:off x="6804838" y="3772092"/>
            <a:ext cx="2094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da-DK" sz="2000" dirty="0" smtClean="0">
                <a:latin typeface="Corbel"/>
                <a:cs typeface="Corbel"/>
              </a:rPr>
              <a:t>Growing </a:t>
            </a:r>
            <a:r>
              <a:rPr lang="da-DK" sz="2000" dirty="0" err="1" smtClean="0">
                <a:latin typeface="Corbel"/>
                <a:cs typeface="Corbel"/>
              </a:rPr>
              <a:t>capacity</a:t>
            </a:r>
            <a:r>
              <a:rPr lang="da-DK" sz="2000" dirty="0" smtClean="0">
                <a:latin typeface="Corbel"/>
                <a:cs typeface="Corbel"/>
              </a:rPr>
              <a:t> for </a:t>
            </a:r>
            <a:r>
              <a:rPr lang="da-DK" sz="2000" dirty="0" err="1" smtClean="0">
                <a:latin typeface="Corbel"/>
                <a:cs typeface="Corbel"/>
              </a:rPr>
              <a:t>self-care</a:t>
            </a:r>
            <a:endParaRPr lang="da-DK" sz="2000" dirty="0" smtClean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943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err="1" smtClean="0"/>
              <a:t>What</a:t>
            </a:r>
            <a:r>
              <a:rPr lang="da-DK" dirty="0" smtClean="0"/>
              <a:t> do </a:t>
            </a:r>
            <a:r>
              <a:rPr lang="da-DK" dirty="0" err="1" smtClean="0"/>
              <a:t>adult</a:t>
            </a:r>
            <a:r>
              <a:rPr lang="da-DK" dirty="0" smtClean="0"/>
              <a:t> HCP (</a:t>
            </a:r>
            <a:r>
              <a:rPr lang="da-DK" dirty="0" err="1" smtClean="0"/>
              <a:t>gastroenterologists</a:t>
            </a:r>
            <a:r>
              <a:rPr lang="da-DK" dirty="0" smtClean="0"/>
              <a:t>) </a:t>
            </a:r>
            <a:r>
              <a:rPr lang="da-DK" dirty="0" err="1" smtClean="0"/>
              <a:t>want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USA </a:t>
            </a:r>
            <a:r>
              <a:rPr lang="da-DK" b="0" dirty="0" smtClean="0"/>
              <a:t>(Halt E. 2008)</a:t>
            </a:r>
            <a:endParaRPr lang="da-DK" b="0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a-DK" dirty="0" smtClean="0"/>
              <a:t>Patient </a:t>
            </a:r>
            <a:r>
              <a:rPr lang="da-DK" dirty="0" err="1" smtClean="0"/>
              <a:t>understanding</a:t>
            </a:r>
            <a:r>
              <a:rPr lang="da-DK" dirty="0" smtClean="0"/>
              <a:t> of </a:t>
            </a:r>
            <a:r>
              <a:rPr lang="da-DK" dirty="0" err="1" smtClean="0"/>
              <a:t>disease</a:t>
            </a:r>
            <a:r>
              <a:rPr lang="da-DK" dirty="0" smtClean="0"/>
              <a:t> and </a:t>
            </a:r>
            <a:r>
              <a:rPr lang="da-DK" dirty="0" err="1" smtClean="0"/>
              <a:t>its</a:t>
            </a:r>
            <a:r>
              <a:rPr lang="da-DK" dirty="0" smtClean="0"/>
              <a:t> basic nature 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 smtClean="0"/>
              <a:t>Medical summary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 smtClean="0"/>
              <a:t>Knowledge of </a:t>
            </a:r>
            <a:r>
              <a:rPr lang="da-DK" dirty="0" err="1" smtClean="0"/>
              <a:t>medication</a:t>
            </a:r>
            <a:endParaRPr lang="da-DK" dirty="0" smtClean="0"/>
          </a:p>
          <a:p>
            <a:pPr marL="457200" indent="-457200">
              <a:buFont typeface="+mj-lt"/>
              <a:buAutoNum type="arabicPeriod"/>
            </a:pPr>
            <a:r>
              <a:rPr lang="da-DK" dirty="0" smtClean="0"/>
              <a:t>Knowledge of </a:t>
            </a:r>
            <a:r>
              <a:rPr lang="da-DK" dirty="0" err="1" smtClean="0"/>
              <a:t>impact</a:t>
            </a:r>
            <a:r>
              <a:rPr lang="da-DK" dirty="0" smtClean="0"/>
              <a:t> of </a:t>
            </a:r>
            <a:r>
              <a:rPr lang="da-DK" dirty="0" err="1" smtClean="0"/>
              <a:t>substance</a:t>
            </a:r>
            <a:r>
              <a:rPr lang="da-DK" dirty="0" smtClean="0"/>
              <a:t> </a:t>
            </a:r>
            <a:r>
              <a:rPr lang="da-DK" dirty="0" err="1" smtClean="0"/>
              <a:t>use</a:t>
            </a:r>
            <a:r>
              <a:rPr lang="da-DK" dirty="0" smtClean="0"/>
              <a:t> in </a:t>
            </a:r>
            <a:r>
              <a:rPr lang="da-DK" dirty="0" err="1" smtClean="0"/>
              <a:t>health</a:t>
            </a:r>
            <a:endParaRPr lang="da-DK" dirty="0" smtClean="0"/>
          </a:p>
          <a:p>
            <a:pPr marL="457200" indent="-457200">
              <a:buFont typeface="+mj-lt"/>
              <a:buAutoNum type="arabicPeriod"/>
            </a:pPr>
            <a:r>
              <a:rPr lang="da-DK" dirty="0" smtClean="0"/>
              <a:t>Knowledge of </a:t>
            </a:r>
            <a:r>
              <a:rPr lang="da-DK" dirty="0" err="1" smtClean="0"/>
              <a:t>own</a:t>
            </a:r>
            <a:r>
              <a:rPr lang="da-DK" dirty="0" smtClean="0"/>
              <a:t> </a:t>
            </a:r>
            <a:r>
              <a:rPr lang="da-DK" dirty="0" err="1" smtClean="0"/>
              <a:t>medical</a:t>
            </a:r>
            <a:r>
              <a:rPr lang="da-DK" dirty="0" smtClean="0"/>
              <a:t> </a:t>
            </a:r>
            <a:r>
              <a:rPr lang="da-DK" dirty="0" err="1" smtClean="0"/>
              <a:t>history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 smtClean="0"/>
              <a:t>Holland </a:t>
            </a:r>
            <a:r>
              <a:rPr lang="da-DK" b="0" dirty="0" smtClean="0"/>
              <a:t>(</a:t>
            </a:r>
            <a:r>
              <a:rPr lang="da-DK" b="0" dirty="0" err="1" smtClean="0"/>
              <a:t>Barendse</a:t>
            </a:r>
            <a:r>
              <a:rPr lang="da-DK" b="0" dirty="0" smtClean="0"/>
              <a:t> S. 2011)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a-DK" dirty="0"/>
              <a:t>Medical summary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Knowledge of </a:t>
            </a:r>
            <a:r>
              <a:rPr lang="da-DK" dirty="0" err="1"/>
              <a:t>impact</a:t>
            </a:r>
            <a:r>
              <a:rPr lang="da-DK" dirty="0"/>
              <a:t> of </a:t>
            </a:r>
            <a:r>
              <a:rPr lang="da-DK" dirty="0" err="1"/>
              <a:t>substance</a:t>
            </a:r>
            <a:r>
              <a:rPr lang="da-DK" dirty="0"/>
              <a:t> </a:t>
            </a:r>
            <a:r>
              <a:rPr lang="da-DK" dirty="0" err="1"/>
              <a:t>use</a:t>
            </a:r>
            <a:r>
              <a:rPr lang="da-DK" dirty="0"/>
              <a:t> in </a:t>
            </a:r>
            <a:r>
              <a:rPr lang="da-DK" dirty="0" err="1"/>
              <a:t>health</a:t>
            </a:r>
            <a:endParaRPr lang="da-DK" dirty="0"/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Patient </a:t>
            </a:r>
            <a:r>
              <a:rPr lang="da-DK" dirty="0" err="1"/>
              <a:t>understanding</a:t>
            </a:r>
            <a:r>
              <a:rPr lang="da-DK" dirty="0"/>
              <a:t> of </a:t>
            </a:r>
            <a:r>
              <a:rPr lang="da-DK" dirty="0" err="1"/>
              <a:t>disease</a:t>
            </a:r>
            <a:r>
              <a:rPr lang="da-DK" dirty="0"/>
              <a:t> and </a:t>
            </a:r>
            <a:r>
              <a:rPr lang="da-DK" dirty="0" err="1"/>
              <a:t>its</a:t>
            </a:r>
            <a:r>
              <a:rPr lang="da-DK" dirty="0"/>
              <a:t> basic nature 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 err="1" smtClean="0"/>
              <a:t>Initiate</a:t>
            </a:r>
            <a:r>
              <a:rPr lang="da-DK" dirty="0" smtClean="0"/>
              <a:t> </a:t>
            </a:r>
            <a:r>
              <a:rPr lang="da-DK" dirty="0" err="1" smtClean="0"/>
              <a:t>contact</a:t>
            </a:r>
            <a:r>
              <a:rPr lang="da-DK" dirty="0" smtClean="0"/>
              <a:t> if a problem </a:t>
            </a:r>
            <a:r>
              <a:rPr lang="da-DK" dirty="0" err="1" smtClean="0"/>
              <a:t>arises</a:t>
            </a:r>
            <a:r>
              <a:rPr lang="da-DK" dirty="0" smtClean="0"/>
              <a:t> </a:t>
            </a:r>
            <a:r>
              <a:rPr lang="da-DK" dirty="0" err="1" smtClean="0"/>
              <a:t>between</a:t>
            </a:r>
            <a:r>
              <a:rPr lang="da-DK" dirty="0" smtClean="0"/>
              <a:t> </a:t>
            </a:r>
            <a:r>
              <a:rPr lang="da-DK" dirty="0" err="1" smtClean="0"/>
              <a:t>clinics</a:t>
            </a:r>
            <a:endParaRPr lang="da-DK" dirty="0" smtClean="0"/>
          </a:p>
          <a:p>
            <a:pPr marL="457200" indent="-457200">
              <a:buFont typeface="+mj-lt"/>
              <a:buAutoNum type="arabicPeriod"/>
            </a:pPr>
            <a:r>
              <a:rPr lang="da-DK" dirty="0" err="1" smtClean="0"/>
              <a:t>Impact</a:t>
            </a:r>
            <a:r>
              <a:rPr lang="da-DK" dirty="0" smtClean="0"/>
              <a:t> of </a:t>
            </a:r>
            <a:r>
              <a:rPr lang="da-DK" dirty="0" err="1" smtClean="0"/>
              <a:t>disease</a:t>
            </a:r>
            <a:r>
              <a:rPr lang="da-DK" dirty="0" smtClean="0"/>
              <a:t> in </a:t>
            </a:r>
            <a:r>
              <a:rPr lang="da-DK" dirty="0" err="1" smtClean="0"/>
              <a:t>life</a:t>
            </a:r>
            <a:r>
              <a:rPr lang="da-DK" dirty="0" smtClean="0"/>
              <a:t> </a:t>
            </a:r>
            <a:r>
              <a:rPr lang="da-DK" dirty="0" err="1" smtClean="0"/>
              <a:t>including</a:t>
            </a:r>
            <a:r>
              <a:rPr lang="da-DK" dirty="0" smtClean="0"/>
              <a:t> </a:t>
            </a:r>
            <a:r>
              <a:rPr lang="da-DK" dirty="0" err="1" smtClean="0"/>
              <a:t>schooland</a:t>
            </a:r>
            <a:r>
              <a:rPr lang="da-DK" dirty="0" smtClean="0"/>
              <a:t> </a:t>
            </a:r>
            <a:r>
              <a:rPr lang="da-DK" dirty="0" err="1" smtClean="0"/>
              <a:t>sexuality</a:t>
            </a:r>
            <a:endParaRPr lang="da-DK" dirty="0" smtClean="0"/>
          </a:p>
          <a:p>
            <a:pPr marL="457200" indent="-457200">
              <a:buFont typeface="+mj-lt"/>
              <a:buAutoNum type="arabicPeriod"/>
            </a:pPr>
            <a:endParaRPr lang="da-DK" dirty="0" smtClean="0"/>
          </a:p>
          <a:p>
            <a:pPr marL="457200" indent="-457200">
              <a:buFont typeface="+mj-lt"/>
              <a:buAutoNum type="arabicPeriod"/>
            </a:pPr>
            <a:endParaRPr lang="da-DK" dirty="0" smtClean="0"/>
          </a:p>
          <a:p>
            <a:pPr marL="457200" indent="-457200">
              <a:buFont typeface="+mj-lt"/>
              <a:buAutoNum type="arabicPeriod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90222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7637099"/>
              </p:ext>
            </p:extLst>
          </p:nvPr>
        </p:nvGraphicFramePr>
        <p:xfrm>
          <a:off x="680483" y="1397000"/>
          <a:ext cx="7953229" cy="48209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953229"/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Assuring</a:t>
                      </a:r>
                      <a:r>
                        <a:rPr lang="da-DK" dirty="0" smtClean="0"/>
                        <a:t> </a:t>
                      </a:r>
                      <a:r>
                        <a:rPr lang="da-DK" dirty="0" err="1" smtClean="0"/>
                        <a:t>good</a:t>
                      </a:r>
                      <a:r>
                        <a:rPr lang="da-DK" baseline="0" dirty="0" smtClean="0"/>
                        <a:t> </a:t>
                      </a:r>
                      <a:r>
                        <a:rPr lang="da-DK" baseline="0" dirty="0" err="1" smtClean="0"/>
                        <a:t>coordination</a:t>
                      </a:r>
                      <a:r>
                        <a:rPr lang="da-DK" baseline="0" dirty="0" smtClean="0"/>
                        <a:t> </a:t>
                      </a:r>
                      <a:r>
                        <a:rPr lang="da-DK" baseline="0" dirty="0" err="1" smtClean="0"/>
                        <a:t>between</a:t>
                      </a:r>
                      <a:r>
                        <a:rPr lang="da-DK" baseline="0" dirty="0" smtClean="0"/>
                        <a:t> </a:t>
                      </a:r>
                      <a:r>
                        <a:rPr lang="da-DK" baseline="0" dirty="0" err="1" smtClean="0"/>
                        <a:t>pediatrics</a:t>
                      </a:r>
                      <a:r>
                        <a:rPr lang="da-DK" baseline="0" dirty="0" smtClean="0"/>
                        <a:t> and </a:t>
                      </a:r>
                      <a:r>
                        <a:rPr lang="da-DK" baseline="0" dirty="0" err="1" smtClean="0"/>
                        <a:t>adult</a:t>
                      </a:r>
                      <a:r>
                        <a:rPr lang="da-DK" baseline="0" dirty="0" smtClean="0"/>
                        <a:t> </a:t>
                      </a:r>
                      <a:r>
                        <a:rPr lang="da-DK" baseline="0" dirty="0" err="1" smtClean="0"/>
                        <a:t>care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Starting</a:t>
                      </a:r>
                      <a:r>
                        <a:rPr lang="da-DK" dirty="0" smtClean="0"/>
                        <a:t> </a:t>
                      </a:r>
                      <a:r>
                        <a:rPr lang="da-DK" dirty="0" err="1" smtClean="0"/>
                        <a:t>planning</a:t>
                      </a:r>
                      <a:r>
                        <a:rPr lang="da-DK" dirty="0" smtClean="0"/>
                        <a:t> at an </a:t>
                      </a:r>
                      <a:r>
                        <a:rPr lang="da-DK" dirty="0" err="1" smtClean="0"/>
                        <a:t>early</a:t>
                      </a:r>
                      <a:r>
                        <a:rPr lang="da-DK" baseline="0" dirty="0" smtClean="0"/>
                        <a:t> age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Discussing</a:t>
                      </a:r>
                      <a:r>
                        <a:rPr lang="da-DK" dirty="0" smtClean="0"/>
                        <a:t> </a:t>
                      </a:r>
                      <a:r>
                        <a:rPr lang="da-DK" dirty="0" err="1" smtClean="0"/>
                        <a:t>self</a:t>
                      </a:r>
                      <a:r>
                        <a:rPr lang="da-DK" dirty="0" smtClean="0"/>
                        <a:t>-management with patient and </a:t>
                      </a:r>
                      <a:r>
                        <a:rPr lang="da-DK" dirty="0" err="1" smtClean="0"/>
                        <a:t>parents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Including</a:t>
                      </a:r>
                      <a:r>
                        <a:rPr lang="da-DK" dirty="0" smtClean="0"/>
                        <a:t> YP </a:t>
                      </a:r>
                      <a:r>
                        <a:rPr lang="da-DK" dirty="0" err="1" smtClean="0"/>
                        <a:t>views</a:t>
                      </a:r>
                      <a:r>
                        <a:rPr lang="da-DK" dirty="0" smtClean="0"/>
                        <a:t> and </a:t>
                      </a:r>
                      <a:r>
                        <a:rPr lang="da-DK" dirty="0" err="1" smtClean="0"/>
                        <a:t>preferences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Seeing</a:t>
                      </a:r>
                      <a:r>
                        <a:rPr lang="da-DK" dirty="0" smtClean="0"/>
                        <a:t> YP</a:t>
                      </a:r>
                      <a:r>
                        <a:rPr lang="da-DK" baseline="0" dirty="0" smtClean="0"/>
                        <a:t> </a:t>
                      </a:r>
                      <a:r>
                        <a:rPr lang="da-DK" baseline="0" dirty="0" err="1" smtClean="0"/>
                        <a:t>alone</a:t>
                      </a:r>
                      <a:r>
                        <a:rPr lang="da-DK" baseline="0" dirty="0" smtClean="0"/>
                        <a:t> for part of the </a:t>
                      </a:r>
                      <a:r>
                        <a:rPr lang="da-DK" baseline="0" dirty="0" err="1" smtClean="0"/>
                        <a:t>consultation</a:t>
                      </a:r>
                      <a:r>
                        <a:rPr lang="da-DK" baseline="0" dirty="0" smtClean="0"/>
                        <a:t> if </a:t>
                      </a:r>
                      <a:r>
                        <a:rPr lang="da-DK" baseline="0" dirty="0" err="1" smtClean="0"/>
                        <a:t>dev</a:t>
                      </a:r>
                      <a:r>
                        <a:rPr lang="da-DK" baseline="0" dirty="0" smtClean="0"/>
                        <a:t>. </a:t>
                      </a:r>
                      <a:r>
                        <a:rPr lang="da-DK" baseline="0" dirty="0" err="1" smtClean="0"/>
                        <a:t>appropriate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Identifying</a:t>
                      </a:r>
                      <a:r>
                        <a:rPr lang="da-DK" dirty="0" smtClean="0"/>
                        <a:t> and </a:t>
                      </a:r>
                      <a:r>
                        <a:rPr lang="da-DK" dirty="0" err="1" smtClean="0"/>
                        <a:t>adult</a:t>
                      </a:r>
                      <a:r>
                        <a:rPr lang="da-DK" dirty="0" smtClean="0"/>
                        <a:t> </a:t>
                      </a:r>
                      <a:r>
                        <a:rPr lang="da-DK" dirty="0" err="1" smtClean="0"/>
                        <a:t>provider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Tailoring</a:t>
                      </a:r>
                      <a:r>
                        <a:rPr lang="da-DK" dirty="0" smtClean="0"/>
                        <a:t> the plan</a:t>
                      </a:r>
                      <a:r>
                        <a:rPr lang="da-DK" baseline="0" dirty="0" smtClean="0"/>
                        <a:t> to the </a:t>
                      </a:r>
                      <a:r>
                        <a:rPr lang="da-DK" baseline="0" dirty="0" err="1" smtClean="0"/>
                        <a:t>needs</a:t>
                      </a:r>
                      <a:r>
                        <a:rPr lang="da-DK" baseline="0" dirty="0" smtClean="0"/>
                        <a:t> of the patient and </a:t>
                      </a:r>
                      <a:r>
                        <a:rPr lang="da-DK" baseline="0" dirty="0" err="1" smtClean="0"/>
                        <a:t>family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Identitying</a:t>
                      </a:r>
                      <a:r>
                        <a:rPr lang="da-DK" baseline="0" dirty="0" smtClean="0"/>
                        <a:t> a transition </a:t>
                      </a:r>
                      <a:r>
                        <a:rPr lang="da-DK" baseline="0" dirty="0" err="1" smtClean="0"/>
                        <a:t>coordinator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Provide </a:t>
                      </a:r>
                      <a:r>
                        <a:rPr lang="da-DK" dirty="0" err="1" smtClean="0"/>
                        <a:t>written</a:t>
                      </a:r>
                      <a:r>
                        <a:rPr lang="da-DK" dirty="0" smtClean="0"/>
                        <a:t> </a:t>
                      </a:r>
                      <a:r>
                        <a:rPr lang="da-DK" dirty="0" err="1" smtClean="0"/>
                        <a:t>health</a:t>
                      </a:r>
                      <a:r>
                        <a:rPr lang="da-DK" dirty="0" smtClean="0"/>
                        <a:t> summary and bio-</a:t>
                      </a:r>
                      <a:r>
                        <a:rPr lang="da-DK" dirty="0" err="1" smtClean="0"/>
                        <a:t>psycho</a:t>
                      </a:r>
                      <a:r>
                        <a:rPr lang="da-DK" dirty="0" smtClean="0"/>
                        <a:t>-social</a:t>
                      </a:r>
                      <a:r>
                        <a:rPr lang="da-DK" baseline="0" dirty="0" smtClean="0"/>
                        <a:t> profile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Available</a:t>
                      </a:r>
                      <a:r>
                        <a:rPr lang="da-DK" dirty="0" smtClean="0"/>
                        <a:t> </a:t>
                      </a:r>
                      <a:r>
                        <a:rPr lang="da-DK" dirty="0" err="1" smtClean="0"/>
                        <a:t>written</a:t>
                      </a:r>
                      <a:r>
                        <a:rPr lang="da-DK" dirty="0" smtClean="0"/>
                        <a:t>  transition</a:t>
                      </a:r>
                      <a:r>
                        <a:rPr lang="da-DK" baseline="0" dirty="0" smtClean="0"/>
                        <a:t> </a:t>
                      </a:r>
                      <a:r>
                        <a:rPr lang="da-DK" baseline="0" dirty="0" err="1" smtClean="0"/>
                        <a:t>protocol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At </a:t>
                      </a:r>
                      <a:r>
                        <a:rPr lang="da-DK" dirty="0" err="1" smtClean="0"/>
                        <a:t>least</a:t>
                      </a:r>
                      <a:r>
                        <a:rPr lang="da-DK" dirty="0" smtClean="0"/>
                        <a:t> </a:t>
                      </a:r>
                      <a:r>
                        <a:rPr lang="da-DK" dirty="0" err="1" smtClean="0"/>
                        <a:t>one</a:t>
                      </a:r>
                      <a:r>
                        <a:rPr lang="da-DK" dirty="0" smtClean="0"/>
                        <a:t> </a:t>
                      </a:r>
                      <a:r>
                        <a:rPr lang="da-DK" dirty="0" err="1" smtClean="0"/>
                        <a:t>fixed</a:t>
                      </a:r>
                      <a:r>
                        <a:rPr lang="da-DK" dirty="0" smtClean="0"/>
                        <a:t> </a:t>
                      </a:r>
                      <a:r>
                        <a:rPr lang="da-DK" dirty="0" err="1" smtClean="0"/>
                        <a:t>appointment</a:t>
                      </a:r>
                      <a:r>
                        <a:rPr lang="da-DK" dirty="0" smtClean="0"/>
                        <a:t> in </a:t>
                      </a:r>
                      <a:r>
                        <a:rPr lang="da-DK" dirty="0" err="1" smtClean="0"/>
                        <a:t>adult</a:t>
                      </a:r>
                      <a:r>
                        <a:rPr lang="da-DK" dirty="0" smtClean="0"/>
                        <a:t> </a:t>
                      </a:r>
                      <a:r>
                        <a:rPr lang="da-DK" dirty="0" err="1" smtClean="0"/>
                        <a:t>care</a:t>
                      </a:r>
                      <a:r>
                        <a:rPr lang="da-DK" dirty="0" smtClean="0"/>
                        <a:t> </a:t>
                      </a:r>
                      <a:r>
                        <a:rPr lang="da-DK" dirty="0" err="1" smtClean="0"/>
                        <a:t>planned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Sufficient </a:t>
                      </a:r>
                      <a:r>
                        <a:rPr lang="da-DK" dirty="0" err="1" smtClean="0"/>
                        <a:t>knowledge</a:t>
                      </a:r>
                      <a:r>
                        <a:rPr lang="da-DK" dirty="0" smtClean="0"/>
                        <a:t> and </a:t>
                      </a:r>
                      <a:r>
                        <a:rPr lang="da-DK" dirty="0" err="1" smtClean="0"/>
                        <a:t>skills</a:t>
                      </a:r>
                      <a:r>
                        <a:rPr lang="da-DK" dirty="0" smtClean="0"/>
                        <a:t> in </a:t>
                      </a:r>
                      <a:r>
                        <a:rPr lang="da-DK" dirty="0" err="1" smtClean="0"/>
                        <a:t>adolescent</a:t>
                      </a:r>
                      <a:r>
                        <a:rPr lang="da-DK" dirty="0" smtClean="0"/>
                        <a:t> </a:t>
                      </a:r>
                      <a:r>
                        <a:rPr lang="da-DK" dirty="0" err="1" smtClean="0"/>
                        <a:t>health</a:t>
                      </a:r>
                      <a:r>
                        <a:rPr lang="da-DK" dirty="0" smtClean="0"/>
                        <a:t> (</a:t>
                      </a:r>
                      <a:r>
                        <a:rPr lang="da-DK" dirty="0" err="1" smtClean="0"/>
                        <a:t>adult</a:t>
                      </a:r>
                      <a:r>
                        <a:rPr lang="da-DK" baseline="0" dirty="0" smtClean="0"/>
                        <a:t> + </a:t>
                      </a:r>
                      <a:r>
                        <a:rPr lang="da-DK" baseline="0" dirty="0" err="1" smtClean="0"/>
                        <a:t>ped</a:t>
                      </a:r>
                      <a:r>
                        <a:rPr lang="da-DK" baseline="0" dirty="0" smtClean="0"/>
                        <a:t>)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Include</a:t>
                      </a:r>
                      <a:r>
                        <a:rPr lang="da-DK" dirty="0" smtClean="0"/>
                        <a:t> </a:t>
                      </a:r>
                      <a:r>
                        <a:rPr lang="da-DK" dirty="0" err="1" smtClean="0"/>
                        <a:t>parents</a:t>
                      </a:r>
                      <a:r>
                        <a:rPr lang="da-DK" dirty="0" smtClean="0"/>
                        <a:t> in </a:t>
                      </a:r>
                      <a:r>
                        <a:rPr lang="da-DK" dirty="0" err="1" smtClean="0"/>
                        <a:t>planning</a:t>
                      </a:r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Key</a:t>
            </a:r>
            <a:r>
              <a:rPr lang="da-DK" dirty="0" smtClean="0"/>
              <a:t> elements – a Delphi </a:t>
            </a:r>
            <a:r>
              <a:rPr lang="da-DK" dirty="0" err="1" smtClean="0"/>
              <a:t>study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Young people and chronic conditions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86FE-E7F8-5B4B-958C-08B8B1A5B05D}" type="slidenum">
              <a:rPr lang="da-DK" smtClean="0"/>
              <a:pPr/>
              <a:t>34</a:t>
            </a:fld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7006856" y="5954233"/>
            <a:ext cx="1626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da-DK" sz="1400" dirty="0" smtClean="0">
                <a:latin typeface="Corbel"/>
                <a:cs typeface="Corbel"/>
              </a:rPr>
              <a:t>Suris JC et al 2015</a:t>
            </a:r>
          </a:p>
        </p:txBody>
      </p:sp>
    </p:spTree>
    <p:extLst>
      <p:ext uri="{BB962C8B-B14F-4D97-AF65-F5344CB8AC3E}">
        <p14:creationId xmlns:p14="http://schemas.microsoft.com/office/powerpoint/2010/main" xmlns="" val="240675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Key</a:t>
            </a:r>
            <a:r>
              <a:rPr lang="da-DK" dirty="0" smtClean="0"/>
              <a:t> elements acc. to EAP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8729"/>
          </a:xfrm>
        </p:spPr>
        <p:txBody>
          <a:bodyPr/>
          <a:lstStyle/>
          <a:p>
            <a:r>
              <a:rPr lang="en-US" sz="2400" dirty="0"/>
              <a:t>A structured, written policy on how to organize the transition, involving both child and </a:t>
            </a:r>
            <a:r>
              <a:rPr lang="en-US" sz="2400" dirty="0" smtClean="0"/>
              <a:t>adult </a:t>
            </a:r>
            <a:r>
              <a:rPr lang="da-DK" sz="2400" dirty="0" err="1" smtClean="0"/>
              <a:t>health</a:t>
            </a:r>
            <a:r>
              <a:rPr lang="da-DK" sz="2400" dirty="0" smtClean="0"/>
              <a:t> </a:t>
            </a:r>
            <a:r>
              <a:rPr lang="da-DK" sz="2400" dirty="0" err="1"/>
              <a:t>care</a:t>
            </a:r>
            <a:r>
              <a:rPr lang="da-DK" sz="2400" dirty="0"/>
              <a:t> </a:t>
            </a:r>
            <a:r>
              <a:rPr lang="da-DK" sz="2400" dirty="0" err="1" smtClean="0"/>
              <a:t>providers</a:t>
            </a:r>
            <a:endParaRPr lang="da-DK" sz="2400" dirty="0" smtClean="0"/>
          </a:p>
          <a:p>
            <a:r>
              <a:rPr lang="en-US" sz="2400" dirty="0" smtClean="0"/>
              <a:t>Involvement </a:t>
            </a:r>
            <a:r>
              <a:rPr lang="en-US" sz="2400" dirty="0"/>
              <a:t>of the patient and his family, preparation and </a:t>
            </a:r>
            <a:r>
              <a:rPr lang="en-US" sz="2400" dirty="0" smtClean="0"/>
              <a:t>planning</a:t>
            </a:r>
          </a:p>
          <a:p>
            <a:r>
              <a:rPr lang="en-US" sz="2400" dirty="0"/>
              <a:t>Adequate training of staff, sensitization of the adult specialists and teams to the specific </a:t>
            </a:r>
            <a:r>
              <a:rPr lang="en-US" sz="2400" dirty="0" smtClean="0"/>
              <a:t>needs </a:t>
            </a:r>
            <a:r>
              <a:rPr lang="da-DK" sz="2400" dirty="0" smtClean="0"/>
              <a:t>of </a:t>
            </a:r>
            <a:r>
              <a:rPr lang="da-DK" sz="2400" dirty="0"/>
              <a:t>the </a:t>
            </a:r>
            <a:r>
              <a:rPr lang="da-DK" sz="2400" dirty="0" err="1"/>
              <a:t>adolescent</a:t>
            </a:r>
            <a:r>
              <a:rPr lang="da-DK" sz="2400" dirty="0"/>
              <a:t> </a:t>
            </a:r>
            <a:r>
              <a:rPr lang="da-DK" sz="2400" dirty="0" smtClean="0"/>
              <a:t>patient</a:t>
            </a:r>
          </a:p>
          <a:p>
            <a:r>
              <a:rPr lang="da-DK" sz="2400" dirty="0" err="1"/>
              <a:t>Continuity</a:t>
            </a:r>
            <a:r>
              <a:rPr lang="da-DK" sz="2400" dirty="0"/>
              <a:t> of </a:t>
            </a:r>
            <a:r>
              <a:rPr lang="da-DK" sz="2400" dirty="0" err="1"/>
              <a:t>care</a:t>
            </a:r>
            <a:r>
              <a:rPr lang="da-DK" sz="2400" dirty="0"/>
              <a:t> </a:t>
            </a:r>
            <a:r>
              <a:rPr lang="da-DK" sz="2400" dirty="0" err="1" smtClean="0"/>
              <a:t>cooperation</a:t>
            </a:r>
            <a:r>
              <a:rPr lang="da-DK" sz="2400" dirty="0" smtClean="0"/>
              <a:t> and </a:t>
            </a:r>
            <a:r>
              <a:rPr lang="da-DK" sz="2400" dirty="0" err="1" smtClean="0"/>
              <a:t>follow</a:t>
            </a:r>
            <a:r>
              <a:rPr lang="da-DK" sz="2400" dirty="0" smtClean="0"/>
              <a:t> up</a:t>
            </a:r>
          </a:p>
          <a:p>
            <a:r>
              <a:rPr lang="da-DK" sz="2400" dirty="0" err="1"/>
              <a:t>Financing</a:t>
            </a:r>
            <a:endParaRPr lang="da-DK" sz="240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Young people and chronic conditions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86FE-E7F8-5B4B-958C-08B8B1A5B05D}" type="slidenum">
              <a:rPr lang="da-DK" smtClean="0"/>
              <a:pPr/>
              <a:t>35</a:t>
            </a:fld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6932491" y="5869172"/>
            <a:ext cx="1679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da-DK" sz="1400" dirty="0" smtClean="0">
                <a:latin typeface="Corbel"/>
                <a:cs typeface="Corbel"/>
              </a:rPr>
              <a:t>Mazur A et al 2017</a:t>
            </a:r>
          </a:p>
        </p:txBody>
      </p:sp>
    </p:spTree>
    <p:extLst>
      <p:ext uri="{BB962C8B-B14F-4D97-AF65-F5344CB8AC3E}">
        <p14:creationId xmlns:p14="http://schemas.microsoft.com/office/powerpoint/2010/main" xmlns="" val="401988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err="1" smtClean="0"/>
              <a:t>Different</a:t>
            </a:r>
            <a:r>
              <a:rPr lang="da-DK" dirty="0" smtClean="0"/>
              <a:t> models of </a:t>
            </a:r>
            <a:r>
              <a:rPr lang="da-DK" dirty="0" err="1" smtClean="0"/>
              <a:t>transitional</a:t>
            </a:r>
            <a:r>
              <a:rPr lang="da-DK" dirty="0" smtClean="0"/>
              <a:t> </a:t>
            </a:r>
            <a:r>
              <a:rPr lang="da-DK" dirty="0" err="1" smtClean="0"/>
              <a:t>care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Patient </a:t>
            </a:r>
            <a:r>
              <a:rPr lang="da-DK" dirty="0" err="1" smtClean="0"/>
              <a:t>education</a:t>
            </a:r>
            <a:r>
              <a:rPr lang="da-DK" dirty="0" smtClean="0"/>
              <a:t> and </a:t>
            </a:r>
            <a:r>
              <a:rPr lang="da-DK" dirty="0" err="1" smtClean="0"/>
              <a:t>preparation</a:t>
            </a:r>
            <a:r>
              <a:rPr lang="da-DK" dirty="0" smtClean="0"/>
              <a:t> </a:t>
            </a:r>
            <a:r>
              <a:rPr lang="da-DK" dirty="0" err="1" smtClean="0"/>
              <a:t>incl</a:t>
            </a:r>
            <a:r>
              <a:rPr lang="da-DK" dirty="0" smtClean="0"/>
              <a:t>. CBT and </a:t>
            </a:r>
            <a:r>
              <a:rPr lang="da-DK" dirty="0" err="1" smtClean="0"/>
              <a:t>skills-based</a:t>
            </a:r>
            <a:r>
              <a:rPr lang="da-DK" dirty="0" smtClean="0"/>
              <a:t> interventions</a:t>
            </a:r>
          </a:p>
          <a:p>
            <a:r>
              <a:rPr lang="da-DK" dirty="0" smtClean="0"/>
              <a:t>Transition </a:t>
            </a:r>
            <a:r>
              <a:rPr lang="da-DK" dirty="0" err="1" smtClean="0"/>
              <a:t>coordinator</a:t>
            </a:r>
            <a:endParaRPr lang="da-DK" dirty="0" smtClean="0"/>
          </a:p>
          <a:p>
            <a:r>
              <a:rPr lang="da-DK" dirty="0" smtClean="0"/>
              <a:t>Transition-/</a:t>
            </a:r>
            <a:r>
              <a:rPr lang="da-DK" dirty="0" err="1" smtClean="0"/>
              <a:t>youth</a:t>
            </a:r>
            <a:r>
              <a:rPr lang="da-DK" dirty="0" smtClean="0"/>
              <a:t> </a:t>
            </a:r>
            <a:r>
              <a:rPr lang="da-DK" dirty="0" err="1" smtClean="0"/>
              <a:t>clinics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Young people and chronic conditions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86FE-E7F8-5B4B-958C-08B8B1A5B05D}" type="slidenum">
              <a:rPr lang="da-DK" smtClean="0"/>
              <a:pPr/>
              <a:t>36</a:t>
            </a:fld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6932491" y="5890438"/>
            <a:ext cx="1679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da-DK" sz="1400" dirty="0" smtClean="0">
                <a:latin typeface="Corbel"/>
                <a:cs typeface="Corbel"/>
              </a:rPr>
              <a:t>Mazur A et al 2017</a:t>
            </a:r>
          </a:p>
        </p:txBody>
      </p:sp>
    </p:spTree>
    <p:extLst>
      <p:ext uri="{BB962C8B-B14F-4D97-AF65-F5344CB8AC3E}">
        <p14:creationId xmlns:p14="http://schemas.microsoft.com/office/powerpoint/2010/main" xmlns="" val="3774604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el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altLang="da-DK" dirty="0" smtClean="0"/>
              <a:t>The </a:t>
            </a:r>
            <a:r>
              <a:rPr lang="da-DK" altLang="da-DK" dirty="0" err="1" smtClean="0"/>
              <a:t>evidence</a:t>
            </a:r>
            <a:r>
              <a:rPr lang="da-DK" altLang="da-DK" dirty="0" smtClean="0"/>
              <a:t> of </a:t>
            </a:r>
            <a:r>
              <a:rPr lang="da-DK" altLang="da-DK" dirty="0" err="1" smtClean="0"/>
              <a:t>transitional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care</a:t>
            </a:r>
            <a:r>
              <a:rPr lang="da-DK" altLang="da-DK" dirty="0" smtClean="0"/>
              <a:t>? </a:t>
            </a:r>
            <a:r>
              <a:rPr lang="da-DK" altLang="da-DK" dirty="0" err="1" smtClean="0"/>
              <a:t>Cochrane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review</a:t>
            </a:r>
            <a:r>
              <a:rPr lang="da-DK" altLang="da-DK" dirty="0" smtClean="0"/>
              <a:t> 2016</a:t>
            </a:r>
          </a:p>
        </p:txBody>
      </p:sp>
      <p:sp>
        <p:nvSpPr>
          <p:cNvPr id="51203" name="Pladsholder til indhold 2"/>
          <p:cNvSpPr>
            <a:spLocks noGrp="1"/>
          </p:cNvSpPr>
          <p:nvPr>
            <p:ph idx="1"/>
          </p:nvPr>
        </p:nvSpPr>
        <p:spPr>
          <a:xfrm>
            <a:off x="395288" y="1916113"/>
            <a:ext cx="8229600" cy="4525962"/>
          </a:xfrm>
        </p:spPr>
        <p:txBody>
          <a:bodyPr/>
          <a:lstStyle/>
          <a:p>
            <a:r>
              <a:rPr lang="en-US" altLang="da-DK" sz="2800" dirty="0" smtClean="0"/>
              <a:t>RCT-studies, controlled studies, longitudinal studies</a:t>
            </a:r>
          </a:p>
          <a:p>
            <a:r>
              <a:rPr lang="en-US" altLang="da-DK" sz="2800" dirty="0" smtClean="0"/>
              <a:t>All interventions </a:t>
            </a:r>
          </a:p>
          <a:p>
            <a:r>
              <a:rPr lang="en-US" altLang="da-DK" sz="2800" dirty="0" smtClean="0"/>
              <a:t>All chronic conditions</a:t>
            </a:r>
          </a:p>
          <a:p>
            <a:r>
              <a:rPr lang="en-US" altLang="da-DK" sz="2800" dirty="0" smtClean="0"/>
              <a:t>21000 hits -&gt; 4 studies</a:t>
            </a:r>
          </a:p>
          <a:p>
            <a:r>
              <a:rPr lang="en-US" altLang="da-DK" sz="2800" dirty="0" smtClean="0"/>
              <a:t>A total of 238 patients</a:t>
            </a:r>
          </a:p>
          <a:p>
            <a:r>
              <a:rPr lang="en-US" altLang="da-DK" sz="2800" dirty="0" smtClean="0"/>
              <a:t>4 different models</a:t>
            </a:r>
            <a:endParaRPr lang="da-DK" altLang="da-DK" sz="2800" dirty="0" smtClean="0"/>
          </a:p>
        </p:txBody>
      </p:sp>
      <p:sp>
        <p:nvSpPr>
          <p:cNvPr id="2" name="Tekstboks 1"/>
          <p:cNvSpPr txBox="1"/>
          <p:nvPr/>
        </p:nvSpPr>
        <p:spPr>
          <a:xfrm>
            <a:off x="6687947" y="5901083"/>
            <a:ext cx="1967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da-DK" sz="1400" dirty="0" smtClean="0">
                <a:latin typeface="Corbel"/>
                <a:cs typeface="Corbel"/>
              </a:rPr>
              <a:t>Campbell et al. 2016</a:t>
            </a:r>
          </a:p>
        </p:txBody>
      </p:sp>
    </p:spTree>
    <p:extLst>
      <p:ext uri="{BB962C8B-B14F-4D97-AF65-F5344CB8AC3E}">
        <p14:creationId xmlns:p14="http://schemas.microsoft.com/office/powerpoint/2010/main" xmlns="" val="1189870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Young people and chronic conditions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86FE-E7F8-5B4B-958C-08B8B1A5B05D}" type="slidenum">
              <a:rPr lang="da-DK" smtClean="0"/>
              <a:pPr/>
              <a:t>38</a:t>
            </a:fld>
            <a:endParaRPr lang="da-DK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Tekstboks 4"/>
          <p:cNvSpPr txBox="1"/>
          <p:nvPr/>
        </p:nvSpPr>
        <p:spPr>
          <a:xfrm>
            <a:off x="6687947" y="5901083"/>
            <a:ext cx="1967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da-DK" sz="1400" dirty="0" smtClean="0">
                <a:latin typeface="Corbel"/>
                <a:cs typeface="Corbel"/>
              </a:rPr>
              <a:t>Campbell et al. 2016</a:t>
            </a: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29491654"/>
              </p:ext>
            </p:extLst>
          </p:nvPr>
        </p:nvGraphicFramePr>
        <p:xfrm>
          <a:off x="395288" y="302882"/>
          <a:ext cx="8424864" cy="55753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06216"/>
                <a:gridCol w="2091761"/>
                <a:gridCol w="2120671"/>
                <a:gridCol w="2106216"/>
              </a:tblGrid>
              <a:tr h="476235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patients</a:t>
                      </a:r>
                      <a:endParaRPr lang="da-DK" sz="1400" dirty="0"/>
                    </a:p>
                  </a:txBody>
                  <a:tcPr marL="91439" marR="91439" marT="45734" marB="45734"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intervention</a:t>
                      </a:r>
                      <a:endParaRPr lang="da-DK" sz="1400" dirty="0"/>
                    </a:p>
                  </a:txBody>
                  <a:tcPr marL="91439" marR="91439" marT="45734" marB="45734"/>
                </a:tc>
                <a:tc>
                  <a:txBody>
                    <a:bodyPr/>
                    <a:lstStyle/>
                    <a:p>
                      <a:r>
                        <a:rPr lang="da-DK" sz="1400" dirty="0" err="1" smtClean="0"/>
                        <a:t>outcome</a:t>
                      </a:r>
                      <a:endParaRPr lang="da-DK" sz="1400" dirty="0"/>
                    </a:p>
                  </a:txBody>
                  <a:tcPr marL="91439" marR="91439" marT="45734" marB="45734"/>
                </a:tc>
                <a:tc>
                  <a:txBody>
                    <a:bodyPr/>
                    <a:lstStyle/>
                    <a:p>
                      <a:r>
                        <a:rPr lang="da-DK" sz="1400" dirty="0" err="1" smtClean="0"/>
                        <a:t>result</a:t>
                      </a:r>
                      <a:endParaRPr lang="da-DK" sz="1400" dirty="0"/>
                    </a:p>
                  </a:txBody>
                  <a:tcPr marL="91439" marR="91439" marT="45734" marB="45734"/>
                </a:tc>
              </a:tr>
              <a:tr h="15551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u="none" kern="1200" dirty="0" err="1" smtClean="0">
                          <a:effectLst/>
                        </a:rPr>
                        <a:t>Chronic</a:t>
                      </a:r>
                      <a:r>
                        <a:rPr lang="da-DK" sz="1400" u="none" kern="1200" dirty="0" smtClean="0">
                          <a:effectLst/>
                        </a:rPr>
                        <a:t> </a:t>
                      </a:r>
                      <a:r>
                        <a:rPr lang="da-DK" sz="1400" u="none" kern="1200" dirty="0" err="1" smtClean="0">
                          <a:effectLst/>
                        </a:rPr>
                        <a:t>illness</a:t>
                      </a:r>
                      <a:endParaRPr lang="da-DK" sz="1400" u="none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kern="1200" dirty="0" smtClean="0">
                          <a:effectLst/>
                        </a:rPr>
                        <a:t>(cystic fibrosis, inflammatory bowel disease,</a:t>
                      </a:r>
                      <a:r>
                        <a:rPr lang="en-US" sz="1400" u="none" kern="1200" baseline="0" dirty="0" smtClean="0">
                          <a:effectLst/>
                        </a:rPr>
                        <a:t> </a:t>
                      </a:r>
                      <a:r>
                        <a:rPr lang="en-US" sz="1400" u="none" kern="1200" dirty="0" smtClean="0">
                          <a:effectLst/>
                        </a:rPr>
                        <a:t> type 1 diabetes), n=81</a:t>
                      </a:r>
                      <a:endParaRPr lang="da-DK" sz="1400" u="none" dirty="0" smtClean="0"/>
                    </a:p>
                    <a:p>
                      <a:endParaRPr lang="da-DK" sz="1400" u="none" strike="noStrike" kern="1200" dirty="0" smtClean="0">
                        <a:effectLst/>
                      </a:endParaRPr>
                    </a:p>
                    <a:p>
                      <a:r>
                        <a:rPr lang="da-DK" sz="1400" u="none" strike="noStrike" kern="1200" dirty="0" smtClean="0">
                          <a:effectLst/>
                        </a:rPr>
                        <a:t>Huang 2014</a:t>
                      </a:r>
                      <a:endParaRPr lang="da-DK" sz="1400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4" marB="45734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Web- and SMS -delivered</a:t>
                      </a:r>
                      <a:endParaRPr lang="da-DK" sz="1400" dirty="0" smtClean="0"/>
                    </a:p>
                    <a:p>
                      <a:r>
                        <a:rPr lang="en-US" sz="1400" kern="1200" dirty="0" smtClean="0">
                          <a:effectLst/>
                        </a:rPr>
                        <a:t>skill</a:t>
                      </a:r>
                      <a:r>
                        <a:rPr lang="en-US" sz="1400" kern="1200" baseline="0" dirty="0" smtClean="0">
                          <a:effectLst/>
                        </a:rPr>
                        <a:t> based</a:t>
                      </a:r>
                      <a:r>
                        <a:rPr lang="en-US" sz="1400" kern="1200" dirty="0" smtClean="0">
                          <a:effectLst/>
                        </a:rPr>
                        <a:t> intervention</a:t>
                      </a:r>
                      <a:endParaRPr lang="da-DK" sz="1400" dirty="0"/>
                    </a:p>
                  </a:txBody>
                  <a:tcPr marL="91439" marR="91439" marT="45734" marB="45734"/>
                </a:tc>
                <a:tc>
                  <a:txBody>
                    <a:bodyPr/>
                    <a:lstStyle/>
                    <a:p>
                      <a:r>
                        <a:rPr lang="da-DK" sz="1400" dirty="0" err="1" smtClean="0"/>
                        <a:t>Disease</a:t>
                      </a:r>
                      <a:r>
                        <a:rPr lang="da-DK" sz="1400" dirty="0" smtClean="0"/>
                        <a:t> </a:t>
                      </a:r>
                      <a:r>
                        <a:rPr lang="da-DK" sz="1400" dirty="0" err="1" smtClean="0"/>
                        <a:t>activity</a:t>
                      </a:r>
                      <a:endParaRPr lang="da-DK" sz="1400" dirty="0" smtClean="0"/>
                    </a:p>
                    <a:p>
                      <a:r>
                        <a:rPr lang="da-DK" sz="1400" kern="1200" dirty="0" smtClean="0">
                          <a:effectLst/>
                        </a:rPr>
                        <a:t>Readiness for transition</a:t>
                      </a:r>
                    </a:p>
                    <a:p>
                      <a:r>
                        <a:rPr lang="da-DK" sz="1400" kern="1200" dirty="0" err="1" smtClean="0">
                          <a:effectLst/>
                        </a:rPr>
                        <a:t>Disease</a:t>
                      </a:r>
                      <a:r>
                        <a:rPr lang="da-DK" sz="1400" kern="1200" dirty="0" smtClean="0">
                          <a:effectLst/>
                        </a:rPr>
                        <a:t> </a:t>
                      </a:r>
                      <a:r>
                        <a:rPr lang="da-DK" sz="1400" kern="1200" dirty="0" err="1" smtClean="0">
                          <a:effectLst/>
                        </a:rPr>
                        <a:t>knowledge</a:t>
                      </a:r>
                      <a:endParaRPr lang="da-DK" sz="1400" kern="1200" dirty="0" smtClean="0">
                        <a:effectLst/>
                      </a:endParaRPr>
                    </a:p>
                    <a:p>
                      <a:r>
                        <a:rPr lang="en-US" sz="1400" kern="1200" dirty="0" smtClean="0">
                          <a:effectLst/>
                        </a:rPr>
                        <a:t>Well-being and quality of life</a:t>
                      </a:r>
                      <a:endParaRPr lang="da-DK" sz="1400" dirty="0"/>
                    </a:p>
                  </a:txBody>
                  <a:tcPr marL="91439" marR="91439" marT="45734" marB="45734"/>
                </a:tc>
                <a:tc>
                  <a:txBody>
                    <a:bodyPr/>
                    <a:lstStyle/>
                    <a:p>
                      <a:r>
                        <a:rPr lang="da-DK" sz="1400" dirty="0" err="1" smtClean="0"/>
                        <a:t>Unchanged</a:t>
                      </a:r>
                      <a:r>
                        <a:rPr lang="da-DK" sz="1400" dirty="0" smtClean="0"/>
                        <a:t> </a:t>
                      </a:r>
                      <a:r>
                        <a:rPr lang="da-DK" sz="1400" dirty="0" err="1" smtClean="0"/>
                        <a:t>disease</a:t>
                      </a:r>
                      <a:r>
                        <a:rPr lang="da-DK" sz="1400" dirty="0" smtClean="0"/>
                        <a:t> </a:t>
                      </a:r>
                      <a:r>
                        <a:rPr lang="da-DK" sz="1400" dirty="0" err="1" smtClean="0"/>
                        <a:t>activity</a:t>
                      </a:r>
                      <a:endParaRPr lang="da-DK" sz="1400" baseline="0" dirty="0" smtClean="0"/>
                    </a:p>
                    <a:p>
                      <a:r>
                        <a:rPr lang="en-US" sz="1400" kern="1200" dirty="0" smtClean="0">
                          <a:effectLst/>
                        </a:rPr>
                        <a:t>Higher self-efficacy</a:t>
                      </a:r>
                      <a:r>
                        <a:rPr lang="en-US" sz="1400" kern="1200" baseline="0" dirty="0" smtClean="0">
                          <a:effectLst/>
                        </a:rPr>
                        <a:t> </a:t>
                      </a:r>
                      <a:r>
                        <a:rPr lang="en-US" sz="1400" kern="1200" baseline="0" dirty="0" err="1" smtClean="0">
                          <a:effectLst/>
                        </a:rPr>
                        <a:t>og</a:t>
                      </a:r>
                      <a:r>
                        <a:rPr lang="en-US" sz="1400" kern="1200" baseline="0" dirty="0" smtClean="0">
                          <a:effectLst/>
                        </a:rPr>
                        <a:t> confidence in ability to manage disease</a:t>
                      </a:r>
                      <a:endParaRPr lang="da-DK" sz="1400" dirty="0"/>
                    </a:p>
                  </a:txBody>
                  <a:tcPr marL="91439" marR="91439" marT="45734" marB="45734"/>
                </a:tc>
              </a:tr>
              <a:tr h="998135">
                <a:tc>
                  <a:txBody>
                    <a:bodyPr/>
                    <a:lstStyle/>
                    <a:p>
                      <a:r>
                        <a:rPr lang="en-US" altLang="da-DK" sz="1400" u="none" dirty="0" smtClean="0"/>
                        <a:t>Heart disease,</a:t>
                      </a:r>
                      <a:r>
                        <a:rPr lang="en-US" altLang="da-DK" sz="1400" u="none" baseline="0" dirty="0" smtClean="0"/>
                        <a:t> </a:t>
                      </a:r>
                    </a:p>
                    <a:p>
                      <a:r>
                        <a:rPr lang="en-US" altLang="da-DK" sz="1400" u="none" baseline="0" dirty="0" smtClean="0"/>
                        <a:t>n=66</a:t>
                      </a:r>
                    </a:p>
                    <a:p>
                      <a:endParaRPr lang="en-US" altLang="da-DK" sz="1400" u="none" baseline="0" dirty="0" smtClean="0"/>
                    </a:p>
                    <a:p>
                      <a:r>
                        <a:rPr lang="en-US" altLang="da-DK" sz="1400" u="none" dirty="0" smtClean="0"/>
                        <a:t>Mackie 2014</a:t>
                      </a:r>
                      <a:endParaRPr lang="da-DK" sz="1400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4" marB="45734"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effectLst/>
                        </a:rPr>
                        <a:t>One-on-one meeting with</a:t>
                      </a:r>
                      <a:r>
                        <a:rPr lang="en-US" sz="1400" kern="1200" baseline="0" dirty="0" smtClean="0">
                          <a:effectLst/>
                        </a:rPr>
                        <a:t> experienced cardiology nurse</a:t>
                      </a:r>
                      <a:r>
                        <a:rPr lang="en-US" sz="1400" kern="1200" dirty="0" smtClean="0">
                          <a:effectLst/>
                        </a:rPr>
                        <a:t> </a:t>
                      </a:r>
                      <a:endParaRPr lang="da-DK" sz="1400" dirty="0"/>
                    </a:p>
                  </a:txBody>
                  <a:tcPr marL="91439" marR="91439" marT="45734" marB="4573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kern="1200" dirty="0" smtClean="0">
                          <a:effectLst/>
                        </a:rPr>
                        <a:t>Readiness for transition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kern="1200" dirty="0" err="1" smtClean="0">
                          <a:effectLst/>
                        </a:rPr>
                        <a:t>Disease</a:t>
                      </a:r>
                      <a:r>
                        <a:rPr lang="da-DK" sz="1400" kern="1200" dirty="0" smtClean="0">
                          <a:effectLst/>
                        </a:rPr>
                        <a:t> </a:t>
                      </a:r>
                      <a:r>
                        <a:rPr lang="da-DK" sz="1400" kern="1200" dirty="0" err="1" smtClean="0">
                          <a:effectLst/>
                        </a:rPr>
                        <a:t>knowledge</a:t>
                      </a:r>
                      <a:endParaRPr lang="da-DK" sz="1400" dirty="0" smtClean="0"/>
                    </a:p>
                    <a:p>
                      <a:endParaRPr lang="da-DK" sz="1400" dirty="0"/>
                    </a:p>
                  </a:txBody>
                  <a:tcPr marL="91439" marR="91439" marT="45734" marB="45734"/>
                </a:tc>
                <a:tc>
                  <a:txBody>
                    <a:bodyPr/>
                    <a:lstStyle/>
                    <a:p>
                      <a:r>
                        <a:rPr lang="da-DK" sz="1400" kern="1200" dirty="0" err="1" smtClean="0">
                          <a:effectLst/>
                        </a:rPr>
                        <a:t>Improwed</a:t>
                      </a:r>
                      <a:r>
                        <a:rPr lang="da-DK" sz="1400" kern="1200" dirty="0" smtClean="0">
                          <a:effectLst/>
                        </a:rPr>
                        <a:t> </a:t>
                      </a:r>
                      <a:r>
                        <a:rPr lang="da-DK" sz="1400" kern="1200" dirty="0" err="1" smtClean="0">
                          <a:effectLst/>
                        </a:rPr>
                        <a:t>disease</a:t>
                      </a:r>
                      <a:r>
                        <a:rPr lang="da-DK" sz="1400" kern="1200" dirty="0" smtClean="0">
                          <a:effectLst/>
                        </a:rPr>
                        <a:t> </a:t>
                      </a:r>
                      <a:r>
                        <a:rPr lang="da-DK" sz="1400" kern="1200" dirty="0" err="1" smtClean="0">
                          <a:effectLst/>
                        </a:rPr>
                        <a:t>knowledge</a:t>
                      </a:r>
                      <a:endParaRPr lang="da-DK" sz="1400" dirty="0"/>
                    </a:p>
                  </a:txBody>
                  <a:tcPr marL="91439" marR="91439" marT="45734" marB="45734"/>
                </a:tc>
              </a:tr>
              <a:tr h="1349798">
                <a:tc>
                  <a:txBody>
                    <a:bodyPr/>
                    <a:lstStyle/>
                    <a:p>
                      <a:r>
                        <a:rPr lang="en-US" altLang="da-DK" sz="1400" u="none" dirty="0" smtClean="0"/>
                        <a:t>Type</a:t>
                      </a:r>
                      <a:r>
                        <a:rPr lang="en-US" altLang="da-DK" sz="1400" u="none" baseline="0" dirty="0" smtClean="0"/>
                        <a:t> </a:t>
                      </a:r>
                      <a:r>
                        <a:rPr lang="en-US" altLang="da-DK" sz="1400" u="none" dirty="0" smtClean="0"/>
                        <a:t>1 Diabetes,</a:t>
                      </a:r>
                      <a:r>
                        <a:rPr lang="en-US" altLang="da-DK" sz="1400" u="none" baseline="0" dirty="0" smtClean="0"/>
                        <a:t> </a:t>
                      </a:r>
                    </a:p>
                    <a:p>
                      <a:r>
                        <a:rPr lang="en-US" altLang="da-DK" sz="1400" u="none" baseline="0" dirty="0" smtClean="0"/>
                        <a:t>n=26</a:t>
                      </a:r>
                    </a:p>
                    <a:p>
                      <a:endParaRPr lang="en-US" altLang="da-DK" sz="1400" u="none" dirty="0" smtClean="0"/>
                    </a:p>
                    <a:p>
                      <a:r>
                        <a:rPr lang="en-US" altLang="da-DK" sz="1400" u="none" dirty="0" smtClean="0"/>
                        <a:t>Steinbeck 2014</a:t>
                      </a:r>
                      <a:endParaRPr lang="da-DK" sz="1400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4" marB="45734"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effectLst/>
                        </a:rPr>
                        <a:t>3</a:t>
                      </a:r>
                      <a:r>
                        <a:rPr lang="da-DK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a-DK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standardised</a:t>
                      </a:r>
                      <a:r>
                        <a:rPr lang="da-DK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a-DK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telephone</a:t>
                      </a:r>
                      <a:endParaRPr lang="da-DK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communications (over six months) from a transition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co-ordinator</a:t>
                      </a:r>
                      <a:endParaRPr lang="en-US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paper and electronic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copies of information</a:t>
                      </a:r>
                      <a:endParaRPr lang="da-DK" sz="1400" dirty="0"/>
                    </a:p>
                  </a:txBody>
                  <a:tcPr marL="91439" marR="91439" marT="45734" marB="45734"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HbA1c</a:t>
                      </a:r>
                      <a:endParaRPr lang="da-DK" sz="1400" dirty="0"/>
                    </a:p>
                  </a:txBody>
                  <a:tcPr marL="91439" marR="91439" marT="45734" marB="45734"/>
                </a:tc>
                <a:tc>
                  <a:txBody>
                    <a:bodyPr/>
                    <a:lstStyle/>
                    <a:p>
                      <a:r>
                        <a:rPr lang="da-DK" sz="1400" dirty="0" err="1" smtClean="0"/>
                        <a:t>Increased</a:t>
                      </a:r>
                      <a:r>
                        <a:rPr lang="da-DK" sz="1400" dirty="0" smtClean="0"/>
                        <a:t> HbA1c in</a:t>
                      </a:r>
                      <a:r>
                        <a:rPr lang="da-DK" sz="1400" baseline="0" dirty="0" smtClean="0"/>
                        <a:t> the </a:t>
                      </a:r>
                      <a:r>
                        <a:rPr lang="da-DK" sz="1400" dirty="0" smtClean="0"/>
                        <a:t>intervention </a:t>
                      </a:r>
                      <a:r>
                        <a:rPr lang="da-DK" sz="1400" dirty="0" err="1" smtClean="0"/>
                        <a:t>group</a:t>
                      </a:r>
                      <a:endParaRPr lang="da-DK" sz="1400" dirty="0"/>
                    </a:p>
                  </a:txBody>
                  <a:tcPr marL="91439" marR="91439" marT="45734" marB="45734"/>
                </a:tc>
              </a:tr>
              <a:tr h="1144402">
                <a:tc>
                  <a:txBody>
                    <a:bodyPr/>
                    <a:lstStyle/>
                    <a:p>
                      <a:r>
                        <a:rPr lang="en-US" altLang="da-DK" sz="1400" u="none" dirty="0" smtClean="0"/>
                        <a:t>Spina bifida,</a:t>
                      </a:r>
                    </a:p>
                    <a:p>
                      <a:r>
                        <a:rPr lang="en-US" altLang="da-DK" sz="1400" u="none" baseline="0" dirty="0" smtClean="0"/>
                        <a:t>n=80</a:t>
                      </a:r>
                      <a:endParaRPr lang="en-US" altLang="da-DK" sz="1400" u="none" dirty="0" smtClean="0"/>
                    </a:p>
                    <a:p>
                      <a:endParaRPr lang="en-US" altLang="da-DK" sz="1400" u="none" dirty="0" smtClean="0"/>
                    </a:p>
                    <a:p>
                      <a:r>
                        <a:rPr lang="en-US" altLang="da-DK" sz="1400" u="none" dirty="0" smtClean="0"/>
                        <a:t>Betz 2010</a:t>
                      </a:r>
                      <a:endParaRPr lang="da-DK" sz="1400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4" marB="45734"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effectLst/>
                        </a:rPr>
                        <a:t>Cognitive </a:t>
                      </a:r>
                      <a:r>
                        <a:rPr lang="en-US" sz="1400" kern="1200" dirty="0" err="1" smtClean="0">
                          <a:effectLst/>
                        </a:rPr>
                        <a:t>behavioural</a:t>
                      </a:r>
                      <a:r>
                        <a:rPr lang="en-US" sz="1400" kern="1200" dirty="0" smtClean="0">
                          <a:effectLst/>
                        </a:rPr>
                        <a:t> therapy, 2 day workshop (adolescents and families)</a:t>
                      </a:r>
                      <a:endParaRPr lang="da-DK" sz="1400" dirty="0"/>
                    </a:p>
                  </a:txBody>
                  <a:tcPr marL="91439" marR="91439" marT="45734" marB="4573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kern="1200" dirty="0" smtClean="0">
                          <a:effectLst/>
                        </a:rPr>
                        <a:t>Readiness for transition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Well-being and quality of life</a:t>
                      </a:r>
                      <a:endParaRPr lang="da-DK" sz="1400" dirty="0"/>
                    </a:p>
                  </a:txBody>
                  <a:tcPr marL="91439" marR="91439" marT="45734" marB="45734"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No </a:t>
                      </a:r>
                      <a:r>
                        <a:rPr lang="da-DK" sz="1400" dirty="0" err="1" smtClean="0"/>
                        <a:t>change</a:t>
                      </a:r>
                      <a:endParaRPr lang="da-DK" sz="1400" dirty="0"/>
                    </a:p>
                  </a:txBody>
                  <a:tcPr marL="91439" marR="91439" marT="45734" marB="4573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8217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How to…..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D3982B-80F9-4B35-A452-E4FB1D6A229F}" type="slidenum">
              <a:rPr lang="da-DK" smtClean="0"/>
              <a:pPr>
                <a:defRPr/>
              </a:pPr>
              <a:t>39</a:t>
            </a:fld>
            <a:endParaRPr lang="da-DK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0832"/>
            <a:ext cx="7713315" cy="1962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68477">
            <a:off x="1272699" y="2969486"/>
            <a:ext cx="4723727" cy="4064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50225">
            <a:off x="5741244" y="2826993"/>
            <a:ext cx="3437400" cy="4349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51943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err="1" smtClean="0"/>
              <a:t>What</a:t>
            </a:r>
            <a:r>
              <a:rPr lang="da-DK" dirty="0" smtClean="0"/>
              <a:t> has </a:t>
            </a:r>
            <a:r>
              <a:rPr lang="da-DK" dirty="0" err="1" smtClean="0"/>
              <a:t>happened</a:t>
            </a:r>
            <a:r>
              <a:rPr lang="da-DK" dirty="0" smtClean="0"/>
              <a:t> in </a:t>
            </a:r>
            <a:r>
              <a:rPr lang="da-DK" dirty="0" err="1" smtClean="0"/>
              <a:t>Nanna´s</a:t>
            </a:r>
            <a:r>
              <a:rPr lang="da-DK" dirty="0" smtClean="0"/>
              <a:t> </a:t>
            </a:r>
            <a:r>
              <a:rPr lang="da-DK" dirty="0" err="1" smtClean="0"/>
              <a:t>life</a:t>
            </a:r>
            <a:r>
              <a:rPr lang="da-DK" dirty="0" smtClean="0"/>
              <a:t>?</a:t>
            </a:r>
            <a:endParaRPr lang="da-DK" dirty="0"/>
          </a:p>
        </p:txBody>
      </p:sp>
      <p:graphicFrame>
        <p:nvGraphicFramePr>
          <p:cNvPr id="6" name="Pladsholder til ind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30456743"/>
              </p:ext>
            </p:extLst>
          </p:nvPr>
        </p:nvGraphicFramePr>
        <p:xfrm>
          <a:off x="457200" y="1600200"/>
          <a:ext cx="8229600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Early</a:t>
                      </a:r>
                      <a:r>
                        <a:rPr lang="da-DK" dirty="0" smtClean="0"/>
                        <a:t> </a:t>
                      </a:r>
                      <a:r>
                        <a:rPr lang="da-DK" dirty="0" err="1" smtClean="0"/>
                        <a:t>adolescence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Mid</a:t>
                      </a:r>
                      <a:r>
                        <a:rPr lang="da-DK" baseline="0" dirty="0" smtClean="0"/>
                        <a:t> </a:t>
                      </a:r>
                      <a:r>
                        <a:rPr lang="da-DK" baseline="0" dirty="0" err="1" smtClean="0"/>
                        <a:t>adolescence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Late</a:t>
                      </a:r>
                      <a:r>
                        <a:rPr lang="da-DK" dirty="0" smtClean="0"/>
                        <a:t> </a:t>
                      </a:r>
                      <a:r>
                        <a:rPr lang="da-DK" dirty="0" err="1" smtClean="0"/>
                        <a:t>adolescence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Biological</a:t>
                      </a:r>
                      <a:endParaRPr lang="da-DK" dirty="0" smtClean="0"/>
                    </a:p>
                    <a:p>
                      <a:endParaRPr lang="da-DK" dirty="0" smtClean="0"/>
                    </a:p>
                    <a:p>
                      <a:endParaRPr lang="da-DK" dirty="0" smtClean="0"/>
                    </a:p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Cognitive</a:t>
                      </a:r>
                      <a:r>
                        <a:rPr lang="da-DK" dirty="0" smtClean="0"/>
                        <a:t> and </a:t>
                      </a:r>
                      <a:r>
                        <a:rPr lang="da-DK" dirty="0" err="1" smtClean="0"/>
                        <a:t>emotional</a:t>
                      </a:r>
                      <a:endParaRPr lang="da-DK" dirty="0" smtClean="0"/>
                    </a:p>
                    <a:p>
                      <a:endParaRPr lang="da-DK" dirty="0" smtClean="0"/>
                    </a:p>
                    <a:p>
                      <a:endParaRPr lang="da-DK" dirty="0" smtClean="0"/>
                    </a:p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Social</a:t>
                      </a:r>
                    </a:p>
                    <a:p>
                      <a:endParaRPr lang="da-DK" dirty="0" smtClean="0"/>
                    </a:p>
                    <a:p>
                      <a:endParaRPr lang="da-DK" dirty="0" smtClean="0"/>
                    </a:p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Young people and chronic conditions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86FE-E7F8-5B4B-958C-08B8B1A5B05D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48715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Teaching</a:t>
            </a:r>
            <a:r>
              <a:rPr lang="da-DK" dirty="0" smtClean="0"/>
              <a:t> </a:t>
            </a:r>
            <a:r>
              <a:rPr lang="da-DK" dirty="0" err="1" smtClean="0"/>
              <a:t>tools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Group </a:t>
            </a:r>
            <a:r>
              <a:rPr lang="da-DK" dirty="0" err="1" smtClean="0"/>
              <a:t>work</a:t>
            </a:r>
            <a:endParaRPr lang="da-DK" dirty="0" smtClean="0"/>
          </a:p>
          <a:p>
            <a:r>
              <a:rPr lang="da-DK" dirty="0" smtClean="0"/>
              <a:t>Mini-</a:t>
            </a:r>
            <a:r>
              <a:rPr lang="da-DK" dirty="0" err="1" smtClean="0"/>
              <a:t>lecture</a:t>
            </a:r>
            <a:endParaRPr lang="da-DK" dirty="0" smtClean="0"/>
          </a:p>
          <a:p>
            <a:r>
              <a:rPr lang="da-DK" dirty="0" smtClean="0"/>
              <a:t>VIPP </a:t>
            </a:r>
            <a:r>
              <a:rPr lang="da-DK" dirty="0" err="1" smtClean="0"/>
              <a:t>cards</a:t>
            </a:r>
            <a:endParaRPr lang="da-DK" dirty="0" smtClean="0"/>
          </a:p>
          <a:p>
            <a:r>
              <a:rPr lang="da-DK" dirty="0" err="1" smtClean="0"/>
              <a:t>Standing</a:t>
            </a:r>
            <a:r>
              <a:rPr lang="da-DK" dirty="0" smtClean="0"/>
              <a:t> </a:t>
            </a:r>
            <a:r>
              <a:rPr lang="da-DK" dirty="0" err="1" smtClean="0"/>
              <a:t>exercise</a:t>
            </a:r>
            <a:endParaRPr lang="da-DK" dirty="0" smtClean="0"/>
          </a:p>
          <a:p>
            <a:r>
              <a:rPr lang="da-DK" dirty="0" smtClean="0"/>
              <a:t>Speed dating</a:t>
            </a:r>
          </a:p>
          <a:p>
            <a:r>
              <a:rPr lang="da-DK" dirty="0" err="1" smtClean="0"/>
              <a:t>Role</a:t>
            </a:r>
            <a:r>
              <a:rPr lang="da-DK" dirty="0" smtClean="0"/>
              <a:t> </a:t>
            </a:r>
            <a:r>
              <a:rPr lang="da-DK" dirty="0" err="1" smtClean="0"/>
              <a:t>play</a:t>
            </a:r>
            <a:endParaRPr lang="da-DK" dirty="0" smtClean="0"/>
          </a:p>
          <a:p>
            <a:r>
              <a:rPr lang="da-DK" dirty="0" smtClean="0"/>
              <a:t>Fish bowl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Young people and chronic conditions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86FE-E7F8-5B4B-958C-08B8B1A5B05D}" type="slidenum">
              <a:rPr lang="da-DK" smtClean="0"/>
              <a:pPr/>
              <a:t>40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62719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So far </a:t>
            </a:r>
            <a:r>
              <a:rPr lang="da-DK" dirty="0" err="1" smtClean="0"/>
              <a:t>we</a:t>
            </a:r>
            <a:r>
              <a:rPr lang="da-DK" dirty="0" smtClean="0"/>
              <a:t> have </a:t>
            </a:r>
            <a:r>
              <a:rPr lang="da-DK" dirty="0" err="1" smtClean="0"/>
              <a:t>learned</a:t>
            </a:r>
            <a:r>
              <a:rPr lang="da-DK" dirty="0" smtClean="0"/>
              <a:t> …...</a:t>
            </a:r>
            <a:endParaRPr lang="da-DK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how </a:t>
            </a:r>
            <a:r>
              <a:rPr lang="en-US" sz="2800" dirty="0"/>
              <a:t>chronic conditions </a:t>
            </a:r>
            <a:r>
              <a:rPr lang="en-US" sz="2800" dirty="0" smtClean="0"/>
              <a:t>may impact bio-psychosocial development in adolescence</a:t>
            </a:r>
            <a:endParaRPr lang="en-US" sz="2800" dirty="0"/>
          </a:p>
          <a:p>
            <a:r>
              <a:rPr lang="en-US" sz="2800" dirty="0" smtClean="0"/>
              <a:t>how young people experience living with a chronic condition</a:t>
            </a:r>
          </a:p>
          <a:p>
            <a:r>
              <a:rPr lang="en-US" sz="2800" dirty="0"/>
              <a:t>h</a:t>
            </a:r>
            <a:r>
              <a:rPr lang="en-US" sz="2800" dirty="0" smtClean="0"/>
              <a:t>ow to address, assess and improve adherence</a:t>
            </a:r>
            <a:endParaRPr lang="da-DK" sz="2800" dirty="0"/>
          </a:p>
          <a:p>
            <a:r>
              <a:rPr lang="en-US" sz="2800" dirty="0"/>
              <a:t>h</a:t>
            </a:r>
            <a:r>
              <a:rPr lang="en-US" sz="2800" dirty="0" smtClean="0"/>
              <a:t>ow to develop </a:t>
            </a:r>
            <a:r>
              <a:rPr lang="en-US" sz="2800" dirty="0"/>
              <a:t>and </a:t>
            </a:r>
            <a:r>
              <a:rPr lang="en-US" sz="2800" dirty="0" smtClean="0"/>
              <a:t>negotiate </a:t>
            </a:r>
            <a:r>
              <a:rPr lang="en-US" sz="2800" dirty="0"/>
              <a:t>a </a:t>
            </a:r>
            <a:r>
              <a:rPr lang="en-US" sz="2800" dirty="0" smtClean="0"/>
              <a:t>treatment </a:t>
            </a:r>
            <a:r>
              <a:rPr lang="en-US" sz="2800" dirty="0"/>
              <a:t>plan </a:t>
            </a:r>
            <a:endParaRPr lang="en-US" sz="2800" dirty="0" smtClean="0"/>
          </a:p>
          <a:p>
            <a:r>
              <a:rPr lang="en-US" sz="2800" dirty="0"/>
              <a:t>h</a:t>
            </a:r>
            <a:r>
              <a:rPr lang="en-US" sz="2800" dirty="0" smtClean="0"/>
              <a:t>ow to develop and implement a transition program</a:t>
            </a:r>
            <a:endParaRPr lang="da-DK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Title of </a:t>
            </a:r>
            <a:r>
              <a:rPr lang="da-DK" dirty="0" err="1" smtClean="0"/>
              <a:t>module</a:t>
            </a:r>
            <a:endParaRPr lang="da-DK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86FE-E7F8-5B4B-958C-08B8B1A5B05D}" type="slidenum">
              <a:rPr lang="da-DK" smtClean="0"/>
              <a:pPr/>
              <a:t>41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51960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Living</a:t>
            </a:r>
            <a:r>
              <a:rPr lang="da-DK" dirty="0" smtClean="0"/>
              <a:t> with diabetes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/>
              <a:t>Burden</a:t>
            </a:r>
            <a:r>
              <a:rPr lang="da-DK" dirty="0"/>
              <a:t> of diabetes</a:t>
            </a:r>
            <a:endParaRPr lang="en-US" dirty="0"/>
          </a:p>
          <a:p>
            <a:r>
              <a:rPr lang="da-DK" dirty="0"/>
              <a:t>Diabetes </a:t>
            </a:r>
            <a:r>
              <a:rPr lang="da-DK" dirty="0" err="1"/>
              <a:t>affecting</a:t>
            </a:r>
            <a:r>
              <a:rPr lang="da-DK" dirty="0"/>
              <a:t> </a:t>
            </a:r>
            <a:r>
              <a:rPr lang="da-DK" dirty="0" err="1"/>
              <a:t>perceived</a:t>
            </a:r>
            <a:r>
              <a:rPr lang="da-DK" dirty="0"/>
              <a:t> </a:t>
            </a:r>
            <a:r>
              <a:rPr lang="da-DK" dirty="0" err="1"/>
              <a:t>normalcy</a:t>
            </a:r>
            <a:endParaRPr lang="da-DK" dirty="0"/>
          </a:p>
          <a:p>
            <a:r>
              <a:rPr lang="en-US" dirty="0"/>
              <a:t>Changes in how family and friends treat you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Young people and chronic conditions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86FE-E7F8-5B4B-958C-08B8B1A5B05D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6348111" y="5926932"/>
            <a:ext cx="230681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400" dirty="0" err="1" smtClean="0">
                <a:latin typeface="Corbel" panose="020B0503020204020204" pitchFamily="34" charset="0"/>
              </a:rPr>
              <a:t>Commissariat</a:t>
            </a:r>
            <a:r>
              <a:rPr lang="da-DK" sz="1400" dirty="0" smtClean="0">
                <a:latin typeface="Corbel" panose="020B0503020204020204" pitchFamily="34" charset="0"/>
              </a:rPr>
              <a:t> PV et al 2016</a:t>
            </a:r>
            <a:endParaRPr lang="da-DK" sz="1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50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Living</a:t>
            </a:r>
            <a:r>
              <a:rPr lang="da-DK" dirty="0" smtClean="0"/>
              <a:t> with diabetes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/>
              <a:t>Burden</a:t>
            </a:r>
            <a:r>
              <a:rPr lang="da-DK" dirty="0"/>
              <a:t> of diabetes</a:t>
            </a:r>
            <a:endParaRPr lang="en-US" dirty="0"/>
          </a:p>
          <a:p>
            <a:r>
              <a:rPr lang="da-DK" dirty="0"/>
              <a:t>Diabetes </a:t>
            </a:r>
            <a:r>
              <a:rPr lang="da-DK" dirty="0" err="1"/>
              <a:t>affecting</a:t>
            </a:r>
            <a:r>
              <a:rPr lang="da-DK" dirty="0"/>
              <a:t> </a:t>
            </a:r>
            <a:r>
              <a:rPr lang="da-DK" dirty="0" err="1"/>
              <a:t>perceived</a:t>
            </a:r>
            <a:r>
              <a:rPr lang="da-DK" dirty="0"/>
              <a:t> </a:t>
            </a:r>
            <a:r>
              <a:rPr lang="da-DK" dirty="0" err="1"/>
              <a:t>normalcy</a:t>
            </a:r>
            <a:endParaRPr lang="da-DK" dirty="0"/>
          </a:p>
          <a:p>
            <a:r>
              <a:rPr lang="en-US" dirty="0"/>
              <a:t>Changes in how family and friends treat you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Young people and chronic conditions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86FE-E7F8-5B4B-958C-08B8B1A5B05D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6348111" y="5926932"/>
            <a:ext cx="230681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400" dirty="0" err="1" smtClean="0">
                <a:latin typeface="Corbel" panose="020B0503020204020204" pitchFamily="34" charset="0"/>
              </a:rPr>
              <a:t>Commissariat</a:t>
            </a:r>
            <a:r>
              <a:rPr lang="da-DK" sz="1400" dirty="0" smtClean="0">
                <a:latin typeface="Corbel" panose="020B0503020204020204" pitchFamily="34" charset="0"/>
              </a:rPr>
              <a:t> PV et al 2016</a:t>
            </a:r>
            <a:endParaRPr lang="da-DK" sz="1400" dirty="0">
              <a:latin typeface="Corbel" panose="020B0503020204020204" pitchFamily="34" charset="0"/>
            </a:endParaRPr>
          </a:p>
        </p:txBody>
      </p:sp>
      <p:sp>
        <p:nvSpPr>
          <p:cNvPr id="7" name="Oval billedforklaring 6"/>
          <p:cNvSpPr/>
          <p:nvPr/>
        </p:nvSpPr>
        <p:spPr>
          <a:xfrm>
            <a:off x="827584" y="662083"/>
            <a:ext cx="3960440" cy="1512168"/>
          </a:xfrm>
          <a:prstGeom prst="wedgeEllipseCallout">
            <a:avLst>
              <a:gd name="adj1" fmla="val 45747"/>
              <a:gd name="adj2" fmla="val 6039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…”so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I feel like diabetes is partnered with a big guilt trip,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and it’s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life-long, and it sucks, hard.”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(19-year-old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female)</a:t>
            </a:r>
            <a:endParaRPr lang="da-DK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Oval billedforklaring 7"/>
          <p:cNvSpPr/>
          <p:nvPr/>
        </p:nvSpPr>
        <p:spPr>
          <a:xfrm>
            <a:off x="6170256" y="2174251"/>
            <a:ext cx="3312368" cy="1296144"/>
          </a:xfrm>
          <a:prstGeom prst="wedgeEllipseCallout">
            <a:avLst>
              <a:gd name="adj1" fmla="val -34636"/>
              <a:gd name="adj2" fmla="val 6578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I just want to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be a normal kid. But I can’t.”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(16-year-old female)</a:t>
            </a:r>
          </a:p>
        </p:txBody>
      </p:sp>
      <p:sp>
        <p:nvSpPr>
          <p:cNvPr id="9" name="Oval billedforklaring 8"/>
          <p:cNvSpPr/>
          <p:nvPr/>
        </p:nvSpPr>
        <p:spPr>
          <a:xfrm>
            <a:off x="4644008" y="3161887"/>
            <a:ext cx="4896544" cy="2194299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If everyone else can accept the fact that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I have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diabetes, I’m great at taking care of my diabetes. If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everyone can’t really do that, then I’m going to pretend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that I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don’t have diabetes.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19-year-old female)</a:t>
            </a:r>
          </a:p>
        </p:txBody>
      </p:sp>
      <p:sp>
        <p:nvSpPr>
          <p:cNvPr id="10" name="Oval billedforklaring 9"/>
          <p:cNvSpPr/>
          <p:nvPr/>
        </p:nvSpPr>
        <p:spPr>
          <a:xfrm>
            <a:off x="5076056" y="662083"/>
            <a:ext cx="3816424" cy="1468759"/>
          </a:xfrm>
          <a:prstGeom prst="wedgeEllipseCallout">
            <a:avLst>
              <a:gd name="adj1" fmla="val -42842"/>
              <a:gd name="adj2" fmla="val 5453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… “but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I want to be treated like all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the other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kids, not just like I have diabetes.”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(16-year-old male)</a:t>
            </a:r>
          </a:p>
          <a:p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Oval billedforklaring 10"/>
          <p:cNvSpPr/>
          <p:nvPr/>
        </p:nvSpPr>
        <p:spPr>
          <a:xfrm>
            <a:off x="1396464" y="2387523"/>
            <a:ext cx="4464496" cy="1368152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“Living with diabetes is basically like living a normal life,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just with a little bit of extra work.</a:t>
            </a:r>
          </a:p>
        </p:txBody>
      </p:sp>
      <p:sp>
        <p:nvSpPr>
          <p:cNvPr id="12" name="Oval billedforklaring 11"/>
          <p:cNvSpPr/>
          <p:nvPr/>
        </p:nvSpPr>
        <p:spPr>
          <a:xfrm>
            <a:off x="288504" y="3657599"/>
            <a:ext cx="6264696" cy="2827601"/>
          </a:xfrm>
          <a:prstGeom prst="wedgeEllipseCallout">
            <a:avLst>
              <a:gd name="adj1" fmla="val -49516"/>
              <a:gd name="adj2" fmla="val 4557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“I swear it’s like I have 3 or 4 mothers, and they are all like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, 'Did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you test yourself, you can’t eat that, that’s too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much sugar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.' I’m like, 'Oh my goodness. I left home to hang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out with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you guys to get away from my mom and you’re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acting like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her.' So, yeah they’re extremely protective. I can’t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eat candy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in their presence, it’s ridiculous.”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(18-year-old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female)</a:t>
            </a:r>
            <a:endParaRPr lang="da-DK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96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boks 10"/>
          <p:cNvSpPr txBox="1"/>
          <p:nvPr/>
        </p:nvSpPr>
        <p:spPr>
          <a:xfrm>
            <a:off x="6348111" y="5926932"/>
            <a:ext cx="230681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400" dirty="0" err="1">
                <a:solidFill>
                  <a:srgbClr val="000000"/>
                </a:solidFill>
              </a:rPr>
              <a:t>Secor</a:t>
            </a:r>
            <a:r>
              <a:rPr lang="da-DK" sz="1400" dirty="0">
                <a:solidFill>
                  <a:srgbClr val="000000"/>
                </a:solidFill>
              </a:rPr>
              <a:t>-Turner  M </a:t>
            </a:r>
            <a:r>
              <a:rPr lang="da-DK" sz="1400" dirty="0" smtClean="0">
                <a:solidFill>
                  <a:srgbClr val="000000"/>
                </a:solidFill>
              </a:rPr>
              <a:t> et al 2011</a:t>
            </a:r>
            <a:endParaRPr lang="da-DK" sz="1400" dirty="0">
              <a:solidFill>
                <a:srgbClr val="000000"/>
              </a:solidFill>
            </a:endParaRPr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Young people and chronic conditions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86FE-E7F8-5B4B-958C-08B8B1A5B05D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Challenges </a:t>
            </a:r>
            <a:r>
              <a:rPr lang="da-DK" dirty="0" err="1" smtClean="0"/>
              <a:t>living</a:t>
            </a:r>
            <a:r>
              <a:rPr lang="da-DK" dirty="0" smtClean="0"/>
              <a:t> with </a:t>
            </a:r>
            <a:r>
              <a:rPr lang="da-DK" dirty="0" err="1" smtClean="0"/>
              <a:t>arthritis</a:t>
            </a:r>
            <a:endParaRPr lang="da-DK" dirty="0"/>
          </a:p>
        </p:txBody>
      </p:sp>
      <p:sp>
        <p:nvSpPr>
          <p:cNvPr id="6" name="Ellipse 5"/>
          <p:cNvSpPr/>
          <p:nvPr/>
        </p:nvSpPr>
        <p:spPr>
          <a:xfrm>
            <a:off x="1222757" y="1249579"/>
            <a:ext cx="3369568" cy="319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da-DK" sz="1600" b="1" dirty="0" smtClean="0">
                <a:solidFill>
                  <a:schemeClr val="accent1">
                    <a:lumMod val="50000"/>
                  </a:schemeClr>
                </a:solidFill>
              </a:rPr>
              <a:t>Health </a:t>
            </a:r>
            <a:r>
              <a:rPr lang="da-DK" sz="1600" b="1" dirty="0" err="1" smtClean="0">
                <a:solidFill>
                  <a:schemeClr val="accent1">
                    <a:lumMod val="50000"/>
                  </a:schemeClr>
                </a:solidFill>
              </a:rPr>
              <a:t>related</a:t>
            </a:r>
            <a:r>
              <a:rPr lang="da-DK" sz="16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da-DK" sz="1600" dirty="0" err="1" smtClean="0">
                <a:solidFill>
                  <a:schemeClr val="accent1">
                    <a:lumMod val="50000"/>
                  </a:schemeClr>
                </a:solidFill>
              </a:rPr>
              <a:t>Taking</a:t>
            </a:r>
            <a:r>
              <a:rPr lang="da-DK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a-DK" sz="1600" dirty="0" err="1" smtClean="0">
                <a:solidFill>
                  <a:schemeClr val="accent1">
                    <a:lumMod val="50000"/>
                  </a:schemeClr>
                </a:solidFill>
              </a:rPr>
              <a:t>medication</a:t>
            </a:r>
            <a:endParaRPr lang="da-DK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da-DK" sz="1600" dirty="0" err="1" smtClean="0">
                <a:solidFill>
                  <a:schemeClr val="accent1">
                    <a:lumMod val="50000"/>
                  </a:schemeClr>
                </a:solidFill>
              </a:rPr>
              <a:t>Finding</a:t>
            </a:r>
            <a:r>
              <a:rPr lang="da-DK" sz="1600" dirty="0" smtClean="0">
                <a:solidFill>
                  <a:schemeClr val="accent1">
                    <a:lumMod val="50000"/>
                  </a:schemeClr>
                </a:solidFill>
              </a:rPr>
              <a:t> the right </a:t>
            </a:r>
            <a:r>
              <a:rPr lang="da-DK" sz="1600" dirty="0" err="1" smtClean="0">
                <a:solidFill>
                  <a:schemeClr val="accent1">
                    <a:lumMod val="50000"/>
                  </a:schemeClr>
                </a:solidFill>
              </a:rPr>
              <a:t>medication</a:t>
            </a:r>
            <a:endParaRPr lang="da-DK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da-DK" sz="1600" dirty="0" smtClean="0">
                <a:solidFill>
                  <a:schemeClr val="accent1">
                    <a:lumMod val="50000"/>
                  </a:schemeClr>
                </a:solidFill>
              </a:rPr>
              <a:t>Hospital visits</a:t>
            </a:r>
          </a:p>
          <a:p>
            <a:pPr>
              <a:buNone/>
            </a:pPr>
            <a:r>
              <a:rPr lang="da-DK" sz="1600" dirty="0" smtClean="0">
                <a:solidFill>
                  <a:schemeClr val="accent1">
                    <a:lumMod val="50000"/>
                  </a:schemeClr>
                </a:solidFill>
              </a:rPr>
              <a:t>Transfer to </a:t>
            </a:r>
            <a:r>
              <a:rPr lang="da-DK" sz="1600" dirty="0" err="1" smtClean="0">
                <a:solidFill>
                  <a:schemeClr val="accent1">
                    <a:lumMod val="50000"/>
                  </a:schemeClr>
                </a:solidFill>
              </a:rPr>
              <a:t>adult</a:t>
            </a:r>
            <a:r>
              <a:rPr lang="da-DK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a-DK" sz="1600" dirty="0" err="1" smtClean="0">
                <a:solidFill>
                  <a:schemeClr val="accent1">
                    <a:lumMod val="50000"/>
                  </a:schemeClr>
                </a:solidFill>
              </a:rPr>
              <a:t>care</a:t>
            </a:r>
            <a:endParaRPr lang="da-DK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da-DK" sz="1600" dirty="0" smtClean="0">
                <a:solidFill>
                  <a:schemeClr val="accent1">
                    <a:lumMod val="50000"/>
                  </a:schemeClr>
                </a:solidFill>
              </a:rPr>
              <a:t>Family </a:t>
            </a:r>
            <a:r>
              <a:rPr lang="da-DK" sz="1600" dirty="0" err="1" smtClean="0">
                <a:solidFill>
                  <a:schemeClr val="accent1">
                    <a:lumMod val="50000"/>
                  </a:schemeClr>
                </a:solidFill>
              </a:rPr>
              <a:t>planning</a:t>
            </a:r>
            <a:endParaRPr lang="da-DK" sz="1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283968" y="1249578"/>
            <a:ext cx="3168352" cy="282749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da-DK" sz="1600" b="1" dirty="0" smtClean="0">
                <a:solidFill>
                  <a:schemeClr val="accent1">
                    <a:lumMod val="50000"/>
                  </a:schemeClr>
                </a:solidFill>
              </a:rPr>
              <a:t>Relations:</a:t>
            </a:r>
          </a:p>
          <a:p>
            <a:pPr>
              <a:buNone/>
            </a:pPr>
            <a:r>
              <a:rPr lang="da-DK" sz="1600" dirty="0" smtClean="0">
                <a:solidFill>
                  <a:schemeClr val="accent1">
                    <a:lumMod val="50000"/>
                  </a:schemeClr>
                </a:solidFill>
              </a:rPr>
              <a:t>Telling </a:t>
            </a:r>
            <a:r>
              <a:rPr lang="da-DK" sz="1600" dirty="0" err="1" smtClean="0">
                <a:solidFill>
                  <a:schemeClr val="accent1">
                    <a:lumMod val="50000"/>
                  </a:schemeClr>
                </a:solidFill>
              </a:rPr>
              <a:t>others</a:t>
            </a:r>
            <a:endParaRPr lang="da-DK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da-DK" sz="1600" dirty="0" err="1" smtClean="0">
                <a:solidFill>
                  <a:schemeClr val="accent1">
                    <a:lumMod val="50000"/>
                  </a:schemeClr>
                </a:solidFill>
              </a:rPr>
              <a:t>Lack</a:t>
            </a:r>
            <a:r>
              <a:rPr lang="da-DK" sz="1600" dirty="0" smtClean="0">
                <a:solidFill>
                  <a:schemeClr val="accent1">
                    <a:lumMod val="50000"/>
                  </a:schemeClr>
                </a:solidFill>
              </a:rPr>
              <a:t> of </a:t>
            </a:r>
            <a:r>
              <a:rPr lang="da-DK" sz="1600" dirty="0" err="1" smtClean="0">
                <a:solidFill>
                  <a:schemeClr val="accent1">
                    <a:lumMod val="50000"/>
                  </a:schemeClr>
                </a:solidFill>
              </a:rPr>
              <a:t>understanding</a:t>
            </a:r>
            <a:endParaRPr lang="da-DK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da-DK" sz="1600" dirty="0" err="1" smtClean="0">
                <a:solidFill>
                  <a:schemeClr val="accent1">
                    <a:lumMod val="50000"/>
                  </a:schemeClr>
                </a:solidFill>
              </a:rPr>
              <a:t>Feeling</a:t>
            </a:r>
            <a:r>
              <a:rPr lang="da-DK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a-DK" sz="1600" dirty="0" err="1" smtClean="0">
                <a:solidFill>
                  <a:schemeClr val="accent1">
                    <a:lumMod val="50000"/>
                  </a:schemeClr>
                </a:solidFill>
              </a:rPr>
              <a:t>isolated</a:t>
            </a:r>
            <a:endParaRPr lang="da-DK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da-DK" sz="1600" dirty="0" err="1" smtClean="0">
                <a:solidFill>
                  <a:schemeClr val="accent1">
                    <a:lumMod val="50000"/>
                  </a:schemeClr>
                </a:solidFill>
              </a:rPr>
              <a:t>Intimacy</a:t>
            </a:r>
            <a:endParaRPr lang="da-DK" sz="1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1137684" y="3761656"/>
            <a:ext cx="3218292" cy="29581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da-DK" sz="1600" b="1" dirty="0" smtClean="0">
                <a:solidFill>
                  <a:schemeClr val="accent1">
                    <a:lumMod val="50000"/>
                  </a:schemeClr>
                </a:solidFill>
              </a:rPr>
              <a:t>Education:</a:t>
            </a:r>
          </a:p>
          <a:p>
            <a:pPr>
              <a:buNone/>
            </a:pPr>
            <a:r>
              <a:rPr lang="da-DK" sz="1600" dirty="0" err="1" smtClean="0">
                <a:solidFill>
                  <a:schemeClr val="accent1">
                    <a:lumMod val="50000"/>
                  </a:schemeClr>
                </a:solidFill>
              </a:rPr>
              <a:t>Physical</a:t>
            </a:r>
            <a:r>
              <a:rPr lang="da-DK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a-DK" sz="1600" dirty="0" err="1" smtClean="0">
                <a:solidFill>
                  <a:schemeClr val="accent1">
                    <a:lumMod val="50000"/>
                  </a:schemeClr>
                </a:solidFill>
              </a:rPr>
              <a:t>activities</a:t>
            </a:r>
            <a:endParaRPr lang="da-DK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da-DK" sz="1600" dirty="0" err="1" smtClean="0">
                <a:solidFill>
                  <a:schemeClr val="accent1">
                    <a:lumMod val="50000"/>
                  </a:schemeClr>
                </a:solidFill>
              </a:rPr>
              <a:t>Fatigue</a:t>
            </a:r>
            <a:endParaRPr lang="da-DK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None/>
            </a:pPr>
            <a:endParaRPr lang="da-DK" sz="1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3487472" y="3880881"/>
            <a:ext cx="3023897" cy="292395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da-DK" sz="1600" b="1" dirty="0" err="1" smtClean="0">
                <a:solidFill>
                  <a:schemeClr val="accent1">
                    <a:lumMod val="50000"/>
                  </a:schemeClr>
                </a:solidFill>
              </a:rPr>
              <a:t>Physical</a:t>
            </a:r>
            <a:r>
              <a:rPr lang="da-DK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a-DK" sz="1600" b="1" dirty="0" err="1" smtClean="0">
                <a:solidFill>
                  <a:schemeClr val="accent1">
                    <a:lumMod val="50000"/>
                  </a:schemeClr>
                </a:solidFill>
              </a:rPr>
              <a:t>impact</a:t>
            </a:r>
            <a:r>
              <a:rPr lang="da-DK" sz="16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da-DK" sz="1600" dirty="0" err="1" smtClean="0">
                <a:solidFill>
                  <a:schemeClr val="accent1">
                    <a:lumMod val="50000"/>
                  </a:schemeClr>
                </a:solidFill>
              </a:rPr>
              <a:t>Pain</a:t>
            </a:r>
            <a:endParaRPr lang="da-DK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da-DK" sz="1600" dirty="0" err="1" smtClean="0">
                <a:solidFill>
                  <a:schemeClr val="accent1">
                    <a:lumMod val="50000"/>
                  </a:schemeClr>
                </a:solidFill>
              </a:rPr>
              <a:t>Fatigue</a:t>
            </a:r>
            <a:endParaRPr lang="da-DK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da-DK" sz="1600" dirty="0" err="1" smtClean="0">
                <a:solidFill>
                  <a:schemeClr val="accent1">
                    <a:lumMod val="50000"/>
                  </a:schemeClr>
                </a:solidFill>
              </a:rPr>
              <a:t>Physical</a:t>
            </a:r>
            <a:r>
              <a:rPr lang="da-DK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a-DK" sz="1600" dirty="0" err="1" smtClean="0">
                <a:solidFill>
                  <a:schemeClr val="accent1">
                    <a:lumMod val="50000"/>
                  </a:schemeClr>
                </a:solidFill>
              </a:rPr>
              <a:t>activities</a:t>
            </a:r>
            <a:endParaRPr lang="da-DK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da-DK" sz="1600" dirty="0" err="1" smtClean="0">
                <a:solidFill>
                  <a:schemeClr val="accent1">
                    <a:lumMod val="50000"/>
                  </a:schemeClr>
                </a:solidFill>
              </a:rPr>
              <a:t>Sexuality</a:t>
            </a:r>
            <a:endParaRPr lang="da-DK" sz="1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5730949" y="3040911"/>
            <a:ext cx="3019938" cy="295668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da-DK" sz="1600" b="1" dirty="0" err="1" smtClean="0">
                <a:solidFill>
                  <a:schemeClr val="accent1">
                    <a:lumMod val="50000"/>
                  </a:schemeClr>
                </a:solidFill>
              </a:rPr>
              <a:t>Individual</a:t>
            </a:r>
            <a:r>
              <a:rPr lang="da-DK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a-DK" sz="1600" b="1" dirty="0" err="1" smtClean="0">
                <a:solidFill>
                  <a:schemeClr val="accent1">
                    <a:lumMod val="50000"/>
                  </a:schemeClr>
                </a:solidFill>
              </a:rPr>
              <a:t>challenges</a:t>
            </a:r>
            <a:r>
              <a:rPr lang="da-DK" sz="16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da-DK" sz="1600" dirty="0" err="1" smtClean="0">
                <a:solidFill>
                  <a:schemeClr val="accent1">
                    <a:lumMod val="50000"/>
                  </a:schemeClr>
                </a:solidFill>
              </a:rPr>
              <a:t>Feeling</a:t>
            </a:r>
            <a:r>
              <a:rPr lang="da-DK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a-DK" sz="1600" dirty="0" err="1" smtClean="0">
                <a:solidFill>
                  <a:schemeClr val="accent1">
                    <a:lumMod val="50000"/>
                  </a:schemeClr>
                </a:solidFill>
              </a:rPr>
              <a:t>different</a:t>
            </a:r>
            <a:endParaRPr lang="da-DK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da-DK" sz="1600" dirty="0" smtClean="0">
                <a:solidFill>
                  <a:schemeClr val="accent1">
                    <a:lumMod val="50000"/>
                  </a:schemeClr>
                </a:solidFill>
              </a:rPr>
              <a:t>Missing out</a:t>
            </a:r>
          </a:p>
          <a:p>
            <a:pPr lvl="1">
              <a:buNone/>
            </a:pPr>
            <a:endParaRPr lang="da-DK" sz="1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94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Young people and chronic conditions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86FE-E7F8-5B4B-958C-08B8B1A5B05D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Living</a:t>
            </a:r>
            <a:r>
              <a:rPr lang="da-DK" dirty="0" smtClean="0"/>
              <a:t> with </a:t>
            </a:r>
            <a:r>
              <a:rPr lang="da-DK" dirty="0" err="1" smtClean="0"/>
              <a:t>arthritis</a:t>
            </a:r>
            <a:endParaRPr lang="da-DK" dirty="0"/>
          </a:p>
        </p:txBody>
      </p:sp>
      <p:sp>
        <p:nvSpPr>
          <p:cNvPr id="5" name="Tekstboks 4"/>
          <p:cNvSpPr txBox="1"/>
          <p:nvPr/>
        </p:nvSpPr>
        <p:spPr>
          <a:xfrm>
            <a:off x="6348111" y="5926932"/>
            <a:ext cx="230681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Corbel" panose="020B0503020204020204" pitchFamily="34" charset="0"/>
              </a:rPr>
              <a:t>Hanghøj S et al 2016</a:t>
            </a:r>
            <a:endParaRPr lang="da-DK" sz="1400" dirty="0">
              <a:latin typeface="Corbel" panose="020B0503020204020204" pitchFamily="34" charset="0"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287894" y="3059668"/>
            <a:ext cx="1475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>
                <a:latin typeface="Corbel" panose="020B0503020204020204" pitchFamily="34" charset="0"/>
              </a:rPr>
              <a:t>normal</a:t>
            </a:r>
            <a:endParaRPr lang="da-DK" sz="2400" dirty="0">
              <a:latin typeface="Corbel" panose="020B050302020402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7272670" y="3059668"/>
            <a:ext cx="1475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>
                <a:latin typeface="Corbel" panose="020B0503020204020204" pitchFamily="34" charset="0"/>
              </a:rPr>
              <a:t>marginal</a:t>
            </a:r>
            <a:endParaRPr lang="da-DK" sz="2400" dirty="0">
              <a:latin typeface="Corbel" panose="020B0503020204020204" pitchFamily="34" charset="0"/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3744278" y="1628800"/>
            <a:ext cx="1475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>
                <a:latin typeface="Corbel" panose="020B0503020204020204" pitchFamily="34" charset="0"/>
              </a:rPr>
              <a:t>out</a:t>
            </a:r>
            <a:endParaRPr lang="da-DK" sz="2400" dirty="0">
              <a:latin typeface="Corbel" panose="020B0503020204020204" pitchFamily="34" charset="0"/>
            </a:endParaRPr>
          </a:p>
        </p:txBody>
      </p:sp>
      <p:sp>
        <p:nvSpPr>
          <p:cNvPr id="9" name="Tekstboks 8"/>
          <p:cNvSpPr txBox="1"/>
          <p:nvPr/>
        </p:nvSpPr>
        <p:spPr>
          <a:xfrm>
            <a:off x="3744278" y="5363924"/>
            <a:ext cx="1475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err="1" smtClean="0">
                <a:latin typeface="Corbel" panose="020B0503020204020204" pitchFamily="34" charset="0"/>
              </a:rPr>
              <a:t>home</a:t>
            </a:r>
            <a:endParaRPr lang="da-DK" sz="2400" dirty="0">
              <a:latin typeface="Corbel" panose="020B0503020204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262" y="1124744"/>
            <a:ext cx="410445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352"/>
            <a:ext cx="3106354" cy="443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9407" y="1124744"/>
            <a:ext cx="3206874" cy="320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9223" y="3101305"/>
            <a:ext cx="3818078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82226"/>
            <a:ext cx="4594199" cy="318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6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err="1"/>
              <a:t>Chronic</a:t>
            </a:r>
            <a:r>
              <a:rPr lang="da-DK" dirty="0"/>
              <a:t> </a:t>
            </a:r>
            <a:r>
              <a:rPr lang="da-DK" dirty="0" err="1"/>
              <a:t>conditions</a:t>
            </a:r>
            <a:r>
              <a:rPr lang="da-DK" dirty="0"/>
              <a:t> and </a:t>
            </a:r>
            <a:r>
              <a:rPr lang="da-DK" dirty="0" err="1"/>
              <a:t>psychiatric</a:t>
            </a:r>
            <a:r>
              <a:rPr lang="da-DK" dirty="0"/>
              <a:t> </a:t>
            </a:r>
            <a:r>
              <a:rPr lang="da-DK" dirty="0" err="1"/>
              <a:t>comorbidities</a:t>
            </a:r>
            <a:r>
              <a:rPr lang="da-DK" dirty="0"/>
              <a:t> – the case of diabetes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The </a:t>
            </a:r>
            <a:r>
              <a:rPr lang="da-DK" dirty="0" err="1" smtClean="0"/>
              <a:t>risk</a:t>
            </a:r>
            <a:r>
              <a:rPr lang="da-DK" dirty="0" smtClean="0"/>
              <a:t> of </a:t>
            </a:r>
            <a:r>
              <a:rPr lang="da-DK" dirty="0" err="1" smtClean="0"/>
              <a:t>psychiatric</a:t>
            </a:r>
            <a:r>
              <a:rPr lang="da-DK" dirty="0" smtClean="0"/>
              <a:t> </a:t>
            </a:r>
            <a:r>
              <a:rPr lang="da-DK" dirty="0" err="1" smtClean="0"/>
              <a:t>disease</a:t>
            </a:r>
            <a:r>
              <a:rPr lang="da-DK" dirty="0" smtClean="0"/>
              <a:t> </a:t>
            </a:r>
            <a:r>
              <a:rPr lang="da-DK" dirty="0" err="1" smtClean="0"/>
              <a:t>was</a:t>
            </a:r>
            <a:r>
              <a:rPr lang="da-DK" dirty="0" smtClean="0"/>
              <a:t> </a:t>
            </a:r>
            <a:r>
              <a:rPr lang="da-DK" dirty="0" err="1" smtClean="0"/>
              <a:t>trippled</a:t>
            </a:r>
            <a:r>
              <a:rPr lang="da-DK" dirty="0" smtClean="0"/>
              <a:t> 6 </a:t>
            </a:r>
            <a:r>
              <a:rPr lang="da-DK" dirty="0" err="1" smtClean="0"/>
              <a:t>months</a:t>
            </a:r>
            <a:r>
              <a:rPr lang="da-DK" dirty="0" smtClean="0"/>
              <a:t> </a:t>
            </a:r>
            <a:r>
              <a:rPr lang="da-DK" dirty="0" err="1" smtClean="0"/>
              <a:t>after</a:t>
            </a:r>
            <a:r>
              <a:rPr lang="da-DK" dirty="0" smtClean="0"/>
              <a:t> T1DM </a:t>
            </a:r>
            <a:r>
              <a:rPr lang="da-DK" dirty="0" err="1" smtClean="0"/>
              <a:t>diagnosis</a:t>
            </a:r>
            <a:r>
              <a:rPr lang="da-DK" dirty="0" smtClean="0"/>
              <a:t> </a:t>
            </a:r>
          </a:p>
          <a:p>
            <a:pPr marL="0" indent="0">
              <a:buNone/>
            </a:pPr>
            <a:r>
              <a:rPr lang="da-DK" dirty="0"/>
              <a:t>	</a:t>
            </a:r>
            <a:r>
              <a:rPr lang="da-DK" dirty="0" smtClean="0"/>
              <a:t>(</a:t>
            </a:r>
            <a:r>
              <a:rPr lang="da-DK" dirty="0"/>
              <a:t>HR 3.00 (95% CI 2.7-3.4)) </a:t>
            </a:r>
          </a:p>
          <a:p>
            <a:r>
              <a:rPr lang="da-DK" dirty="0" err="1" smtClean="0"/>
              <a:t>Later</a:t>
            </a:r>
            <a:r>
              <a:rPr lang="da-DK" dirty="0" smtClean="0"/>
              <a:t>: double </a:t>
            </a:r>
            <a:r>
              <a:rPr lang="da-DK" dirty="0" err="1" smtClean="0"/>
              <a:t>risk</a:t>
            </a:r>
            <a:r>
              <a:rPr lang="da-DK" dirty="0" smtClean="0"/>
              <a:t> of </a:t>
            </a:r>
            <a:r>
              <a:rPr lang="da-DK" dirty="0" err="1" smtClean="0"/>
              <a:t>psychiatric</a:t>
            </a:r>
            <a:r>
              <a:rPr lang="da-DK" dirty="0" smtClean="0"/>
              <a:t> </a:t>
            </a:r>
            <a:r>
              <a:rPr lang="da-DK" dirty="0" err="1" smtClean="0"/>
              <a:t>disease</a:t>
            </a:r>
            <a:endParaRPr lang="da-DK" dirty="0"/>
          </a:p>
          <a:p>
            <a:pPr marL="0" indent="0">
              <a:buNone/>
            </a:pPr>
            <a:r>
              <a:rPr lang="da-DK" dirty="0" smtClean="0"/>
              <a:t>	(</a:t>
            </a:r>
            <a:r>
              <a:rPr lang="da-DK" dirty="0"/>
              <a:t>HR 2.1 (2.0-2.2)) </a:t>
            </a:r>
            <a:r>
              <a:rPr lang="da-DK" dirty="0" err="1" smtClean="0"/>
              <a:t>compared</a:t>
            </a:r>
            <a:r>
              <a:rPr lang="da-DK" dirty="0" smtClean="0"/>
              <a:t> to </a:t>
            </a:r>
            <a:r>
              <a:rPr lang="da-DK" dirty="0" err="1" smtClean="0"/>
              <a:t>background</a:t>
            </a:r>
            <a:r>
              <a:rPr lang="da-DK" dirty="0" smtClean="0"/>
              <a:t> 	population </a:t>
            </a:r>
            <a:r>
              <a:rPr lang="da-DK" dirty="0"/>
              <a:t>(n=17.122)</a:t>
            </a:r>
          </a:p>
          <a:p>
            <a:r>
              <a:rPr lang="da-DK" dirty="0" err="1" smtClean="0"/>
              <a:t>Anxiety</a:t>
            </a:r>
            <a:r>
              <a:rPr lang="da-DK" dirty="0" smtClean="0"/>
              <a:t>, </a:t>
            </a:r>
            <a:r>
              <a:rPr lang="da-DK" dirty="0"/>
              <a:t>depression </a:t>
            </a:r>
            <a:r>
              <a:rPr lang="da-DK" dirty="0" smtClean="0"/>
              <a:t>and </a:t>
            </a:r>
            <a:r>
              <a:rPr lang="da-DK" dirty="0" err="1" smtClean="0"/>
              <a:t>eating</a:t>
            </a:r>
            <a:r>
              <a:rPr lang="da-DK" dirty="0" smtClean="0"/>
              <a:t> </a:t>
            </a:r>
            <a:r>
              <a:rPr lang="da-DK" dirty="0" err="1" smtClean="0"/>
              <a:t>disorders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Young people and chronic conditions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86FE-E7F8-5B4B-958C-08B8B1A5B05D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012446" y="5926932"/>
            <a:ext cx="46265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400" dirty="0" err="1"/>
              <a:t>Butwicka</a:t>
            </a:r>
            <a:r>
              <a:rPr lang="da-DK" sz="1400" dirty="0"/>
              <a:t>, Frisen, </a:t>
            </a:r>
            <a:r>
              <a:rPr lang="da-DK" sz="1400" dirty="0" err="1"/>
              <a:t>Almqvist</a:t>
            </a:r>
            <a:r>
              <a:rPr lang="da-DK" sz="1400" dirty="0"/>
              <a:t>, </a:t>
            </a:r>
            <a:r>
              <a:rPr lang="da-DK" sz="1400" dirty="0" err="1"/>
              <a:t>Zethelius</a:t>
            </a:r>
            <a:r>
              <a:rPr lang="da-DK" sz="1400" dirty="0"/>
              <a:t>, &amp; Lichtenstein, 2016)</a:t>
            </a:r>
          </a:p>
        </p:txBody>
      </p:sp>
    </p:spTree>
    <p:extLst>
      <p:ext uri="{BB962C8B-B14F-4D97-AF65-F5344CB8AC3E}">
        <p14:creationId xmlns:p14="http://schemas.microsoft.com/office/powerpoint/2010/main" xmlns="" val="67658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Euteach2017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 cmpd="sng">
          <a:solidFill>
            <a:schemeClr val="bg1">
              <a:lumMod val="50000"/>
            </a:schemeClr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85750" indent="-285750">
          <a:buClr>
            <a:schemeClr val="accent1">
              <a:lumMod val="60000"/>
              <a:lumOff val="40000"/>
            </a:schemeClr>
          </a:buClr>
          <a:buFont typeface="Wingdings" charset="2"/>
          <a:buChar char=""/>
          <a:defRPr sz="3200" dirty="0" smtClean="0">
            <a:latin typeface="Corbel"/>
            <a:cs typeface="Corbe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emplateEuteach2017" id="{135592E5-9314-7F42-B635-8D88D3ED820F}" vid="{697264D5-2B46-8548-953F-6A0C7DC4B043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TemplateEuteach2017</Template>
  <TotalTime>563</TotalTime>
  <Words>2005</Words>
  <Application>Microsoft Office PowerPoint</Application>
  <PresentationFormat>Affichage à l'écran (4:3)</PresentationFormat>
  <Paragraphs>460</Paragraphs>
  <Slides>41</Slides>
  <Notes>41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3" baseType="lpstr">
      <vt:lpstr>TemplateEuteach2017</vt:lpstr>
      <vt:lpstr>Document</vt:lpstr>
      <vt:lpstr>Young people living with  chronic conditions</vt:lpstr>
      <vt:lpstr>At the end of this session the participants will ….</vt:lpstr>
      <vt:lpstr>Nanna, 14 years</vt:lpstr>
      <vt:lpstr>What has happened in Nanna´s life?</vt:lpstr>
      <vt:lpstr>Living with diabetes</vt:lpstr>
      <vt:lpstr>Living with diabetes</vt:lpstr>
      <vt:lpstr>Challenges living with arthritis</vt:lpstr>
      <vt:lpstr>Living with arthritis</vt:lpstr>
      <vt:lpstr>Chronic conditions and psychiatric comorbidities – the case of diabetes</vt:lpstr>
      <vt:lpstr>YP, chronic illness and self-harm</vt:lpstr>
      <vt:lpstr>Risk of self-harm and suicide</vt:lpstr>
      <vt:lpstr>Young people experiment</vt:lpstr>
      <vt:lpstr>Young people with asthma</vt:lpstr>
      <vt:lpstr>Chronic illness  and health risk behaviour</vt:lpstr>
      <vt:lpstr>Adherence</vt:lpstr>
      <vt:lpstr>To adhere or not to adhere – that is the question</vt:lpstr>
      <vt:lpstr>Adherence in numbers</vt:lpstr>
      <vt:lpstr>CF, lung function and adolescence</vt:lpstr>
      <vt:lpstr>Kidney transplant, graft failure and adolescence</vt:lpstr>
      <vt:lpstr>Liver transplant, graft failure and adolescence</vt:lpstr>
      <vt:lpstr>Diapositive 21</vt:lpstr>
      <vt:lpstr>Coffee break </vt:lpstr>
      <vt:lpstr>Nanna, 16 years, November</vt:lpstr>
      <vt:lpstr>Nanna, 16 years, November</vt:lpstr>
      <vt:lpstr>”It´s time for the transition. I wish I was a magician”</vt:lpstr>
      <vt:lpstr>Transition and transfer</vt:lpstr>
      <vt:lpstr>Transition and transfer</vt:lpstr>
      <vt:lpstr>Transition and transfer</vt:lpstr>
      <vt:lpstr>Elements of transition</vt:lpstr>
      <vt:lpstr>Elements of transition</vt:lpstr>
      <vt:lpstr>Elements of transition</vt:lpstr>
      <vt:lpstr>Elements of transition</vt:lpstr>
      <vt:lpstr>What do adult HCP (gastroenterologists) want?</vt:lpstr>
      <vt:lpstr>Key elements – a Delphi study</vt:lpstr>
      <vt:lpstr>Key elements acc. to EAP</vt:lpstr>
      <vt:lpstr>Different models of transitional care</vt:lpstr>
      <vt:lpstr>The evidence of transitional care? Cochrane review 2016</vt:lpstr>
      <vt:lpstr>Diapositive 38</vt:lpstr>
      <vt:lpstr>How to…..</vt:lpstr>
      <vt:lpstr>Teaching tools</vt:lpstr>
      <vt:lpstr>So far we have learned …...</vt:lpstr>
    </vt:vector>
  </TitlesOfParts>
  <Company>Region Hovedstaden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Kirsten Arntz Boisen</dc:creator>
  <cp:lastModifiedBy>Takeuchi Yusuke Leo (HOS51393)</cp:lastModifiedBy>
  <cp:revision>54</cp:revision>
  <dcterms:created xsi:type="dcterms:W3CDTF">2017-06-04T10:40:25Z</dcterms:created>
  <dcterms:modified xsi:type="dcterms:W3CDTF">2017-10-06T07:14:49Z</dcterms:modified>
</cp:coreProperties>
</file>