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51"/>
  </p:notesMasterIdLst>
  <p:handoutMasterIdLst>
    <p:handoutMasterId r:id="rId52"/>
  </p:handoutMasterIdLst>
  <p:sldIdLst>
    <p:sldId id="256" r:id="rId2"/>
    <p:sldId id="258" r:id="rId3"/>
    <p:sldId id="259" r:id="rId4"/>
    <p:sldId id="260" r:id="rId5"/>
    <p:sldId id="261" r:id="rId6"/>
    <p:sldId id="262" r:id="rId7"/>
    <p:sldId id="263" r:id="rId8"/>
    <p:sldId id="264" r:id="rId9"/>
    <p:sldId id="265" r:id="rId10"/>
    <p:sldId id="267" r:id="rId11"/>
    <p:sldId id="268" r:id="rId12"/>
    <p:sldId id="269" r:id="rId13"/>
    <p:sldId id="270" r:id="rId14"/>
    <p:sldId id="271" r:id="rId15"/>
    <p:sldId id="328"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6" r:id="rId40"/>
    <p:sldId id="297" r:id="rId41"/>
    <p:sldId id="298" r:id="rId42"/>
    <p:sldId id="299" r:id="rId43"/>
    <p:sldId id="321" r:id="rId44"/>
    <p:sldId id="322" r:id="rId45"/>
    <p:sldId id="323" r:id="rId46"/>
    <p:sldId id="324" r:id="rId47"/>
    <p:sldId id="325" r:id="rId48"/>
    <p:sldId id="326" r:id="rId49"/>
    <p:sldId id="327" r:id="rId50"/>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2" d="100"/>
          <a:sy n="82" d="100"/>
        </p:scale>
        <p:origin x="-152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58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B27803-6F12-4B45-A1BD-B464260C7A9F}" type="datetime1">
              <a:rPr lang="fr-CH" smtClean="0"/>
              <a:pPr/>
              <a:t>07.11.2017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F15EB6-B845-EA44-A94C-709D62B4ECBC}" type="slidenum">
              <a:rPr lang="fr-FR" smtClean="0"/>
              <a:pPr/>
              <a:t>‹N°›</a:t>
            </a:fld>
            <a:endParaRPr lang="fr-FR"/>
          </a:p>
        </p:txBody>
      </p:sp>
    </p:spTree>
    <p:extLst>
      <p:ext uri="{BB962C8B-B14F-4D97-AF65-F5344CB8AC3E}">
        <p14:creationId xmlns:p14="http://schemas.microsoft.com/office/powerpoint/2010/main" xmlns="" val="41406931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89F034-2853-A945-AB49-A6201DCD2FAF}" type="datetime1">
              <a:rPr lang="fr-CH" smtClean="0"/>
              <a:pPr/>
              <a:t>07.11.2017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C3214-23D4-D645-B2C2-036EAEDA713B}" type="slidenum">
              <a:rPr lang="fr-FR" smtClean="0"/>
              <a:pPr/>
              <a:t>‹N°›</a:t>
            </a:fld>
            <a:endParaRPr lang="fr-FR"/>
          </a:p>
        </p:txBody>
      </p:sp>
    </p:spTree>
    <p:extLst>
      <p:ext uri="{BB962C8B-B14F-4D97-AF65-F5344CB8AC3E}">
        <p14:creationId xmlns:p14="http://schemas.microsoft.com/office/powerpoint/2010/main" xmlns="" val="1227253081"/>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Highest</a:t>
            </a:r>
            <a:r>
              <a:rPr lang="de-DE" dirty="0" smtClean="0"/>
              <a:t> rate </a:t>
            </a:r>
            <a:r>
              <a:rPr lang="de-DE" dirty="0" err="1" smtClean="0"/>
              <a:t>between</a:t>
            </a:r>
            <a:r>
              <a:rPr lang="de-DE" dirty="0" smtClean="0"/>
              <a:t> 15-29, </a:t>
            </a:r>
          </a:p>
          <a:p>
            <a:r>
              <a:rPr lang="de-DE" dirty="0" smtClean="0"/>
              <a:t>Problem </a:t>
            </a:r>
            <a:r>
              <a:rPr lang="de-DE" dirty="0" err="1" smtClean="0"/>
              <a:t>is</a:t>
            </a:r>
            <a:r>
              <a:rPr lang="de-DE" dirty="0" smtClean="0"/>
              <a:t> </a:t>
            </a:r>
            <a:r>
              <a:rPr lang="de-DE" dirty="0" err="1" smtClean="0"/>
              <a:t>upper</a:t>
            </a:r>
            <a:r>
              <a:rPr lang="de-DE" dirty="0" smtClean="0"/>
              <a:t> </a:t>
            </a:r>
            <a:r>
              <a:rPr lang="de-DE" dirty="0" err="1" smtClean="0"/>
              <a:t>middle</a:t>
            </a:r>
            <a:r>
              <a:rPr lang="de-DE" baseline="0" dirty="0" smtClean="0"/>
              <a:t> and </a:t>
            </a:r>
            <a:r>
              <a:rPr lang="de-DE" baseline="0" dirty="0" err="1" smtClean="0"/>
              <a:t>low</a:t>
            </a:r>
            <a:r>
              <a:rPr lang="de-DE" baseline="0" dirty="0" smtClean="0"/>
              <a:t> </a:t>
            </a:r>
            <a:r>
              <a:rPr lang="de-DE" baseline="0" dirty="0" err="1" smtClean="0"/>
              <a:t>class</a:t>
            </a:r>
            <a:endParaRPr lang="de-DE" dirty="0" smtClean="0"/>
          </a:p>
          <a:p>
            <a:r>
              <a:rPr lang="de-DE" dirty="0" err="1" smtClean="0"/>
              <a:t>Higher</a:t>
            </a:r>
            <a:r>
              <a:rPr lang="de-DE" baseline="0" dirty="0" smtClean="0"/>
              <a:t> </a:t>
            </a:r>
            <a:r>
              <a:rPr lang="de-DE" baseline="0" dirty="0" err="1" smtClean="0"/>
              <a:t>class</a:t>
            </a:r>
            <a:r>
              <a:rPr lang="de-DE" baseline="0" dirty="0" smtClean="0"/>
              <a:t> </a:t>
            </a:r>
            <a:r>
              <a:rPr lang="de-DE" baseline="0" dirty="0" err="1" smtClean="0"/>
              <a:t>little</a:t>
            </a:r>
            <a:r>
              <a:rPr lang="de-DE" baseline="0" dirty="0" smtClean="0"/>
              <a:t> </a:t>
            </a:r>
            <a:r>
              <a:rPr lang="de-DE" baseline="0" dirty="0" err="1" smtClean="0"/>
              <a:t>problem</a:t>
            </a:r>
            <a:endParaRPr lang="de-DE" dirty="0"/>
          </a:p>
        </p:txBody>
      </p:sp>
      <p:sp>
        <p:nvSpPr>
          <p:cNvPr id="4" name="Foliennummernplatzhalter 3"/>
          <p:cNvSpPr>
            <a:spLocks noGrp="1"/>
          </p:cNvSpPr>
          <p:nvPr>
            <p:ph type="sldNum" sz="quarter" idx="10"/>
          </p:nvPr>
        </p:nvSpPr>
        <p:spPr/>
        <p:txBody>
          <a:bodyPr/>
          <a:lstStyle/>
          <a:p>
            <a:pPr>
              <a:defRPr/>
            </a:pPr>
            <a:fld id="{4052017D-0A0C-4995-BA10-7FD96D5B3AB8}" type="slidenum">
              <a:rPr lang="en-GB" smtClean="0"/>
              <a:pPr>
                <a:defRPr/>
              </a:pPr>
              <a:t>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EM</a:t>
            </a:r>
            <a:r>
              <a:rPr lang="de-DE" baseline="0" dirty="0" smtClean="0"/>
              <a:t> </a:t>
            </a:r>
            <a:r>
              <a:rPr lang="de-DE" baseline="0" dirty="0" err="1" smtClean="0"/>
              <a:t>comparatively</a:t>
            </a:r>
            <a:r>
              <a:rPr lang="de-DE" baseline="0" dirty="0" smtClean="0"/>
              <a:t> </a:t>
            </a:r>
            <a:r>
              <a:rPr lang="de-DE" baseline="0" dirty="0" err="1" smtClean="0"/>
              <a:t>low</a:t>
            </a:r>
            <a:r>
              <a:rPr lang="de-DE" baseline="0" dirty="0" smtClean="0"/>
              <a:t>. </a:t>
            </a:r>
            <a:endParaRPr lang="de-DE" dirty="0"/>
          </a:p>
        </p:txBody>
      </p:sp>
      <p:sp>
        <p:nvSpPr>
          <p:cNvPr id="4" name="Foliennummernplatzhalter 3"/>
          <p:cNvSpPr>
            <a:spLocks noGrp="1"/>
          </p:cNvSpPr>
          <p:nvPr>
            <p:ph type="sldNum" sz="quarter" idx="10"/>
          </p:nvPr>
        </p:nvSpPr>
        <p:spPr/>
        <p:txBody>
          <a:bodyPr/>
          <a:lstStyle/>
          <a:p>
            <a:pPr>
              <a:defRPr/>
            </a:pPr>
            <a:fld id="{4052017D-0A0C-4995-BA10-7FD96D5B3AB8}" type="slidenum">
              <a:rPr lang="en-GB" smtClean="0"/>
              <a:pPr>
                <a:defRPr/>
              </a:pPr>
              <a:t>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latin typeface="Times New Roman" pitchFamily="18" charset="0"/>
              </a:rPr>
              <a:t>9. Copeland, William E et al. “</a:t>
            </a:r>
            <a:r>
              <a:rPr lang="de-DE" dirty="0" err="1" smtClean="0">
                <a:latin typeface="Times New Roman" pitchFamily="18" charset="0"/>
              </a:rPr>
              <a:t>Adult</a:t>
            </a:r>
            <a:r>
              <a:rPr lang="de-DE" dirty="0" smtClean="0">
                <a:latin typeface="Times New Roman" pitchFamily="18" charset="0"/>
              </a:rPr>
              <a:t> </a:t>
            </a:r>
            <a:r>
              <a:rPr lang="de-DE" dirty="0" err="1" smtClean="0">
                <a:latin typeface="Times New Roman" pitchFamily="18" charset="0"/>
              </a:rPr>
              <a:t>psychiatric</a:t>
            </a:r>
            <a:r>
              <a:rPr lang="de-DE" dirty="0" smtClean="0">
                <a:latin typeface="Times New Roman" pitchFamily="18" charset="0"/>
              </a:rPr>
              <a:t> </a:t>
            </a:r>
            <a:r>
              <a:rPr lang="de-DE" dirty="0" err="1" smtClean="0">
                <a:latin typeface="Times New Roman" pitchFamily="18" charset="0"/>
              </a:rPr>
              <a:t>outcomes</a:t>
            </a:r>
            <a:r>
              <a:rPr lang="de-DE" dirty="0" smtClean="0">
                <a:latin typeface="Times New Roman" pitchFamily="18" charset="0"/>
              </a:rPr>
              <a:t> of </a:t>
            </a:r>
            <a:r>
              <a:rPr lang="de-DE" dirty="0" err="1" smtClean="0">
                <a:latin typeface="Times New Roman" pitchFamily="18" charset="0"/>
              </a:rPr>
              <a:t>bullying</a:t>
            </a:r>
            <a:r>
              <a:rPr lang="de-DE" dirty="0" smtClean="0">
                <a:latin typeface="Times New Roman" pitchFamily="18" charset="0"/>
              </a:rPr>
              <a:t> and </a:t>
            </a:r>
            <a:r>
              <a:rPr lang="de-DE" dirty="0" err="1" smtClean="0">
                <a:latin typeface="Times New Roman" pitchFamily="18" charset="0"/>
              </a:rPr>
              <a:t>being</a:t>
            </a:r>
            <a:r>
              <a:rPr lang="de-DE" dirty="0" smtClean="0">
                <a:latin typeface="Times New Roman" pitchFamily="18" charset="0"/>
              </a:rPr>
              <a:t> </a:t>
            </a:r>
            <a:r>
              <a:rPr lang="de-DE" dirty="0" err="1" smtClean="0">
                <a:latin typeface="Times New Roman" pitchFamily="18" charset="0"/>
              </a:rPr>
              <a:t>bullied</a:t>
            </a:r>
            <a:r>
              <a:rPr lang="de-DE" dirty="0" smtClean="0">
                <a:latin typeface="Times New Roman" pitchFamily="18" charset="0"/>
              </a:rPr>
              <a:t> </a:t>
            </a:r>
            <a:r>
              <a:rPr lang="de-DE" dirty="0" err="1" smtClean="0">
                <a:latin typeface="Times New Roman" pitchFamily="18" charset="0"/>
              </a:rPr>
              <a:t>by</a:t>
            </a:r>
            <a:r>
              <a:rPr lang="de-DE" dirty="0" smtClean="0">
                <a:latin typeface="Times New Roman" pitchFamily="18" charset="0"/>
              </a:rPr>
              <a:t> </a:t>
            </a:r>
            <a:r>
              <a:rPr lang="de-DE" dirty="0" err="1" smtClean="0">
                <a:latin typeface="Times New Roman" pitchFamily="18" charset="0"/>
              </a:rPr>
              <a:t>peers</a:t>
            </a:r>
            <a:r>
              <a:rPr lang="de-DE" dirty="0" smtClean="0">
                <a:latin typeface="Times New Roman" pitchFamily="18" charset="0"/>
              </a:rPr>
              <a:t> in </a:t>
            </a:r>
            <a:r>
              <a:rPr lang="de-DE" dirty="0" err="1" smtClean="0">
                <a:latin typeface="Times New Roman" pitchFamily="18" charset="0"/>
              </a:rPr>
              <a:t>childhood</a:t>
            </a:r>
            <a:r>
              <a:rPr lang="de-DE" dirty="0" smtClean="0">
                <a:latin typeface="Times New Roman" pitchFamily="18" charset="0"/>
              </a:rPr>
              <a:t> and </a:t>
            </a:r>
            <a:r>
              <a:rPr lang="de-DE" dirty="0" err="1" smtClean="0">
                <a:latin typeface="Times New Roman" pitchFamily="18" charset="0"/>
              </a:rPr>
              <a:t>adolescence</a:t>
            </a:r>
            <a:r>
              <a:rPr lang="de-DE" dirty="0" smtClean="0">
                <a:latin typeface="Times New Roman" pitchFamily="18" charset="0"/>
              </a:rPr>
              <a:t>.” JAMA </a:t>
            </a:r>
            <a:r>
              <a:rPr lang="de-DE" dirty="0" err="1" smtClean="0">
                <a:latin typeface="Times New Roman" pitchFamily="18" charset="0"/>
              </a:rPr>
              <a:t>psychiatry</a:t>
            </a:r>
            <a:r>
              <a:rPr lang="de-DE" dirty="0" smtClean="0">
                <a:latin typeface="Times New Roman" pitchFamily="18" charset="0"/>
              </a:rPr>
              <a:t> 70.4 (2013): 419-426. </a:t>
            </a:r>
            <a:endParaRPr lang="de-DE" dirty="0" smtClean="0"/>
          </a:p>
          <a:p>
            <a:r>
              <a:rPr lang="de-DE" dirty="0" smtClean="0">
                <a:latin typeface="Times New Roman" pitchFamily="18" charset="0"/>
              </a:rPr>
              <a:t>10. </a:t>
            </a:r>
            <a:r>
              <a:rPr lang="de-DE" dirty="0" err="1" smtClean="0">
                <a:latin typeface="Times New Roman" pitchFamily="18" charset="0"/>
              </a:rPr>
              <a:t>Zwierzynska</a:t>
            </a:r>
            <a:r>
              <a:rPr lang="de-DE" dirty="0" smtClean="0">
                <a:latin typeface="Times New Roman" pitchFamily="18" charset="0"/>
              </a:rPr>
              <a:t>, Karolina, Dieter Wolke, and </a:t>
            </a:r>
            <a:r>
              <a:rPr lang="de-DE" dirty="0" err="1" smtClean="0">
                <a:latin typeface="Times New Roman" pitchFamily="18" charset="0"/>
              </a:rPr>
              <a:t>Tanya</a:t>
            </a:r>
            <a:r>
              <a:rPr lang="de-DE" dirty="0" smtClean="0">
                <a:latin typeface="Times New Roman" pitchFamily="18" charset="0"/>
              </a:rPr>
              <a:t> S </a:t>
            </a:r>
            <a:r>
              <a:rPr lang="de-DE" dirty="0" err="1" smtClean="0">
                <a:latin typeface="Times New Roman" pitchFamily="18" charset="0"/>
              </a:rPr>
              <a:t>Lereya</a:t>
            </a:r>
            <a:r>
              <a:rPr lang="de-DE" dirty="0" smtClean="0">
                <a:latin typeface="Times New Roman" pitchFamily="18" charset="0"/>
              </a:rPr>
              <a:t>. “Peer </a:t>
            </a:r>
            <a:r>
              <a:rPr lang="de-DE" dirty="0" err="1" smtClean="0">
                <a:latin typeface="Times New Roman" pitchFamily="18" charset="0"/>
              </a:rPr>
              <a:t>victimization</a:t>
            </a:r>
            <a:r>
              <a:rPr lang="de-DE" dirty="0" smtClean="0">
                <a:latin typeface="Times New Roman" pitchFamily="18" charset="0"/>
              </a:rPr>
              <a:t> in </a:t>
            </a:r>
            <a:r>
              <a:rPr lang="de-DE" dirty="0" err="1" smtClean="0">
                <a:latin typeface="Times New Roman" pitchFamily="18" charset="0"/>
              </a:rPr>
              <a:t>childhood</a:t>
            </a:r>
            <a:r>
              <a:rPr lang="de-DE" dirty="0" smtClean="0">
                <a:latin typeface="Times New Roman" pitchFamily="18" charset="0"/>
              </a:rPr>
              <a:t> and </a:t>
            </a:r>
            <a:r>
              <a:rPr lang="de-DE" dirty="0" err="1" smtClean="0">
                <a:latin typeface="Times New Roman" pitchFamily="18" charset="0"/>
              </a:rPr>
              <a:t>internalizing</a:t>
            </a:r>
            <a:r>
              <a:rPr lang="de-DE" dirty="0" smtClean="0">
                <a:latin typeface="Times New Roman" pitchFamily="18" charset="0"/>
              </a:rPr>
              <a:t> </a:t>
            </a:r>
            <a:r>
              <a:rPr lang="de-DE" dirty="0" err="1" smtClean="0">
                <a:latin typeface="Times New Roman" pitchFamily="18" charset="0"/>
              </a:rPr>
              <a:t>problems</a:t>
            </a:r>
            <a:r>
              <a:rPr lang="de-DE" dirty="0" smtClean="0">
                <a:latin typeface="Times New Roman" pitchFamily="18" charset="0"/>
              </a:rPr>
              <a:t> in </a:t>
            </a:r>
            <a:r>
              <a:rPr lang="de-DE" dirty="0" err="1" smtClean="0">
                <a:latin typeface="Times New Roman" pitchFamily="18" charset="0"/>
              </a:rPr>
              <a:t>adolescence</a:t>
            </a:r>
            <a:r>
              <a:rPr lang="de-DE" dirty="0" smtClean="0">
                <a:latin typeface="Times New Roman" pitchFamily="18" charset="0"/>
              </a:rPr>
              <a:t>: a </a:t>
            </a:r>
            <a:r>
              <a:rPr lang="de-DE" dirty="0" err="1" smtClean="0">
                <a:latin typeface="Times New Roman" pitchFamily="18" charset="0"/>
              </a:rPr>
              <a:t>prospective</a:t>
            </a:r>
            <a:r>
              <a:rPr lang="de-DE" dirty="0" smtClean="0">
                <a:latin typeface="Times New Roman" pitchFamily="18" charset="0"/>
              </a:rPr>
              <a:t> longitudinal </a:t>
            </a:r>
            <a:r>
              <a:rPr lang="de-DE" dirty="0" err="1" smtClean="0">
                <a:latin typeface="Times New Roman" pitchFamily="18" charset="0"/>
              </a:rPr>
              <a:t>study</a:t>
            </a:r>
            <a:r>
              <a:rPr lang="de-DE" dirty="0" smtClean="0">
                <a:latin typeface="Times New Roman" pitchFamily="18" charset="0"/>
              </a:rPr>
              <a:t>.” Journal of abnormal </a:t>
            </a:r>
            <a:r>
              <a:rPr lang="de-DE" dirty="0" err="1" smtClean="0">
                <a:latin typeface="Times New Roman" pitchFamily="18" charset="0"/>
              </a:rPr>
              <a:t>child</a:t>
            </a:r>
            <a:r>
              <a:rPr lang="de-DE" dirty="0" smtClean="0">
                <a:latin typeface="Times New Roman" pitchFamily="18" charset="0"/>
              </a:rPr>
              <a:t> </a:t>
            </a:r>
            <a:r>
              <a:rPr lang="de-DE" dirty="0" err="1" smtClean="0">
                <a:latin typeface="Times New Roman" pitchFamily="18" charset="0"/>
              </a:rPr>
              <a:t>psychology</a:t>
            </a:r>
            <a:r>
              <a:rPr lang="de-DE" dirty="0" smtClean="0">
                <a:latin typeface="Times New Roman" pitchFamily="18" charset="0"/>
              </a:rPr>
              <a:t> 41.2 (2013): 309-323. </a:t>
            </a:r>
            <a:endParaRPr lang="de-DE" dirty="0" smtClean="0"/>
          </a:p>
          <a:p>
            <a:r>
              <a:rPr lang="de-DE" dirty="0" smtClean="0">
                <a:latin typeface="Times New Roman" pitchFamily="18" charset="0"/>
              </a:rPr>
              <a:t>11. Schreier, Andrea et al. “</a:t>
            </a:r>
            <a:r>
              <a:rPr lang="de-DE" dirty="0" err="1" smtClean="0">
                <a:latin typeface="Times New Roman" pitchFamily="18" charset="0"/>
              </a:rPr>
              <a:t>Prospective</a:t>
            </a:r>
            <a:r>
              <a:rPr lang="de-DE" dirty="0" smtClean="0">
                <a:latin typeface="Times New Roman" pitchFamily="18" charset="0"/>
              </a:rPr>
              <a:t> </a:t>
            </a:r>
            <a:r>
              <a:rPr lang="de-DE" dirty="0" err="1" smtClean="0">
                <a:latin typeface="Times New Roman" pitchFamily="18" charset="0"/>
              </a:rPr>
              <a:t>study</a:t>
            </a:r>
            <a:r>
              <a:rPr lang="de-DE" dirty="0" smtClean="0">
                <a:latin typeface="Times New Roman" pitchFamily="18" charset="0"/>
              </a:rPr>
              <a:t> of </a:t>
            </a:r>
            <a:r>
              <a:rPr lang="de-DE" dirty="0" err="1" smtClean="0">
                <a:latin typeface="Times New Roman" pitchFamily="18" charset="0"/>
              </a:rPr>
              <a:t>peer</a:t>
            </a:r>
            <a:r>
              <a:rPr lang="de-DE" dirty="0" smtClean="0">
                <a:latin typeface="Times New Roman" pitchFamily="18" charset="0"/>
              </a:rPr>
              <a:t> </a:t>
            </a:r>
            <a:r>
              <a:rPr lang="de-DE" dirty="0" err="1" smtClean="0">
                <a:latin typeface="Times New Roman" pitchFamily="18" charset="0"/>
              </a:rPr>
              <a:t>victimization</a:t>
            </a:r>
            <a:r>
              <a:rPr lang="de-DE" dirty="0" smtClean="0">
                <a:latin typeface="Times New Roman" pitchFamily="18" charset="0"/>
              </a:rPr>
              <a:t> in </a:t>
            </a:r>
            <a:r>
              <a:rPr lang="de-DE" dirty="0" err="1" smtClean="0">
                <a:latin typeface="Times New Roman" pitchFamily="18" charset="0"/>
              </a:rPr>
              <a:t>childhood</a:t>
            </a:r>
            <a:r>
              <a:rPr lang="de-DE" dirty="0" smtClean="0">
                <a:latin typeface="Times New Roman" pitchFamily="18" charset="0"/>
              </a:rPr>
              <a:t> and </a:t>
            </a:r>
            <a:r>
              <a:rPr lang="de-DE" dirty="0" err="1" smtClean="0">
                <a:latin typeface="Times New Roman" pitchFamily="18" charset="0"/>
              </a:rPr>
              <a:t>psychotic</a:t>
            </a:r>
            <a:r>
              <a:rPr lang="de-DE" dirty="0" smtClean="0">
                <a:latin typeface="Times New Roman" pitchFamily="18" charset="0"/>
              </a:rPr>
              <a:t> </a:t>
            </a:r>
            <a:r>
              <a:rPr lang="de-DE" dirty="0" err="1" smtClean="0">
                <a:latin typeface="Times New Roman" pitchFamily="18" charset="0"/>
              </a:rPr>
              <a:t>symptoms</a:t>
            </a:r>
            <a:r>
              <a:rPr lang="de-DE" dirty="0" smtClean="0">
                <a:latin typeface="Times New Roman" pitchFamily="18" charset="0"/>
              </a:rPr>
              <a:t> in a </a:t>
            </a:r>
            <a:r>
              <a:rPr lang="de-DE" dirty="0" err="1" smtClean="0">
                <a:latin typeface="Times New Roman" pitchFamily="18" charset="0"/>
              </a:rPr>
              <a:t>nonclinical</a:t>
            </a:r>
            <a:r>
              <a:rPr lang="de-DE" dirty="0" smtClean="0">
                <a:latin typeface="Times New Roman" pitchFamily="18" charset="0"/>
              </a:rPr>
              <a:t> </a:t>
            </a:r>
            <a:r>
              <a:rPr lang="de-DE" dirty="0" err="1" smtClean="0">
                <a:latin typeface="Times New Roman" pitchFamily="18" charset="0"/>
              </a:rPr>
              <a:t>population</a:t>
            </a:r>
            <a:r>
              <a:rPr lang="de-DE" dirty="0" smtClean="0">
                <a:latin typeface="Times New Roman" pitchFamily="18" charset="0"/>
              </a:rPr>
              <a:t> at age 12 </a:t>
            </a:r>
            <a:r>
              <a:rPr lang="de-DE" dirty="0" err="1" smtClean="0">
                <a:latin typeface="Times New Roman" pitchFamily="18" charset="0"/>
              </a:rPr>
              <a:t>years</a:t>
            </a:r>
            <a:r>
              <a:rPr lang="de-DE" dirty="0" smtClean="0">
                <a:latin typeface="Times New Roman" pitchFamily="18" charset="0"/>
              </a:rPr>
              <a:t>.” </a:t>
            </a:r>
            <a:r>
              <a:rPr lang="de-DE" dirty="0" err="1" smtClean="0">
                <a:latin typeface="Times New Roman" pitchFamily="18" charset="0"/>
              </a:rPr>
              <a:t>Archives</a:t>
            </a:r>
            <a:r>
              <a:rPr lang="de-DE" dirty="0" smtClean="0">
                <a:latin typeface="Times New Roman" pitchFamily="18" charset="0"/>
              </a:rPr>
              <a:t> of </a:t>
            </a:r>
            <a:r>
              <a:rPr lang="de-DE" dirty="0" err="1" smtClean="0">
                <a:latin typeface="Times New Roman" pitchFamily="18" charset="0"/>
              </a:rPr>
              <a:t>general</a:t>
            </a:r>
            <a:r>
              <a:rPr lang="de-DE" dirty="0" smtClean="0">
                <a:latin typeface="Times New Roman" pitchFamily="18" charset="0"/>
              </a:rPr>
              <a:t> </a:t>
            </a:r>
            <a:r>
              <a:rPr lang="de-DE" dirty="0" err="1" smtClean="0">
                <a:latin typeface="Times New Roman" pitchFamily="18" charset="0"/>
              </a:rPr>
              <a:t>psychiatry</a:t>
            </a:r>
            <a:r>
              <a:rPr lang="de-DE" dirty="0" smtClean="0">
                <a:latin typeface="Times New Roman" pitchFamily="18" charset="0"/>
              </a:rPr>
              <a:t> 66.5 (2009): 527-536. </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4052017D-0A0C-4995-BA10-7FD96D5B3AB8}" type="slidenum">
              <a:rPr lang="en-GB" smtClean="0"/>
              <a:pPr>
                <a:defRPr/>
              </a:pPr>
              <a:t>20</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r>
              <a:rPr lang="de-DE" dirty="0" err="1" smtClean="0">
                <a:latin typeface="Times New Roman" pitchFamily="18" charset="0"/>
              </a:rPr>
              <a:t>The</a:t>
            </a:r>
            <a:r>
              <a:rPr lang="de-DE" dirty="0" smtClean="0">
                <a:latin typeface="Times New Roman" pitchFamily="18" charset="0"/>
              </a:rPr>
              <a:t> </a:t>
            </a:r>
            <a:r>
              <a:rPr lang="de-DE" dirty="0" err="1" smtClean="0">
                <a:latin typeface="Times New Roman" pitchFamily="18" charset="0"/>
              </a:rPr>
              <a:t>public</a:t>
            </a:r>
            <a:r>
              <a:rPr lang="de-DE" dirty="0" smtClean="0">
                <a:latin typeface="Times New Roman" pitchFamily="18" charset="0"/>
              </a:rPr>
              <a:t> </a:t>
            </a:r>
            <a:r>
              <a:rPr lang="de-DE" dirty="0" err="1" smtClean="0">
                <a:latin typeface="Times New Roman" pitchFamily="18" charset="0"/>
              </a:rPr>
              <a:t>health</a:t>
            </a:r>
            <a:r>
              <a:rPr lang="de-DE" dirty="0" smtClean="0">
                <a:latin typeface="Times New Roman" pitchFamily="18" charset="0"/>
              </a:rPr>
              <a:t> </a:t>
            </a:r>
            <a:r>
              <a:rPr lang="de-DE" dirty="0" err="1" smtClean="0">
                <a:latin typeface="Times New Roman" pitchFamily="18" charset="0"/>
              </a:rPr>
              <a:t>approach</a:t>
            </a:r>
            <a:r>
              <a:rPr lang="de-DE" dirty="0" smtClean="0">
                <a:latin typeface="Times New Roman" pitchFamily="18" charset="0"/>
              </a:rPr>
              <a:t> to </a:t>
            </a:r>
            <a:r>
              <a:rPr lang="de-DE" dirty="0" err="1" smtClean="0">
                <a:latin typeface="Times New Roman" pitchFamily="18" charset="0"/>
              </a:rPr>
              <a:t>injury</a:t>
            </a:r>
            <a:r>
              <a:rPr lang="de-DE" dirty="0" smtClean="0">
                <a:latin typeface="Times New Roman" pitchFamily="18" charset="0"/>
              </a:rPr>
              <a:t> and </a:t>
            </a:r>
            <a:r>
              <a:rPr lang="de-DE" dirty="0" err="1" smtClean="0">
                <a:latin typeface="Times New Roman" pitchFamily="18" charset="0"/>
              </a:rPr>
              <a:t>violence</a:t>
            </a:r>
            <a:r>
              <a:rPr lang="de-DE" dirty="0" smtClean="0">
                <a:latin typeface="Times New Roman" pitchFamily="18" charset="0"/>
              </a:rPr>
              <a:t> </a:t>
            </a:r>
            <a:r>
              <a:rPr lang="de-DE" dirty="0" err="1" smtClean="0">
                <a:latin typeface="Times New Roman" pitchFamily="18" charset="0"/>
              </a:rPr>
              <a:t>prevention</a:t>
            </a:r>
            <a:r>
              <a:rPr lang="de-DE" dirty="0" smtClean="0">
                <a:latin typeface="Times New Roman" pitchFamily="18" charset="0"/>
              </a:rPr>
              <a:t> </a:t>
            </a:r>
            <a:r>
              <a:rPr lang="de-DE" dirty="0" err="1" smtClean="0">
                <a:latin typeface="Times New Roman" pitchFamily="18" charset="0"/>
              </a:rPr>
              <a:t>is</a:t>
            </a:r>
            <a:r>
              <a:rPr lang="de-DE" dirty="0" smtClean="0">
                <a:latin typeface="Times New Roman" pitchFamily="18" charset="0"/>
              </a:rPr>
              <a:t> a </a:t>
            </a:r>
            <a:r>
              <a:rPr lang="de-DE" dirty="0" err="1" smtClean="0">
                <a:latin typeface="Times New Roman" pitchFamily="18" charset="0"/>
              </a:rPr>
              <a:t>process</a:t>
            </a:r>
            <a:r>
              <a:rPr lang="de-DE" dirty="0" smtClean="0">
                <a:latin typeface="Times New Roman" pitchFamily="18" charset="0"/>
              </a:rPr>
              <a:t> </a:t>
            </a:r>
            <a:r>
              <a:rPr lang="de-DE" dirty="0" err="1" smtClean="0">
                <a:latin typeface="Times New Roman" pitchFamily="18" charset="0"/>
              </a:rPr>
              <a:t>that</a:t>
            </a:r>
            <a:r>
              <a:rPr lang="de-DE" dirty="0" smtClean="0">
                <a:latin typeface="Times New Roman" pitchFamily="18" charset="0"/>
              </a:rPr>
              <a:t> </a:t>
            </a:r>
            <a:r>
              <a:rPr lang="de-DE" dirty="0" err="1" smtClean="0">
                <a:latin typeface="Times New Roman" pitchFamily="18" charset="0"/>
              </a:rPr>
              <a:t>uses</a:t>
            </a:r>
            <a:r>
              <a:rPr lang="de-DE" dirty="0" smtClean="0">
                <a:latin typeface="Times New Roman" pitchFamily="18" charset="0"/>
              </a:rPr>
              <a:t> </a:t>
            </a:r>
            <a:r>
              <a:rPr lang="de-DE" dirty="0" err="1" smtClean="0">
                <a:latin typeface="Times New Roman" pitchFamily="18" charset="0"/>
              </a:rPr>
              <a:t>four</a:t>
            </a:r>
            <a:r>
              <a:rPr lang="de-DE" dirty="0" smtClean="0">
                <a:latin typeface="Times New Roman" pitchFamily="18" charset="0"/>
              </a:rPr>
              <a:t> </a:t>
            </a:r>
            <a:r>
              <a:rPr lang="de-DE" dirty="0" err="1" smtClean="0">
                <a:latin typeface="Times New Roman" pitchFamily="18" charset="0"/>
              </a:rPr>
              <a:t>key</a:t>
            </a:r>
            <a:r>
              <a:rPr lang="de-DE" dirty="0" smtClean="0">
                <a:latin typeface="Times New Roman" pitchFamily="18" charset="0"/>
              </a:rPr>
              <a:t> </a:t>
            </a:r>
            <a:r>
              <a:rPr lang="de-DE" dirty="0" err="1" smtClean="0">
                <a:latin typeface="Times New Roman" pitchFamily="18" charset="0"/>
              </a:rPr>
              <a:t>steps</a:t>
            </a:r>
            <a:r>
              <a:rPr lang="de-DE" dirty="0" smtClean="0">
                <a:latin typeface="Times New Roman" pitchFamily="18" charset="0"/>
              </a:rPr>
              <a:t> to </a:t>
            </a:r>
            <a:r>
              <a:rPr lang="de-DE" dirty="0" err="1" smtClean="0">
                <a:latin typeface="Times New Roman" pitchFamily="18" charset="0"/>
              </a:rPr>
              <a:t>move</a:t>
            </a:r>
            <a:r>
              <a:rPr lang="de-DE" dirty="0" smtClean="0">
                <a:latin typeface="Times New Roman" pitchFamily="18" charset="0"/>
              </a:rPr>
              <a:t> </a:t>
            </a:r>
            <a:r>
              <a:rPr lang="de-DE" dirty="0" err="1" smtClean="0">
                <a:latin typeface="Times New Roman" pitchFamily="18" charset="0"/>
              </a:rPr>
              <a:t>from</a:t>
            </a:r>
            <a:r>
              <a:rPr lang="de-DE" dirty="0" smtClean="0">
                <a:latin typeface="Times New Roman" pitchFamily="18" charset="0"/>
              </a:rPr>
              <a:t> </a:t>
            </a:r>
            <a:r>
              <a:rPr lang="de-DE" dirty="0" err="1" smtClean="0">
                <a:latin typeface="Times New Roman" pitchFamily="18" charset="0"/>
              </a:rPr>
              <a:t>problem</a:t>
            </a:r>
            <a:r>
              <a:rPr lang="de-DE" dirty="0" smtClean="0">
                <a:latin typeface="Times New Roman" pitchFamily="18" charset="0"/>
              </a:rPr>
              <a:t> to </a:t>
            </a:r>
            <a:r>
              <a:rPr lang="de-DE" dirty="0" err="1" smtClean="0">
                <a:latin typeface="Times New Roman" pitchFamily="18" charset="0"/>
              </a:rPr>
              <a:t>solution</a:t>
            </a:r>
            <a:r>
              <a:rPr lang="de-DE" dirty="0" smtClean="0">
                <a:latin typeface="Times New Roman" pitchFamily="18" charset="0"/>
              </a:rPr>
              <a:t> [15]. These </a:t>
            </a:r>
            <a:r>
              <a:rPr lang="de-DE" dirty="0" err="1" smtClean="0">
                <a:latin typeface="Times New Roman" pitchFamily="18" charset="0"/>
              </a:rPr>
              <a:t>steps</a:t>
            </a:r>
            <a:r>
              <a:rPr lang="de-DE" dirty="0" smtClean="0">
                <a:latin typeface="Times New Roman" pitchFamily="18" charset="0"/>
              </a:rPr>
              <a:t> </a:t>
            </a:r>
            <a:r>
              <a:rPr lang="de-DE" dirty="0" err="1" smtClean="0">
                <a:latin typeface="Times New Roman" pitchFamily="18" charset="0"/>
              </a:rPr>
              <a:t>are</a:t>
            </a:r>
            <a:r>
              <a:rPr lang="de-DE" dirty="0" smtClean="0">
                <a:latin typeface="Times New Roman" pitchFamily="18" charset="0"/>
              </a:rPr>
              <a:t>: </a:t>
            </a:r>
            <a:endParaRPr lang="de-DE" dirty="0" smtClean="0"/>
          </a:p>
          <a:p>
            <a:r>
              <a:rPr lang="de-DE" dirty="0" err="1" smtClean="0">
                <a:latin typeface="Times New Roman" pitchFamily="18" charset="0"/>
              </a:rPr>
              <a:t>Conduct</a:t>
            </a:r>
            <a:r>
              <a:rPr lang="de-DE" dirty="0" smtClean="0">
                <a:latin typeface="Times New Roman" pitchFamily="18" charset="0"/>
              </a:rPr>
              <a:t> </a:t>
            </a:r>
            <a:r>
              <a:rPr lang="de-DE" dirty="0" err="1" smtClean="0">
                <a:latin typeface="Times New Roman" pitchFamily="18" charset="0"/>
              </a:rPr>
              <a:t>surveillance</a:t>
            </a:r>
            <a:r>
              <a:rPr lang="de-DE" dirty="0" smtClean="0">
                <a:latin typeface="Times New Roman" pitchFamily="18" charset="0"/>
              </a:rPr>
              <a:t> and </a:t>
            </a:r>
            <a:r>
              <a:rPr lang="de-DE" dirty="0" err="1" smtClean="0">
                <a:latin typeface="Times New Roman" pitchFamily="18" charset="0"/>
              </a:rPr>
              <a:t>collect</a:t>
            </a:r>
            <a:r>
              <a:rPr lang="de-DE" dirty="0" smtClean="0">
                <a:latin typeface="Times New Roman" pitchFamily="18" charset="0"/>
              </a:rPr>
              <a:t> </a:t>
            </a:r>
            <a:r>
              <a:rPr lang="de-DE" dirty="0" err="1" smtClean="0">
                <a:latin typeface="Times New Roman" pitchFamily="18" charset="0"/>
              </a:rPr>
              <a:t>data</a:t>
            </a:r>
            <a:r>
              <a:rPr lang="de-DE" dirty="0" smtClean="0">
                <a:latin typeface="Times New Roman" pitchFamily="18" charset="0"/>
              </a:rPr>
              <a:t> on </a:t>
            </a:r>
            <a:r>
              <a:rPr lang="de-DE" dirty="0" err="1" smtClean="0">
                <a:latin typeface="Times New Roman" pitchFamily="18" charset="0"/>
              </a:rPr>
              <a:t>the</a:t>
            </a:r>
            <a:r>
              <a:rPr lang="de-DE" dirty="0" smtClean="0">
                <a:latin typeface="Times New Roman" pitchFamily="18" charset="0"/>
              </a:rPr>
              <a:t> </a:t>
            </a:r>
            <a:r>
              <a:rPr lang="de-DE" dirty="0" err="1" smtClean="0">
                <a:latin typeface="Times New Roman" pitchFamily="18" charset="0"/>
              </a:rPr>
              <a:t>magnitude</a:t>
            </a:r>
            <a:r>
              <a:rPr lang="de-DE" dirty="0" smtClean="0">
                <a:latin typeface="Times New Roman" pitchFamily="18" charset="0"/>
              </a:rPr>
              <a:t>, </a:t>
            </a:r>
            <a:r>
              <a:rPr lang="de-DE" dirty="0" err="1" smtClean="0">
                <a:latin typeface="Times New Roman" pitchFamily="18" charset="0"/>
              </a:rPr>
              <a:t>scope</a:t>
            </a:r>
            <a:r>
              <a:rPr lang="de-DE" dirty="0" smtClean="0">
                <a:latin typeface="Times New Roman" pitchFamily="18" charset="0"/>
              </a:rPr>
              <a:t>, </a:t>
            </a:r>
            <a:r>
              <a:rPr lang="de-DE" dirty="0" err="1" smtClean="0">
                <a:latin typeface="Times New Roman" pitchFamily="18" charset="0"/>
              </a:rPr>
              <a:t>characteristics</a:t>
            </a:r>
            <a:r>
              <a:rPr lang="de-DE" dirty="0" smtClean="0">
                <a:latin typeface="Times New Roman" pitchFamily="18" charset="0"/>
              </a:rPr>
              <a:t>, and </a:t>
            </a:r>
            <a:r>
              <a:rPr lang="de-DE" dirty="0" err="1" smtClean="0">
                <a:latin typeface="Times New Roman" pitchFamily="18" charset="0"/>
              </a:rPr>
              <a:t>consequences</a:t>
            </a:r>
            <a:r>
              <a:rPr lang="de-DE" dirty="0" smtClean="0">
                <a:latin typeface="Times New Roman" pitchFamily="18" charset="0"/>
              </a:rPr>
              <a:t> of </a:t>
            </a:r>
            <a:r>
              <a:rPr lang="de-DE" dirty="0" err="1" smtClean="0">
                <a:latin typeface="Times New Roman" pitchFamily="18" charset="0"/>
              </a:rPr>
              <a:t>injury</a:t>
            </a:r>
            <a:r>
              <a:rPr lang="de-DE" dirty="0" smtClean="0">
                <a:latin typeface="Times New Roman" pitchFamily="18" charset="0"/>
              </a:rPr>
              <a:t> </a:t>
            </a:r>
            <a:r>
              <a:rPr lang="de-DE" dirty="0" err="1" smtClean="0">
                <a:latin typeface="Times New Roman" pitchFamily="18" charset="0"/>
              </a:rPr>
              <a:t>and/or</a:t>
            </a:r>
            <a:r>
              <a:rPr lang="de-DE" dirty="0" smtClean="0">
                <a:latin typeface="Times New Roman" pitchFamily="18" charset="0"/>
              </a:rPr>
              <a:t> </a:t>
            </a:r>
            <a:r>
              <a:rPr lang="de-DE" dirty="0" err="1" smtClean="0">
                <a:latin typeface="Times New Roman" pitchFamily="18" charset="0"/>
              </a:rPr>
              <a:t>violence</a:t>
            </a:r>
            <a:r>
              <a:rPr lang="de-DE" dirty="0" smtClean="0">
                <a:latin typeface="Times New Roman" pitchFamily="18" charset="0"/>
              </a:rPr>
              <a:t> to </a:t>
            </a:r>
            <a:r>
              <a:rPr lang="de-DE" dirty="0" err="1" smtClean="0">
                <a:latin typeface="Times New Roman" pitchFamily="18" charset="0"/>
              </a:rPr>
              <a:t>help</a:t>
            </a:r>
            <a:r>
              <a:rPr lang="de-DE" dirty="0" smtClean="0">
                <a:latin typeface="Times New Roman" pitchFamily="18" charset="0"/>
              </a:rPr>
              <a:t> </a:t>
            </a:r>
            <a:r>
              <a:rPr lang="de-DE" dirty="0" err="1" smtClean="0">
                <a:latin typeface="Times New Roman" pitchFamily="18" charset="0"/>
              </a:rPr>
              <a:t>define</a:t>
            </a:r>
            <a:r>
              <a:rPr lang="de-DE" dirty="0" smtClean="0">
                <a:latin typeface="Times New Roman" pitchFamily="18" charset="0"/>
              </a:rPr>
              <a:t> </a:t>
            </a:r>
            <a:r>
              <a:rPr lang="de-DE" dirty="0" err="1" smtClean="0">
                <a:latin typeface="Times New Roman" pitchFamily="18" charset="0"/>
              </a:rPr>
              <a:t>the</a:t>
            </a:r>
            <a:r>
              <a:rPr lang="de-DE" dirty="0" smtClean="0">
                <a:latin typeface="Times New Roman" pitchFamily="18" charset="0"/>
              </a:rPr>
              <a:t> </a:t>
            </a:r>
            <a:r>
              <a:rPr lang="de-DE" dirty="0" err="1" smtClean="0">
                <a:latin typeface="Times New Roman" pitchFamily="18" charset="0"/>
              </a:rPr>
              <a:t>problem</a:t>
            </a:r>
            <a:r>
              <a:rPr lang="de-DE" dirty="0" smtClean="0">
                <a:latin typeface="Times New Roman" pitchFamily="18" charset="0"/>
              </a:rPr>
              <a:t> at hand and </a:t>
            </a:r>
            <a:r>
              <a:rPr lang="de-DE" dirty="0" err="1" smtClean="0">
                <a:latin typeface="Times New Roman" pitchFamily="18" charset="0"/>
              </a:rPr>
              <a:t>identify</a:t>
            </a:r>
            <a:r>
              <a:rPr lang="de-DE" dirty="0" smtClean="0">
                <a:latin typeface="Times New Roman" pitchFamily="18" charset="0"/>
              </a:rPr>
              <a:t> </a:t>
            </a:r>
            <a:r>
              <a:rPr lang="de-DE" dirty="0" err="1" smtClean="0">
                <a:latin typeface="Times New Roman" pitchFamily="18" charset="0"/>
              </a:rPr>
              <a:t>areas</a:t>
            </a:r>
            <a:r>
              <a:rPr lang="de-DE" dirty="0" smtClean="0">
                <a:latin typeface="Times New Roman" pitchFamily="18" charset="0"/>
              </a:rPr>
              <a:t> in </a:t>
            </a:r>
            <a:r>
              <a:rPr lang="de-DE" dirty="0" err="1" smtClean="0">
                <a:latin typeface="Times New Roman" pitchFamily="18" charset="0"/>
              </a:rPr>
              <a:t>which</a:t>
            </a:r>
            <a:r>
              <a:rPr lang="de-DE" dirty="0" smtClean="0">
                <a:latin typeface="Times New Roman" pitchFamily="18" charset="0"/>
              </a:rPr>
              <a:t> </a:t>
            </a:r>
            <a:r>
              <a:rPr lang="de-DE" dirty="0" err="1" smtClean="0">
                <a:latin typeface="Times New Roman" pitchFamily="18" charset="0"/>
              </a:rPr>
              <a:t>prevention</a:t>
            </a:r>
            <a:r>
              <a:rPr lang="de-DE" dirty="0" smtClean="0">
                <a:latin typeface="Times New Roman" pitchFamily="18" charset="0"/>
              </a:rPr>
              <a:t> </a:t>
            </a:r>
            <a:r>
              <a:rPr lang="de-DE" dirty="0" err="1" smtClean="0">
                <a:latin typeface="Times New Roman" pitchFamily="18" charset="0"/>
              </a:rPr>
              <a:t>is</a:t>
            </a:r>
            <a:r>
              <a:rPr lang="de-DE" dirty="0" smtClean="0">
                <a:latin typeface="Times New Roman" pitchFamily="18" charset="0"/>
              </a:rPr>
              <a:t> </a:t>
            </a:r>
            <a:r>
              <a:rPr lang="de-DE" dirty="0" err="1" smtClean="0">
                <a:latin typeface="Times New Roman" pitchFamily="18" charset="0"/>
              </a:rPr>
              <a:t>needed</a:t>
            </a:r>
            <a:r>
              <a:rPr lang="de-DE" dirty="0" smtClean="0">
                <a:latin typeface="Times New Roman" pitchFamily="18" charset="0"/>
              </a:rPr>
              <a:t>. </a:t>
            </a:r>
          </a:p>
          <a:p>
            <a:r>
              <a:rPr lang="de-DE" dirty="0" err="1" smtClean="0">
                <a:latin typeface="Times New Roman" pitchFamily="18" charset="0"/>
              </a:rPr>
              <a:t>Identify</a:t>
            </a:r>
            <a:r>
              <a:rPr lang="de-DE" dirty="0" smtClean="0">
                <a:latin typeface="Times New Roman" pitchFamily="18" charset="0"/>
              </a:rPr>
              <a:t> </a:t>
            </a:r>
            <a:r>
              <a:rPr lang="de-DE" dirty="0" err="1" smtClean="0">
                <a:latin typeface="Times New Roman" pitchFamily="18" charset="0"/>
              </a:rPr>
              <a:t>risk</a:t>
            </a:r>
            <a:r>
              <a:rPr lang="de-DE" dirty="0" smtClean="0">
                <a:latin typeface="Times New Roman" pitchFamily="18" charset="0"/>
              </a:rPr>
              <a:t> </a:t>
            </a:r>
            <a:r>
              <a:rPr lang="de-DE" dirty="0" err="1" smtClean="0">
                <a:latin typeface="Times New Roman" pitchFamily="18" charset="0"/>
              </a:rPr>
              <a:t>factors</a:t>
            </a:r>
            <a:r>
              <a:rPr lang="de-DE" dirty="0" smtClean="0">
                <a:latin typeface="Times New Roman" pitchFamily="18" charset="0"/>
              </a:rPr>
              <a:t> </a:t>
            </a:r>
            <a:r>
              <a:rPr lang="de-DE" dirty="0" err="1" smtClean="0">
                <a:latin typeface="Times New Roman" pitchFamily="18" charset="0"/>
              </a:rPr>
              <a:t>for</a:t>
            </a:r>
            <a:r>
              <a:rPr lang="de-DE" dirty="0" smtClean="0">
                <a:latin typeface="Times New Roman" pitchFamily="18" charset="0"/>
              </a:rPr>
              <a:t> a </a:t>
            </a:r>
            <a:r>
              <a:rPr lang="de-DE" dirty="0" err="1" smtClean="0">
                <a:latin typeface="Times New Roman" pitchFamily="18" charset="0"/>
              </a:rPr>
              <a:t>particular</a:t>
            </a:r>
            <a:r>
              <a:rPr lang="de-DE" dirty="0" smtClean="0">
                <a:latin typeface="Times New Roman" pitchFamily="18" charset="0"/>
              </a:rPr>
              <a:t> </a:t>
            </a:r>
            <a:r>
              <a:rPr lang="de-DE" dirty="0" err="1" smtClean="0">
                <a:latin typeface="Times New Roman" pitchFamily="18" charset="0"/>
              </a:rPr>
              <a:t>injury</a:t>
            </a:r>
            <a:r>
              <a:rPr lang="de-DE" dirty="0" smtClean="0">
                <a:latin typeface="Times New Roman" pitchFamily="18" charset="0"/>
              </a:rPr>
              <a:t> </a:t>
            </a:r>
            <a:r>
              <a:rPr lang="de-DE" dirty="0" err="1" smtClean="0">
                <a:latin typeface="Times New Roman" pitchFamily="18" charset="0"/>
              </a:rPr>
              <a:t>problem</a:t>
            </a:r>
            <a:r>
              <a:rPr lang="de-DE" dirty="0" smtClean="0">
                <a:latin typeface="Times New Roman" pitchFamily="18" charset="0"/>
              </a:rPr>
              <a:t> to </a:t>
            </a:r>
            <a:r>
              <a:rPr lang="de-DE" dirty="0" err="1" smtClean="0">
                <a:latin typeface="Times New Roman" pitchFamily="18" charset="0"/>
              </a:rPr>
              <a:t>help</a:t>
            </a:r>
            <a:r>
              <a:rPr lang="de-DE" dirty="0" smtClean="0">
                <a:latin typeface="Times New Roman" pitchFamily="18" charset="0"/>
              </a:rPr>
              <a:t> </a:t>
            </a:r>
            <a:r>
              <a:rPr lang="de-DE" dirty="0" err="1" smtClean="0">
                <a:latin typeface="Times New Roman" pitchFamily="18" charset="0"/>
              </a:rPr>
              <a:t>us</a:t>
            </a:r>
            <a:r>
              <a:rPr lang="de-DE" dirty="0" smtClean="0">
                <a:latin typeface="Times New Roman" pitchFamily="18" charset="0"/>
              </a:rPr>
              <a:t> </a:t>
            </a:r>
            <a:r>
              <a:rPr lang="de-DE" dirty="0" err="1" smtClean="0">
                <a:latin typeface="Times New Roman" pitchFamily="18" charset="0"/>
              </a:rPr>
              <a:t>understand</a:t>
            </a:r>
            <a:r>
              <a:rPr lang="de-DE" dirty="0" smtClean="0">
                <a:latin typeface="Times New Roman" pitchFamily="18" charset="0"/>
              </a:rPr>
              <a:t> </a:t>
            </a:r>
            <a:r>
              <a:rPr lang="de-DE" dirty="0" err="1" smtClean="0">
                <a:latin typeface="Times New Roman" pitchFamily="18" charset="0"/>
              </a:rPr>
              <a:t>the</a:t>
            </a:r>
            <a:r>
              <a:rPr lang="de-DE" dirty="0" smtClean="0">
                <a:latin typeface="Times New Roman" pitchFamily="18" charset="0"/>
              </a:rPr>
              <a:t> </a:t>
            </a:r>
            <a:r>
              <a:rPr lang="de-DE" dirty="0" err="1" smtClean="0">
                <a:latin typeface="Times New Roman" pitchFamily="18" charset="0"/>
              </a:rPr>
              <a:t>causes</a:t>
            </a:r>
            <a:r>
              <a:rPr lang="de-DE" dirty="0" smtClean="0">
                <a:latin typeface="Times New Roman" pitchFamily="18" charset="0"/>
              </a:rPr>
              <a:t> and </a:t>
            </a:r>
            <a:r>
              <a:rPr lang="de-DE" dirty="0" err="1" smtClean="0">
                <a:latin typeface="Times New Roman" pitchFamily="18" charset="0"/>
              </a:rPr>
              <a:t>correlates</a:t>
            </a:r>
            <a:r>
              <a:rPr lang="de-DE" dirty="0" smtClean="0">
                <a:latin typeface="Times New Roman" pitchFamily="18" charset="0"/>
              </a:rPr>
              <a:t> of </a:t>
            </a:r>
            <a:r>
              <a:rPr lang="de-DE" dirty="0" err="1" smtClean="0">
                <a:latin typeface="Times New Roman" pitchFamily="18" charset="0"/>
              </a:rPr>
              <a:t>injuries</a:t>
            </a:r>
            <a:r>
              <a:rPr lang="de-DE" dirty="0" smtClean="0">
                <a:latin typeface="Times New Roman" pitchFamily="18" charset="0"/>
              </a:rPr>
              <a:t> and </a:t>
            </a:r>
            <a:r>
              <a:rPr lang="de-DE" dirty="0" err="1" smtClean="0">
                <a:latin typeface="Times New Roman" pitchFamily="18" charset="0"/>
              </a:rPr>
              <a:t>violence</a:t>
            </a:r>
            <a:r>
              <a:rPr lang="de-DE" dirty="0" smtClean="0">
                <a:latin typeface="Times New Roman" pitchFamily="18" charset="0"/>
              </a:rPr>
              <a:t>, </a:t>
            </a:r>
            <a:r>
              <a:rPr lang="de-DE" dirty="0" err="1" smtClean="0">
                <a:latin typeface="Times New Roman" pitchFamily="18" charset="0"/>
              </a:rPr>
              <a:t>the</a:t>
            </a:r>
            <a:r>
              <a:rPr lang="de-DE" dirty="0" smtClean="0">
                <a:latin typeface="Times New Roman" pitchFamily="18" charset="0"/>
              </a:rPr>
              <a:t> </a:t>
            </a:r>
            <a:r>
              <a:rPr lang="de-DE" dirty="0" err="1" smtClean="0">
                <a:latin typeface="Times New Roman" pitchFamily="18" charset="0"/>
              </a:rPr>
              <a:t>factors</a:t>
            </a:r>
            <a:r>
              <a:rPr lang="de-DE" dirty="0" smtClean="0">
                <a:latin typeface="Times New Roman" pitchFamily="18" charset="0"/>
              </a:rPr>
              <a:t> </a:t>
            </a:r>
            <a:r>
              <a:rPr lang="de-DE" dirty="0" err="1" smtClean="0">
                <a:latin typeface="Times New Roman" pitchFamily="18" charset="0"/>
              </a:rPr>
              <a:t>that</a:t>
            </a:r>
            <a:r>
              <a:rPr lang="de-DE" dirty="0" smtClean="0">
                <a:latin typeface="Times New Roman" pitchFamily="18" charset="0"/>
              </a:rPr>
              <a:t> </a:t>
            </a:r>
            <a:r>
              <a:rPr lang="de-DE" dirty="0" err="1" smtClean="0">
                <a:latin typeface="Times New Roman" pitchFamily="18" charset="0"/>
              </a:rPr>
              <a:t>increase</a:t>
            </a:r>
            <a:r>
              <a:rPr lang="de-DE" dirty="0" smtClean="0">
                <a:latin typeface="Times New Roman" pitchFamily="18" charset="0"/>
              </a:rPr>
              <a:t> </a:t>
            </a:r>
            <a:r>
              <a:rPr lang="de-DE" dirty="0" err="1" smtClean="0">
                <a:latin typeface="Times New Roman" pitchFamily="18" charset="0"/>
              </a:rPr>
              <a:t>or</a:t>
            </a:r>
            <a:r>
              <a:rPr lang="de-DE" dirty="0" smtClean="0">
                <a:latin typeface="Times New Roman" pitchFamily="18" charset="0"/>
              </a:rPr>
              <a:t> </a:t>
            </a:r>
            <a:r>
              <a:rPr lang="de-DE" dirty="0" err="1" smtClean="0">
                <a:latin typeface="Times New Roman" pitchFamily="18" charset="0"/>
              </a:rPr>
              <a:t>decrease</a:t>
            </a:r>
            <a:r>
              <a:rPr lang="de-DE" dirty="0" smtClean="0">
                <a:latin typeface="Times New Roman" pitchFamily="18" charset="0"/>
              </a:rPr>
              <a:t> </a:t>
            </a:r>
            <a:r>
              <a:rPr lang="de-DE" dirty="0" err="1" smtClean="0">
                <a:latin typeface="Times New Roman" pitchFamily="18" charset="0"/>
              </a:rPr>
              <a:t>the</a:t>
            </a:r>
            <a:r>
              <a:rPr lang="de-DE" dirty="0" smtClean="0">
                <a:latin typeface="Times New Roman" pitchFamily="18" charset="0"/>
              </a:rPr>
              <a:t> </a:t>
            </a:r>
            <a:r>
              <a:rPr lang="de-DE" dirty="0" err="1" smtClean="0">
                <a:latin typeface="Times New Roman" pitchFamily="18" charset="0"/>
              </a:rPr>
              <a:t>risk</a:t>
            </a:r>
            <a:r>
              <a:rPr lang="de-DE" dirty="0" smtClean="0">
                <a:latin typeface="Times New Roman" pitchFamily="18" charset="0"/>
              </a:rPr>
              <a:t> of </a:t>
            </a:r>
            <a:r>
              <a:rPr lang="de-DE" dirty="0" err="1" smtClean="0">
                <a:latin typeface="Times New Roman" pitchFamily="18" charset="0"/>
              </a:rPr>
              <a:t>injury</a:t>
            </a:r>
            <a:r>
              <a:rPr lang="de-DE" dirty="0" smtClean="0">
                <a:latin typeface="Times New Roman" pitchFamily="18" charset="0"/>
              </a:rPr>
              <a:t> </a:t>
            </a:r>
            <a:r>
              <a:rPr lang="de-DE" dirty="0" err="1" smtClean="0">
                <a:latin typeface="Times New Roman" pitchFamily="18" charset="0"/>
              </a:rPr>
              <a:t>or</a:t>
            </a:r>
            <a:r>
              <a:rPr lang="de-DE" dirty="0" smtClean="0">
                <a:latin typeface="Times New Roman" pitchFamily="18" charset="0"/>
              </a:rPr>
              <a:t> </a:t>
            </a:r>
            <a:r>
              <a:rPr lang="de-DE" dirty="0" err="1" smtClean="0">
                <a:latin typeface="Times New Roman" pitchFamily="18" charset="0"/>
              </a:rPr>
              <a:t>violence</a:t>
            </a:r>
            <a:r>
              <a:rPr lang="de-DE" dirty="0" smtClean="0">
                <a:latin typeface="Times New Roman" pitchFamily="18" charset="0"/>
              </a:rPr>
              <a:t>, and </a:t>
            </a:r>
            <a:r>
              <a:rPr lang="de-DE" dirty="0" err="1" smtClean="0">
                <a:latin typeface="Times New Roman" pitchFamily="18" charset="0"/>
              </a:rPr>
              <a:t>the</a:t>
            </a:r>
            <a:r>
              <a:rPr lang="de-DE" dirty="0" smtClean="0">
                <a:latin typeface="Times New Roman" pitchFamily="18" charset="0"/>
              </a:rPr>
              <a:t> </a:t>
            </a:r>
            <a:r>
              <a:rPr lang="de-DE" dirty="0" err="1" smtClean="0">
                <a:latin typeface="Times New Roman" pitchFamily="18" charset="0"/>
              </a:rPr>
              <a:t>factors</a:t>
            </a:r>
            <a:r>
              <a:rPr lang="de-DE" dirty="0" smtClean="0">
                <a:latin typeface="Times New Roman" pitchFamily="18" charset="0"/>
              </a:rPr>
              <a:t> </a:t>
            </a:r>
            <a:r>
              <a:rPr lang="de-DE" dirty="0" err="1" smtClean="0">
                <a:latin typeface="Times New Roman" pitchFamily="18" charset="0"/>
              </a:rPr>
              <a:t>that</a:t>
            </a:r>
            <a:r>
              <a:rPr lang="de-DE" dirty="0" smtClean="0">
                <a:latin typeface="Times New Roman" pitchFamily="18" charset="0"/>
              </a:rPr>
              <a:t> </a:t>
            </a:r>
            <a:r>
              <a:rPr lang="de-DE" dirty="0" err="1" smtClean="0">
                <a:latin typeface="Times New Roman" pitchFamily="18" charset="0"/>
              </a:rPr>
              <a:t>might</a:t>
            </a:r>
            <a:r>
              <a:rPr lang="de-DE" dirty="0" smtClean="0">
                <a:latin typeface="Times New Roman" pitchFamily="18" charset="0"/>
              </a:rPr>
              <a:t> </a:t>
            </a:r>
            <a:r>
              <a:rPr lang="de-DE" dirty="0" err="1" smtClean="0">
                <a:latin typeface="Times New Roman" pitchFamily="18" charset="0"/>
              </a:rPr>
              <a:t>be</a:t>
            </a:r>
            <a:r>
              <a:rPr lang="de-DE" dirty="0" smtClean="0">
                <a:latin typeface="Times New Roman" pitchFamily="18" charset="0"/>
              </a:rPr>
              <a:t> </a:t>
            </a:r>
            <a:r>
              <a:rPr lang="de-DE" dirty="0" err="1" smtClean="0">
                <a:latin typeface="Times New Roman" pitchFamily="18" charset="0"/>
              </a:rPr>
              <a:t>modified</a:t>
            </a:r>
            <a:r>
              <a:rPr lang="de-DE" dirty="0" smtClean="0">
                <a:latin typeface="Times New Roman" pitchFamily="18" charset="0"/>
              </a:rPr>
              <a:t> </a:t>
            </a:r>
            <a:r>
              <a:rPr lang="de-DE" dirty="0" err="1" smtClean="0">
                <a:latin typeface="Times New Roman" pitchFamily="18" charset="0"/>
              </a:rPr>
              <a:t>through</a:t>
            </a:r>
            <a:r>
              <a:rPr lang="de-DE" dirty="0" smtClean="0">
                <a:latin typeface="Times New Roman" pitchFamily="18" charset="0"/>
              </a:rPr>
              <a:t> </a:t>
            </a:r>
            <a:r>
              <a:rPr lang="de-DE" dirty="0" err="1" smtClean="0">
                <a:latin typeface="Times New Roman" pitchFamily="18" charset="0"/>
              </a:rPr>
              <a:t>interventions</a:t>
            </a:r>
            <a:r>
              <a:rPr lang="de-DE" dirty="0" smtClean="0">
                <a:latin typeface="Times New Roman" pitchFamily="18" charset="0"/>
              </a:rPr>
              <a:t>. </a:t>
            </a:r>
          </a:p>
          <a:p>
            <a:r>
              <a:rPr lang="de-DE" dirty="0" err="1" smtClean="0">
                <a:latin typeface="Times New Roman" pitchFamily="18" charset="0"/>
              </a:rPr>
              <a:t>Develop</a:t>
            </a:r>
            <a:r>
              <a:rPr lang="de-DE" dirty="0" smtClean="0">
                <a:latin typeface="Times New Roman" pitchFamily="18" charset="0"/>
              </a:rPr>
              <a:t> and </a:t>
            </a:r>
            <a:r>
              <a:rPr lang="de-DE" dirty="0" err="1" smtClean="0">
                <a:latin typeface="Times New Roman" pitchFamily="18" charset="0"/>
              </a:rPr>
              <a:t>evaluate</a:t>
            </a:r>
            <a:r>
              <a:rPr lang="de-DE" dirty="0" smtClean="0">
                <a:latin typeface="Times New Roman" pitchFamily="18" charset="0"/>
              </a:rPr>
              <a:t> </a:t>
            </a:r>
            <a:r>
              <a:rPr lang="de-DE" dirty="0" err="1" smtClean="0">
                <a:latin typeface="Times New Roman" pitchFamily="18" charset="0"/>
              </a:rPr>
              <a:t>interventions</a:t>
            </a:r>
            <a:r>
              <a:rPr lang="de-DE" dirty="0" smtClean="0">
                <a:latin typeface="Times New Roman" pitchFamily="18" charset="0"/>
              </a:rPr>
              <a:t> </a:t>
            </a:r>
            <a:r>
              <a:rPr lang="de-DE" dirty="0" err="1" smtClean="0">
                <a:latin typeface="Times New Roman" pitchFamily="18" charset="0"/>
              </a:rPr>
              <a:t>based</a:t>
            </a:r>
            <a:r>
              <a:rPr lang="de-DE" dirty="0" smtClean="0">
                <a:latin typeface="Times New Roman" pitchFamily="18" charset="0"/>
              </a:rPr>
              <a:t> on </a:t>
            </a:r>
            <a:r>
              <a:rPr lang="de-DE" dirty="0" err="1" smtClean="0">
                <a:latin typeface="Times New Roman" pitchFamily="18" charset="0"/>
              </a:rPr>
              <a:t>the</a:t>
            </a:r>
            <a:r>
              <a:rPr lang="de-DE" dirty="0" smtClean="0">
                <a:latin typeface="Times New Roman" pitchFamily="18" charset="0"/>
              </a:rPr>
              <a:t> </a:t>
            </a:r>
            <a:r>
              <a:rPr lang="de-DE" dirty="0" err="1" smtClean="0">
                <a:latin typeface="Times New Roman" pitchFamily="18" charset="0"/>
              </a:rPr>
              <a:t>information</a:t>
            </a:r>
            <a:r>
              <a:rPr lang="de-DE" dirty="0" smtClean="0">
                <a:latin typeface="Times New Roman" pitchFamily="18" charset="0"/>
              </a:rPr>
              <a:t> </a:t>
            </a:r>
            <a:r>
              <a:rPr lang="de-DE" dirty="0" err="1" smtClean="0">
                <a:latin typeface="Times New Roman" pitchFamily="18" charset="0"/>
              </a:rPr>
              <a:t>gathered</a:t>
            </a:r>
            <a:r>
              <a:rPr lang="de-DE" dirty="0" smtClean="0">
                <a:latin typeface="Times New Roman" pitchFamily="18" charset="0"/>
              </a:rPr>
              <a:t> in </a:t>
            </a:r>
            <a:r>
              <a:rPr lang="de-DE" dirty="0" err="1" smtClean="0">
                <a:latin typeface="Times New Roman" pitchFamily="18" charset="0"/>
              </a:rPr>
              <a:t>the</a:t>
            </a:r>
            <a:r>
              <a:rPr lang="de-DE" dirty="0" smtClean="0">
                <a:latin typeface="Times New Roman" pitchFamily="18" charset="0"/>
              </a:rPr>
              <a:t> </a:t>
            </a:r>
            <a:r>
              <a:rPr lang="de-DE" dirty="0" err="1" smtClean="0">
                <a:latin typeface="Times New Roman" pitchFamily="18" charset="0"/>
              </a:rPr>
              <a:t>first</a:t>
            </a:r>
            <a:r>
              <a:rPr lang="de-DE" dirty="0" smtClean="0">
                <a:latin typeface="Times New Roman" pitchFamily="18" charset="0"/>
              </a:rPr>
              <a:t> </a:t>
            </a:r>
            <a:r>
              <a:rPr lang="de-DE" dirty="0" err="1" smtClean="0">
                <a:latin typeface="Times New Roman" pitchFamily="18" charset="0"/>
              </a:rPr>
              <a:t>two</a:t>
            </a:r>
            <a:r>
              <a:rPr lang="de-DE" dirty="0" smtClean="0">
                <a:latin typeface="Times New Roman" pitchFamily="18" charset="0"/>
              </a:rPr>
              <a:t> </a:t>
            </a:r>
            <a:r>
              <a:rPr lang="de-DE" dirty="0" err="1" smtClean="0">
                <a:latin typeface="Times New Roman" pitchFamily="18" charset="0"/>
              </a:rPr>
              <a:t>steps</a:t>
            </a:r>
            <a:r>
              <a:rPr lang="de-DE" dirty="0" smtClean="0">
                <a:latin typeface="Times New Roman" pitchFamily="18" charset="0"/>
              </a:rPr>
              <a:t>. </a:t>
            </a:r>
          </a:p>
          <a:p>
            <a:r>
              <a:rPr lang="de-DE" dirty="0" err="1" smtClean="0">
                <a:latin typeface="Times New Roman" pitchFamily="18" charset="0"/>
              </a:rPr>
              <a:t>Implement</a:t>
            </a:r>
            <a:r>
              <a:rPr lang="de-DE" dirty="0" smtClean="0">
                <a:latin typeface="Times New Roman" pitchFamily="18" charset="0"/>
              </a:rPr>
              <a:t> </a:t>
            </a:r>
            <a:r>
              <a:rPr lang="de-DE" dirty="0" err="1" smtClean="0">
                <a:latin typeface="Times New Roman" pitchFamily="18" charset="0"/>
              </a:rPr>
              <a:t>proven</a:t>
            </a:r>
            <a:r>
              <a:rPr lang="de-DE" dirty="0" smtClean="0">
                <a:latin typeface="Times New Roman" pitchFamily="18" charset="0"/>
              </a:rPr>
              <a:t> </a:t>
            </a:r>
            <a:r>
              <a:rPr lang="de-DE" dirty="0" err="1" smtClean="0">
                <a:latin typeface="Times New Roman" pitchFamily="18" charset="0"/>
              </a:rPr>
              <a:t>interventions</a:t>
            </a:r>
            <a:r>
              <a:rPr lang="de-DE" dirty="0" smtClean="0">
                <a:latin typeface="Times New Roman" pitchFamily="18" charset="0"/>
              </a:rPr>
              <a:t>, </a:t>
            </a:r>
            <a:r>
              <a:rPr lang="de-DE" dirty="0" err="1" smtClean="0">
                <a:latin typeface="Times New Roman" pitchFamily="18" charset="0"/>
              </a:rPr>
              <a:t>that</a:t>
            </a:r>
            <a:r>
              <a:rPr lang="de-DE" dirty="0" smtClean="0">
                <a:latin typeface="Times New Roman" pitchFamily="18" charset="0"/>
              </a:rPr>
              <a:t> </a:t>
            </a:r>
            <a:r>
              <a:rPr lang="de-DE" dirty="0" err="1" smtClean="0">
                <a:latin typeface="Times New Roman" pitchFamily="18" charset="0"/>
              </a:rPr>
              <a:t>is</a:t>
            </a:r>
            <a:r>
              <a:rPr lang="de-DE" dirty="0" smtClean="0">
                <a:latin typeface="Times New Roman" pitchFamily="18" charset="0"/>
              </a:rPr>
              <a:t>, </a:t>
            </a:r>
            <a:r>
              <a:rPr lang="de-DE" dirty="0" err="1" smtClean="0">
                <a:latin typeface="Times New Roman" pitchFamily="18" charset="0"/>
              </a:rPr>
              <a:t>interventions</a:t>
            </a:r>
            <a:r>
              <a:rPr lang="de-DE" dirty="0" smtClean="0">
                <a:latin typeface="Times New Roman" pitchFamily="18" charset="0"/>
              </a:rPr>
              <a:t> </a:t>
            </a:r>
            <a:r>
              <a:rPr lang="de-DE" dirty="0" err="1" smtClean="0">
                <a:latin typeface="Times New Roman" pitchFamily="18" charset="0"/>
              </a:rPr>
              <a:t>that</a:t>
            </a:r>
            <a:r>
              <a:rPr lang="de-DE" dirty="0" smtClean="0">
                <a:latin typeface="Times New Roman" pitchFamily="18" charset="0"/>
              </a:rPr>
              <a:t> </a:t>
            </a:r>
            <a:r>
              <a:rPr lang="de-DE" dirty="0" err="1" smtClean="0">
                <a:latin typeface="Times New Roman" pitchFamily="18" charset="0"/>
              </a:rPr>
              <a:t>the</a:t>
            </a:r>
            <a:r>
              <a:rPr lang="de-DE" dirty="0" smtClean="0">
                <a:latin typeface="Times New Roman" pitchFamily="18" charset="0"/>
              </a:rPr>
              <a:t> </a:t>
            </a:r>
            <a:r>
              <a:rPr lang="de-DE" dirty="0" err="1" smtClean="0">
                <a:latin typeface="Times New Roman" pitchFamily="18" charset="0"/>
              </a:rPr>
              <a:t>evaluation</a:t>
            </a:r>
            <a:r>
              <a:rPr lang="de-DE" dirty="0" smtClean="0">
                <a:latin typeface="Times New Roman" pitchFamily="18" charset="0"/>
              </a:rPr>
              <a:t> </a:t>
            </a:r>
            <a:r>
              <a:rPr lang="de-DE" dirty="0" err="1" smtClean="0">
                <a:latin typeface="Times New Roman" pitchFamily="18" charset="0"/>
              </a:rPr>
              <a:t>research</a:t>
            </a:r>
            <a:r>
              <a:rPr lang="de-DE" dirty="0" smtClean="0">
                <a:latin typeface="Times New Roman" pitchFamily="18" charset="0"/>
              </a:rPr>
              <a:t> has </a:t>
            </a:r>
            <a:r>
              <a:rPr lang="de-DE" dirty="0" err="1" smtClean="0">
                <a:latin typeface="Times New Roman" pitchFamily="18" charset="0"/>
              </a:rPr>
              <a:t>shown</a:t>
            </a:r>
            <a:r>
              <a:rPr lang="de-DE" dirty="0" smtClean="0">
                <a:latin typeface="Times New Roman" pitchFamily="18" charset="0"/>
              </a:rPr>
              <a:t> to </a:t>
            </a:r>
            <a:r>
              <a:rPr lang="de-DE" dirty="0" err="1" smtClean="0">
                <a:latin typeface="Times New Roman" pitchFamily="18" charset="0"/>
              </a:rPr>
              <a:t>be</a:t>
            </a:r>
            <a:r>
              <a:rPr lang="de-DE" dirty="0" smtClean="0">
                <a:latin typeface="Times New Roman" pitchFamily="18" charset="0"/>
              </a:rPr>
              <a:t> </a:t>
            </a:r>
            <a:r>
              <a:rPr lang="de-DE" dirty="0" err="1" smtClean="0">
                <a:latin typeface="Times New Roman" pitchFamily="18" charset="0"/>
              </a:rPr>
              <a:t>effective</a:t>
            </a:r>
            <a:r>
              <a:rPr lang="de-DE" dirty="0" smtClean="0">
                <a:latin typeface="Times New Roman" pitchFamily="18" charset="0"/>
              </a:rPr>
              <a:t>. </a:t>
            </a:r>
          </a:p>
          <a:p>
            <a:r>
              <a:rPr lang="de-DE" dirty="0" err="1" smtClean="0">
                <a:latin typeface="Times New Roman" pitchFamily="18" charset="0"/>
              </a:rPr>
              <a:t>The</a:t>
            </a:r>
            <a:r>
              <a:rPr lang="de-DE" dirty="0" smtClean="0">
                <a:latin typeface="Times New Roman" pitchFamily="18" charset="0"/>
              </a:rPr>
              <a:t> </a:t>
            </a:r>
            <a:r>
              <a:rPr lang="de-DE" dirty="0" err="1" smtClean="0">
                <a:latin typeface="Times New Roman" pitchFamily="18" charset="0"/>
              </a:rPr>
              <a:t>public</a:t>
            </a:r>
            <a:r>
              <a:rPr lang="de-DE" dirty="0" smtClean="0">
                <a:latin typeface="Times New Roman" pitchFamily="18" charset="0"/>
              </a:rPr>
              <a:t> </a:t>
            </a:r>
            <a:r>
              <a:rPr lang="de-DE" dirty="0" err="1" smtClean="0">
                <a:latin typeface="Times New Roman" pitchFamily="18" charset="0"/>
              </a:rPr>
              <a:t>health</a:t>
            </a:r>
            <a:r>
              <a:rPr lang="de-DE" dirty="0" smtClean="0">
                <a:latin typeface="Times New Roman" pitchFamily="18" charset="0"/>
              </a:rPr>
              <a:t> </a:t>
            </a:r>
            <a:r>
              <a:rPr lang="de-DE" dirty="0" err="1" smtClean="0">
                <a:latin typeface="Times New Roman" pitchFamily="18" charset="0"/>
              </a:rPr>
              <a:t>approach</a:t>
            </a:r>
            <a:r>
              <a:rPr lang="de-DE" dirty="0" smtClean="0">
                <a:latin typeface="Times New Roman" pitchFamily="18" charset="0"/>
              </a:rPr>
              <a:t> to </a:t>
            </a:r>
            <a:r>
              <a:rPr lang="de-DE" dirty="0" err="1" smtClean="0">
                <a:latin typeface="Times New Roman" pitchFamily="18" charset="0"/>
              </a:rPr>
              <a:t>injury</a:t>
            </a:r>
            <a:r>
              <a:rPr lang="de-DE" dirty="0" smtClean="0">
                <a:latin typeface="Times New Roman" pitchFamily="18" charset="0"/>
              </a:rPr>
              <a:t> </a:t>
            </a:r>
            <a:r>
              <a:rPr lang="de-DE" dirty="0" err="1" smtClean="0">
                <a:latin typeface="Times New Roman" pitchFamily="18" charset="0"/>
              </a:rPr>
              <a:t>prevention</a:t>
            </a:r>
            <a:r>
              <a:rPr lang="de-DE" dirty="0" smtClean="0">
                <a:latin typeface="Times New Roman" pitchFamily="18" charset="0"/>
              </a:rPr>
              <a:t> </a:t>
            </a:r>
            <a:r>
              <a:rPr lang="de-DE" dirty="0" err="1" smtClean="0">
                <a:latin typeface="Times New Roman" pitchFamily="18" charset="0"/>
              </a:rPr>
              <a:t>is</a:t>
            </a:r>
            <a:r>
              <a:rPr lang="de-DE" dirty="0" smtClean="0">
                <a:latin typeface="Times New Roman" pitchFamily="18" charset="0"/>
              </a:rPr>
              <a:t> </a:t>
            </a:r>
            <a:r>
              <a:rPr lang="de-DE" dirty="0" err="1" smtClean="0">
                <a:latin typeface="Times New Roman" pitchFamily="18" charset="0"/>
              </a:rPr>
              <a:t>illustrated</a:t>
            </a:r>
            <a:r>
              <a:rPr lang="de-DE" dirty="0" smtClean="0">
                <a:latin typeface="Times New Roman" pitchFamily="18" charset="0"/>
              </a:rPr>
              <a:t> in </a:t>
            </a:r>
            <a:r>
              <a:rPr lang="de-DE" dirty="0" err="1" smtClean="0">
                <a:latin typeface="Times New Roman" pitchFamily="18" charset="0"/>
              </a:rPr>
              <a:t>Figure</a:t>
            </a:r>
            <a:r>
              <a:rPr lang="de-DE" dirty="0" smtClean="0">
                <a:latin typeface="Times New Roman" pitchFamily="18" charset="0"/>
              </a:rPr>
              <a:t> 8. </a:t>
            </a:r>
          </a:p>
          <a:p>
            <a:endParaRPr lang="de-DE" dirty="0" smtClean="0">
              <a:latin typeface="Times New Roman" pitchFamily="18" charset="0"/>
            </a:endParaRPr>
          </a:p>
          <a:p>
            <a:r>
              <a:rPr lang="de-DE" dirty="0" err="1" smtClean="0">
                <a:latin typeface="Times New Roman" pitchFamily="18" charset="0"/>
              </a:rPr>
              <a:t>It</a:t>
            </a:r>
            <a:r>
              <a:rPr lang="de-DE" dirty="0" smtClean="0">
                <a:latin typeface="Times New Roman" pitchFamily="18" charset="0"/>
              </a:rPr>
              <a:t> </a:t>
            </a:r>
            <a:r>
              <a:rPr lang="de-DE" dirty="0" err="1" smtClean="0">
                <a:latin typeface="Times New Roman" pitchFamily="18" charset="0"/>
              </a:rPr>
              <a:t>is</a:t>
            </a:r>
            <a:r>
              <a:rPr lang="de-DE" dirty="0" smtClean="0">
                <a:latin typeface="Times New Roman" pitchFamily="18" charset="0"/>
              </a:rPr>
              <a:t> </a:t>
            </a:r>
            <a:r>
              <a:rPr lang="de-DE" dirty="0" err="1" smtClean="0">
                <a:latin typeface="Times New Roman" pitchFamily="18" charset="0"/>
              </a:rPr>
              <a:t>multidisciplinary</a:t>
            </a:r>
            <a:r>
              <a:rPr lang="de-DE" dirty="0" smtClean="0">
                <a:latin typeface="Times New Roman" pitchFamily="18" charset="0"/>
              </a:rPr>
              <a:t>. </a:t>
            </a:r>
            <a:r>
              <a:rPr lang="de-DE" dirty="0" err="1" smtClean="0">
                <a:latin typeface="Times New Roman" pitchFamily="18" charset="0"/>
              </a:rPr>
              <a:t>The</a:t>
            </a:r>
            <a:r>
              <a:rPr lang="de-DE" dirty="0" smtClean="0">
                <a:latin typeface="Times New Roman" pitchFamily="18" charset="0"/>
              </a:rPr>
              <a:t> </a:t>
            </a:r>
            <a:r>
              <a:rPr lang="de-DE" dirty="0" err="1" smtClean="0">
                <a:latin typeface="Times New Roman" pitchFamily="18" charset="0"/>
              </a:rPr>
              <a:t>public</a:t>
            </a:r>
            <a:r>
              <a:rPr lang="de-DE" dirty="0" smtClean="0">
                <a:latin typeface="Times New Roman" pitchFamily="18" charset="0"/>
              </a:rPr>
              <a:t> </a:t>
            </a:r>
            <a:r>
              <a:rPr lang="de-DE" dirty="0" err="1" smtClean="0">
                <a:latin typeface="Times New Roman" pitchFamily="18" charset="0"/>
              </a:rPr>
              <a:t>health</a:t>
            </a:r>
            <a:r>
              <a:rPr lang="de-DE" dirty="0" smtClean="0">
                <a:latin typeface="Times New Roman" pitchFamily="18" charset="0"/>
              </a:rPr>
              <a:t> </a:t>
            </a:r>
            <a:r>
              <a:rPr lang="de-DE" dirty="0" err="1" smtClean="0">
                <a:latin typeface="Times New Roman" pitchFamily="18" charset="0"/>
              </a:rPr>
              <a:t>approach</a:t>
            </a:r>
            <a:r>
              <a:rPr lang="de-DE" dirty="0" smtClean="0">
                <a:latin typeface="Times New Roman" pitchFamily="18" charset="0"/>
              </a:rPr>
              <a:t> </a:t>
            </a:r>
            <a:r>
              <a:rPr lang="de-DE" dirty="0" err="1" smtClean="0">
                <a:latin typeface="Times New Roman" pitchFamily="18" charset="0"/>
              </a:rPr>
              <a:t>draws</a:t>
            </a:r>
            <a:r>
              <a:rPr lang="de-DE" dirty="0" smtClean="0">
                <a:latin typeface="Times New Roman" pitchFamily="18" charset="0"/>
              </a:rPr>
              <a:t> on </a:t>
            </a:r>
            <a:r>
              <a:rPr lang="de-DE" dirty="0" err="1" smtClean="0">
                <a:latin typeface="Times New Roman" pitchFamily="18" charset="0"/>
              </a:rPr>
              <a:t>many</a:t>
            </a:r>
            <a:r>
              <a:rPr lang="de-DE" dirty="0" smtClean="0">
                <a:latin typeface="Times New Roman" pitchFamily="18" charset="0"/>
              </a:rPr>
              <a:t> </a:t>
            </a:r>
            <a:r>
              <a:rPr lang="de-DE" dirty="0" err="1" smtClean="0">
                <a:latin typeface="Times New Roman" pitchFamily="18" charset="0"/>
              </a:rPr>
              <a:t>disciplines</a:t>
            </a:r>
            <a:r>
              <a:rPr lang="de-DE" dirty="0" smtClean="0">
                <a:latin typeface="Times New Roman" pitchFamily="18" charset="0"/>
              </a:rPr>
              <a:t>, </a:t>
            </a:r>
            <a:r>
              <a:rPr lang="de-DE" dirty="0" err="1" smtClean="0">
                <a:latin typeface="Times New Roman" pitchFamily="18" charset="0"/>
              </a:rPr>
              <a:t>including</a:t>
            </a:r>
            <a:r>
              <a:rPr lang="de-DE" dirty="0" smtClean="0">
                <a:latin typeface="Times New Roman" pitchFamily="18" charset="0"/>
              </a:rPr>
              <a:t> </a:t>
            </a:r>
            <a:r>
              <a:rPr lang="de-DE" dirty="0" err="1" smtClean="0">
                <a:latin typeface="Times New Roman" pitchFamily="18" charset="0"/>
              </a:rPr>
              <a:t>medicine</a:t>
            </a:r>
            <a:r>
              <a:rPr lang="de-DE" dirty="0" smtClean="0">
                <a:latin typeface="Times New Roman" pitchFamily="18" charset="0"/>
              </a:rPr>
              <a:t>, </a:t>
            </a:r>
            <a:r>
              <a:rPr lang="de-DE" dirty="0" err="1" smtClean="0">
                <a:latin typeface="Times New Roman" pitchFamily="18" charset="0"/>
              </a:rPr>
              <a:t>epidemiology</a:t>
            </a:r>
            <a:r>
              <a:rPr lang="de-DE" dirty="0" smtClean="0">
                <a:latin typeface="Times New Roman" pitchFamily="18" charset="0"/>
              </a:rPr>
              <a:t>, </a:t>
            </a:r>
            <a:r>
              <a:rPr lang="de-DE" dirty="0" err="1" smtClean="0">
                <a:latin typeface="Times New Roman" pitchFamily="18" charset="0"/>
              </a:rPr>
              <a:t>engineering</a:t>
            </a:r>
            <a:r>
              <a:rPr lang="de-DE" dirty="0" smtClean="0">
                <a:latin typeface="Times New Roman" pitchFamily="18" charset="0"/>
              </a:rPr>
              <a:t>, </a:t>
            </a:r>
            <a:r>
              <a:rPr lang="de-DE" dirty="0" err="1" smtClean="0">
                <a:latin typeface="Times New Roman" pitchFamily="18" charset="0"/>
              </a:rPr>
              <a:t>sociology</a:t>
            </a:r>
            <a:r>
              <a:rPr lang="de-DE" dirty="0" smtClean="0">
                <a:latin typeface="Times New Roman" pitchFamily="18" charset="0"/>
              </a:rPr>
              <a:t>, </a:t>
            </a:r>
            <a:r>
              <a:rPr lang="de-DE" dirty="0" err="1" smtClean="0">
                <a:latin typeface="Times New Roman" pitchFamily="18" charset="0"/>
              </a:rPr>
              <a:t>psychology</a:t>
            </a:r>
            <a:r>
              <a:rPr lang="de-DE" dirty="0" smtClean="0">
                <a:latin typeface="Times New Roman" pitchFamily="18" charset="0"/>
              </a:rPr>
              <a:t>, </a:t>
            </a:r>
            <a:r>
              <a:rPr lang="de-DE" dirty="0" err="1" smtClean="0">
                <a:latin typeface="Times New Roman" pitchFamily="18" charset="0"/>
              </a:rPr>
              <a:t>criminology</a:t>
            </a:r>
            <a:r>
              <a:rPr lang="de-DE" dirty="0" smtClean="0">
                <a:latin typeface="Times New Roman" pitchFamily="18" charset="0"/>
              </a:rPr>
              <a:t>, </a:t>
            </a:r>
            <a:r>
              <a:rPr lang="de-DE" dirty="0" err="1" smtClean="0">
                <a:latin typeface="Times New Roman" pitchFamily="18" charset="0"/>
              </a:rPr>
              <a:t>education</a:t>
            </a:r>
            <a:r>
              <a:rPr lang="de-DE" dirty="0" smtClean="0">
                <a:latin typeface="Times New Roman" pitchFamily="18" charset="0"/>
              </a:rPr>
              <a:t>, and </a:t>
            </a:r>
            <a:r>
              <a:rPr lang="de-DE" dirty="0" err="1" smtClean="0">
                <a:latin typeface="Times New Roman" pitchFamily="18" charset="0"/>
              </a:rPr>
              <a:t>economics</a:t>
            </a:r>
            <a:r>
              <a:rPr lang="de-DE" dirty="0" smtClean="0">
                <a:latin typeface="Times New Roman" pitchFamily="18" charset="0"/>
              </a:rPr>
              <a:t>. </a:t>
            </a:r>
          </a:p>
          <a:p>
            <a:r>
              <a:rPr lang="de-DE" dirty="0" err="1" smtClean="0">
                <a:latin typeface="Times New Roman" pitchFamily="18" charset="0"/>
              </a:rPr>
              <a:t>It</a:t>
            </a:r>
            <a:r>
              <a:rPr lang="de-DE" dirty="0" smtClean="0">
                <a:latin typeface="Times New Roman" pitchFamily="18" charset="0"/>
              </a:rPr>
              <a:t> </a:t>
            </a:r>
            <a:r>
              <a:rPr lang="de-DE" dirty="0" err="1" smtClean="0">
                <a:latin typeface="Times New Roman" pitchFamily="18" charset="0"/>
              </a:rPr>
              <a:t>is</a:t>
            </a:r>
            <a:r>
              <a:rPr lang="de-DE" dirty="0" smtClean="0">
                <a:latin typeface="Times New Roman" pitchFamily="18" charset="0"/>
              </a:rPr>
              <a:t> </a:t>
            </a:r>
            <a:r>
              <a:rPr lang="de-DE" dirty="0" err="1" smtClean="0">
                <a:latin typeface="Times New Roman" pitchFamily="18" charset="0"/>
              </a:rPr>
              <a:t>population</a:t>
            </a:r>
            <a:r>
              <a:rPr lang="de-DE" dirty="0" smtClean="0">
                <a:latin typeface="Times New Roman" pitchFamily="18" charset="0"/>
              </a:rPr>
              <a:t> </a:t>
            </a:r>
            <a:r>
              <a:rPr lang="de-DE" dirty="0" err="1" smtClean="0">
                <a:latin typeface="Times New Roman" pitchFamily="18" charset="0"/>
              </a:rPr>
              <a:t>based</a:t>
            </a:r>
            <a:r>
              <a:rPr lang="de-DE" dirty="0" smtClean="0">
                <a:latin typeface="Times New Roman" pitchFamily="18" charset="0"/>
              </a:rPr>
              <a:t>. </a:t>
            </a:r>
            <a:r>
              <a:rPr lang="de-DE" dirty="0" err="1" smtClean="0">
                <a:latin typeface="Times New Roman" pitchFamily="18" charset="0"/>
              </a:rPr>
              <a:t>The</a:t>
            </a:r>
            <a:r>
              <a:rPr lang="de-DE" dirty="0" smtClean="0">
                <a:latin typeface="Times New Roman" pitchFamily="18" charset="0"/>
              </a:rPr>
              <a:t> </a:t>
            </a:r>
            <a:r>
              <a:rPr lang="de-DE" dirty="0" err="1" smtClean="0">
                <a:latin typeface="Times New Roman" pitchFamily="18" charset="0"/>
              </a:rPr>
              <a:t>public</a:t>
            </a:r>
            <a:r>
              <a:rPr lang="de-DE" dirty="0" smtClean="0">
                <a:latin typeface="Times New Roman" pitchFamily="18" charset="0"/>
              </a:rPr>
              <a:t> </a:t>
            </a:r>
            <a:r>
              <a:rPr lang="de-DE" dirty="0" err="1" smtClean="0">
                <a:latin typeface="Times New Roman" pitchFamily="18" charset="0"/>
              </a:rPr>
              <a:t>health</a:t>
            </a:r>
            <a:r>
              <a:rPr lang="de-DE" dirty="0" smtClean="0">
                <a:latin typeface="Times New Roman" pitchFamily="18" charset="0"/>
              </a:rPr>
              <a:t> </a:t>
            </a:r>
            <a:r>
              <a:rPr lang="de-DE" dirty="0" err="1" smtClean="0">
                <a:latin typeface="Times New Roman" pitchFamily="18" charset="0"/>
              </a:rPr>
              <a:t>approach</a:t>
            </a:r>
            <a:r>
              <a:rPr lang="de-DE" dirty="0" smtClean="0">
                <a:latin typeface="Times New Roman" pitchFamily="18" charset="0"/>
              </a:rPr>
              <a:t> </a:t>
            </a:r>
            <a:r>
              <a:rPr lang="de-DE" dirty="0" err="1" smtClean="0">
                <a:latin typeface="Times New Roman" pitchFamily="18" charset="0"/>
              </a:rPr>
              <a:t>seeks</a:t>
            </a:r>
            <a:r>
              <a:rPr lang="de-DE" dirty="0" smtClean="0">
                <a:latin typeface="Times New Roman" pitchFamily="18" charset="0"/>
              </a:rPr>
              <a:t> to </a:t>
            </a:r>
            <a:r>
              <a:rPr lang="de-DE" dirty="0" err="1" smtClean="0">
                <a:latin typeface="Times New Roman" pitchFamily="18" charset="0"/>
              </a:rPr>
              <a:t>promote</a:t>
            </a:r>
            <a:r>
              <a:rPr lang="de-DE" dirty="0" smtClean="0">
                <a:latin typeface="Times New Roman" pitchFamily="18" charset="0"/>
              </a:rPr>
              <a:t> </a:t>
            </a:r>
            <a:r>
              <a:rPr lang="de-DE" dirty="0" err="1" smtClean="0">
                <a:latin typeface="Times New Roman" pitchFamily="18" charset="0"/>
              </a:rPr>
              <a:t>health</a:t>
            </a:r>
            <a:r>
              <a:rPr lang="de-DE" dirty="0" smtClean="0">
                <a:latin typeface="Times New Roman" pitchFamily="18" charset="0"/>
              </a:rPr>
              <a:t> and </a:t>
            </a:r>
            <a:r>
              <a:rPr lang="de-DE" dirty="0" err="1" smtClean="0">
                <a:latin typeface="Times New Roman" pitchFamily="18" charset="0"/>
              </a:rPr>
              <a:t>safety</a:t>
            </a:r>
            <a:r>
              <a:rPr lang="de-DE" dirty="0" smtClean="0">
                <a:latin typeface="Times New Roman" pitchFamily="18" charset="0"/>
              </a:rPr>
              <a:t> to </a:t>
            </a:r>
            <a:r>
              <a:rPr lang="de-DE" dirty="0" err="1" smtClean="0">
                <a:latin typeface="Times New Roman" pitchFamily="18" charset="0"/>
              </a:rPr>
              <a:t>groups</a:t>
            </a:r>
            <a:r>
              <a:rPr lang="de-DE" dirty="0" smtClean="0">
                <a:latin typeface="Times New Roman" pitchFamily="18" charset="0"/>
              </a:rPr>
              <a:t> of </a:t>
            </a:r>
            <a:r>
              <a:rPr lang="de-DE" dirty="0" err="1" smtClean="0">
                <a:latin typeface="Times New Roman" pitchFamily="18" charset="0"/>
              </a:rPr>
              <a:t>people</a:t>
            </a:r>
            <a:r>
              <a:rPr lang="de-DE" dirty="0" smtClean="0">
                <a:latin typeface="Times New Roman" pitchFamily="18" charset="0"/>
              </a:rPr>
              <a:t> </a:t>
            </a:r>
            <a:r>
              <a:rPr lang="de-DE" dirty="0" err="1" smtClean="0">
                <a:latin typeface="Times New Roman" pitchFamily="18" charset="0"/>
              </a:rPr>
              <a:t>rather</a:t>
            </a:r>
            <a:r>
              <a:rPr lang="de-DE" dirty="0" smtClean="0">
                <a:latin typeface="Times New Roman" pitchFamily="18" charset="0"/>
              </a:rPr>
              <a:t> </a:t>
            </a:r>
            <a:r>
              <a:rPr lang="de-DE" dirty="0" err="1" smtClean="0">
                <a:latin typeface="Times New Roman" pitchFamily="18" charset="0"/>
              </a:rPr>
              <a:t>than</a:t>
            </a:r>
            <a:r>
              <a:rPr lang="de-DE" dirty="0" smtClean="0">
                <a:latin typeface="Times New Roman" pitchFamily="18" charset="0"/>
              </a:rPr>
              <a:t> </a:t>
            </a:r>
            <a:r>
              <a:rPr lang="de-DE" dirty="0" err="1" smtClean="0">
                <a:latin typeface="Times New Roman" pitchFamily="18" charset="0"/>
              </a:rPr>
              <a:t>individuals</a:t>
            </a:r>
            <a:r>
              <a:rPr lang="de-DE" dirty="0" smtClean="0">
                <a:latin typeface="Times New Roman" pitchFamily="18" charset="0"/>
              </a:rPr>
              <a:t>. </a:t>
            </a:r>
          </a:p>
          <a:p>
            <a:r>
              <a:rPr lang="de-DE" dirty="0" err="1" smtClean="0">
                <a:latin typeface="Times New Roman" pitchFamily="18" charset="0"/>
              </a:rPr>
              <a:t>It</a:t>
            </a:r>
            <a:r>
              <a:rPr lang="de-DE" dirty="0" smtClean="0">
                <a:latin typeface="Times New Roman" pitchFamily="18" charset="0"/>
              </a:rPr>
              <a:t> </a:t>
            </a:r>
            <a:r>
              <a:rPr lang="de-DE" dirty="0" err="1" smtClean="0">
                <a:latin typeface="Times New Roman" pitchFamily="18" charset="0"/>
              </a:rPr>
              <a:t>is</a:t>
            </a:r>
            <a:r>
              <a:rPr lang="de-DE" dirty="0" smtClean="0">
                <a:latin typeface="Times New Roman" pitchFamily="18" charset="0"/>
              </a:rPr>
              <a:t> </a:t>
            </a:r>
            <a:r>
              <a:rPr lang="de-DE" dirty="0" err="1" smtClean="0">
                <a:latin typeface="Times New Roman" pitchFamily="18" charset="0"/>
              </a:rPr>
              <a:t>evidence</a:t>
            </a:r>
            <a:r>
              <a:rPr lang="de-DE" dirty="0" smtClean="0">
                <a:latin typeface="Times New Roman" pitchFamily="18" charset="0"/>
              </a:rPr>
              <a:t> </a:t>
            </a:r>
            <a:r>
              <a:rPr lang="de-DE" dirty="0" err="1" smtClean="0">
                <a:latin typeface="Times New Roman" pitchFamily="18" charset="0"/>
              </a:rPr>
              <a:t>based</a:t>
            </a:r>
            <a:r>
              <a:rPr lang="de-DE" dirty="0" smtClean="0">
                <a:latin typeface="Times New Roman" pitchFamily="18" charset="0"/>
              </a:rPr>
              <a:t>. </a:t>
            </a:r>
            <a:r>
              <a:rPr lang="de-DE" dirty="0" err="1" smtClean="0">
                <a:latin typeface="Times New Roman" pitchFamily="18" charset="0"/>
              </a:rPr>
              <a:t>The</a:t>
            </a:r>
            <a:r>
              <a:rPr lang="de-DE" dirty="0" smtClean="0">
                <a:latin typeface="Times New Roman" pitchFamily="18" charset="0"/>
              </a:rPr>
              <a:t> </a:t>
            </a:r>
            <a:r>
              <a:rPr lang="de-DE" dirty="0" err="1" smtClean="0">
                <a:latin typeface="Times New Roman" pitchFamily="18" charset="0"/>
              </a:rPr>
              <a:t>public</a:t>
            </a:r>
            <a:r>
              <a:rPr lang="de-DE" dirty="0" smtClean="0">
                <a:latin typeface="Times New Roman" pitchFamily="18" charset="0"/>
              </a:rPr>
              <a:t> </a:t>
            </a:r>
            <a:r>
              <a:rPr lang="de-DE" dirty="0" err="1" smtClean="0">
                <a:latin typeface="Times New Roman" pitchFamily="18" charset="0"/>
              </a:rPr>
              <a:t>health</a:t>
            </a:r>
            <a:r>
              <a:rPr lang="de-DE" dirty="0" smtClean="0">
                <a:latin typeface="Times New Roman" pitchFamily="18" charset="0"/>
              </a:rPr>
              <a:t> </a:t>
            </a:r>
            <a:r>
              <a:rPr lang="de-DE" dirty="0" err="1" smtClean="0">
                <a:latin typeface="Times New Roman" pitchFamily="18" charset="0"/>
              </a:rPr>
              <a:t>approach</a:t>
            </a:r>
            <a:r>
              <a:rPr lang="de-DE" dirty="0" smtClean="0">
                <a:latin typeface="Times New Roman" pitchFamily="18" charset="0"/>
              </a:rPr>
              <a:t> </a:t>
            </a:r>
            <a:r>
              <a:rPr lang="de-DE" dirty="0" err="1" smtClean="0">
                <a:latin typeface="Times New Roman" pitchFamily="18" charset="0"/>
              </a:rPr>
              <a:t>relies</a:t>
            </a:r>
            <a:r>
              <a:rPr lang="de-DE" dirty="0" smtClean="0">
                <a:latin typeface="Times New Roman" pitchFamily="18" charset="0"/>
              </a:rPr>
              <a:t> on </a:t>
            </a:r>
            <a:r>
              <a:rPr lang="de-DE" dirty="0" err="1" smtClean="0">
                <a:latin typeface="Times New Roman" pitchFamily="18" charset="0"/>
              </a:rPr>
              <a:t>data</a:t>
            </a:r>
            <a:r>
              <a:rPr lang="de-DE" dirty="0" smtClean="0">
                <a:latin typeface="Times New Roman" pitchFamily="18" charset="0"/>
              </a:rPr>
              <a:t> and </a:t>
            </a:r>
            <a:r>
              <a:rPr lang="de-DE" dirty="0" err="1" smtClean="0">
                <a:latin typeface="Times New Roman" pitchFamily="18" charset="0"/>
              </a:rPr>
              <a:t>the</a:t>
            </a:r>
            <a:r>
              <a:rPr lang="de-DE" dirty="0" smtClean="0">
                <a:latin typeface="Times New Roman" pitchFamily="18" charset="0"/>
              </a:rPr>
              <a:t> </a:t>
            </a:r>
            <a:r>
              <a:rPr lang="de-DE" dirty="0" err="1" smtClean="0">
                <a:latin typeface="Times New Roman" pitchFamily="18" charset="0"/>
              </a:rPr>
              <a:t>scientific</a:t>
            </a:r>
            <a:r>
              <a:rPr lang="de-DE" dirty="0" smtClean="0">
                <a:latin typeface="Times New Roman" pitchFamily="18" charset="0"/>
              </a:rPr>
              <a:t> </a:t>
            </a:r>
            <a:r>
              <a:rPr lang="de-DE" dirty="0" err="1" smtClean="0">
                <a:latin typeface="Times New Roman" pitchFamily="18" charset="0"/>
              </a:rPr>
              <a:t>method</a:t>
            </a:r>
            <a:r>
              <a:rPr lang="de-DE" dirty="0" smtClean="0">
                <a:latin typeface="Times New Roman" pitchFamily="18" charset="0"/>
              </a:rPr>
              <a:t> and </a:t>
            </a:r>
            <a:r>
              <a:rPr lang="de-DE" dirty="0" err="1" smtClean="0">
                <a:latin typeface="Times New Roman" pitchFamily="18" charset="0"/>
              </a:rPr>
              <a:t>seeks</a:t>
            </a:r>
            <a:r>
              <a:rPr lang="de-DE" dirty="0" smtClean="0">
                <a:latin typeface="Times New Roman" pitchFamily="18" charset="0"/>
              </a:rPr>
              <a:t> to </a:t>
            </a:r>
            <a:r>
              <a:rPr lang="de-DE" dirty="0" err="1" smtClean="0">
                <a:latin typeface="Times New Roman" pitchFamily="18" charset="0"/>
              </a:rPr>
              <a:t>use</a:t>
            </a:r>
            <a:r>
              <a:rPr lang="de-DE" dirty="0" smtClean="0">
                <a:latin typeface="Times New Roman" pitchFamily="18" charset="0"/>
              </a:rPr>
              <a:t> </a:t>
            </a:r>
            <a:r>
              <a:rPr lang="de-DE" dirty="0" err="1" smtClean="0">
                <a:latin typeface="Times New Roman" pitchFamily="18" charset="0"/>
              </a:rPr>
              <a:t>interventions</a:t>
            </a:r>
            <a:r>
              <a:rPr lang="de-DE" dirty="0" smtClean="0">
                <a:latin typeface="Times New Roman" pitchFamily="18" charset="0"/>
              </a:rPr>
              <a:t> </a:t>
            </a:r>
            <a:r>
              <a:rPr lang="de-DE" dirty="0" err="1" smtClean="0">
                <a:latin typeface="Times New Roman" pitchFamily="18" charset="0"/>
              </a:rPr>
              <a:t>that</a:t>
            </a:r>
            <a:r>
              <a:rPr lang="de-DE" dirty="0" smtClean="0">
                <a:latin typeface="Times New Roman" pitchFamily="18" charset="0"/>
              </a:rPr>
              <a:t> </a:t>
            </a:r>
            <a:r>
              <a:rPr lang="de-DE" dirty="0" err="1" smtClean="0">
                <a:latin typeface="Times New Roman" pitchFamily="18" charset="0"/>
              </a:rPr>
              <a:t>research</a:t>
            </a:r>
            <a:r>
              <a:rPr lang="de-DE" dirty="0" smtClean="0">
                <a:latin typeface="Times New Roman" pitchFamily="18" charset="0"/>
              </a:rPr>
              <a:t> and </a:t>
            </a:r>
            <a:r>
              <a:rPr lang="de-DE" dirty="0" err="1" smtClean="0">
                <a:latin typeface="Times New Roman" pitchFamily="18" charset="0"/>
              </a:rPr>
              <a:t>evaluation</a:t>
            </a:r>
            <a:r>
              <a:rPr lang="de-DE" dirty="0" smtClean="0">
                <a:latin typeface="Times New Roman" pitchFamily="18" charset="0"/>
              </a:rPr>
              <a:t> </a:t>
            </a:r>
            <a:r>
              <a:rPr lang="de-DE" dirty="0" err="1" smtClean="0">
                <a:latin typeface="Times New Roman" pitchFamily="18" charset="0"/>
              </a:rPr>
              <a:t>have</a:t>
            </a:r>
            <a:r>
              <a:rPr lang="de-DE" dirty="0" smtClean="0">
                <a:latin typeface="Times New Roman" pitchFamily="18" charset="0"/>
              </a:rPr>
              <a:t> </a:t>
            </a:r>
            <a:r>
              <a:rPr lang="de-DE" dirty="0" err="1" smtClean="0">
                <a:latin typeface="Times New Roman" pitchFamily="18" charset="0"/>
              </a:rPr>
              <a:t>shown</a:t>
            </a:r>
            <a:r>
              <a:rPr lang="de-DE" dirty="0" smtClean="0">
                <a:latin typeface="Times New Roman" pitchFamily="18" charset="0"/>
              </a:rPr>
              <a:t> to </a:t>
            </a:r>
            <a:r>
              <a:rPr lang="de-DE" dirty="0" err="1" smtClean="0">
                <a:latin typeface="Times New Roman" pitchFamily="18" charset="0"/>
              </a:rPr>
              <a:t>be</a:t>
            </a:r>
            <a:r>
              <a:rPr lang="de-DE" dirty="0" smtClean="0">
                <a:latin typeface="Times New Roman" pitchFamily="18" charset="0"/>
              </a:rPr>
              <a:t> </a:t>
            </a:r>
            <a:r>
              <a:rPr lang="de-DE" dirty="0" err="1" smtClean="0">
                <a:latin typeface="Times New Roman" pitchFamily="18" charset="0"/>
              </a:rPr>
              <a:t>effective</a:t>
            </a:r>
            <a:r>
              <a:rPr lang="de-DE" dirty="0" smtClean="0">
                <a:latin typeface="Times New Roman" pitchFamily="18" charset="0"/>
              </a:rPr>
              <a:t>. </a:t>
            </a:r>
          </a:p>
          <a:p>
            <a:r>
              <a:rPr lang="de-DE" dirty="0" err="1" smtClean="0">
                <a:latin typeface="Times New Roman" pitchFamily="18" charset="0"/>
              </a:rPr>
              <a:t>It</a:t>
            </a:r>
            <a:r>
              <a:rPr lang="de-DE" dirty="0" smtClean="0">
                <a:latin typeface="Times New Roman" pitchFamily="18" charset="0"/>
              </a:rPr>
              <a:t> </a:t>
            </a:r>
            <a:r>
              <a:rPr lang="de-DE" dirty="0" err="1" smtClean="0">
                <a:latin typeface="Times New Roman" pitchFamily="18" charset="0"/>
              </a:rPr>
              <a:t>emphasizes</a:t>
            </a:r>
            <a:r>
              <a:rPr lang="de-DE" dirty="0" smtClean="0">
                <a:latin typeface="Times New Roman" pitchFamily="18" charset="0"/>
              </a:rPr>
              <a:t> </a:t>
            </a:r>
            <a:r>
              <a:rPr lang="de-DE" dirty="0" err="1" smtClean="0">
                <a:latin typeface="Times New Roman" pitchFamily="18" charset="0"/>
              </a:rPr>
              <a:t>collective</a:t>
            </a:r>
            <a:r>
              <a:rPr lang="de-DE" dirty="0" smtClean="0">
                <a:latin typeface="Times New Roman" pitchFamily="18" charset="0"/>
              </a:rPr>
              <a:t> </a:t>
            </a:r>
            <a:r>
              <a:rPr lang="de-DE" dirty="0" err="1" smtClean="0">
                <a:latin typeface="Times New Roman" pitchFamily="18" charset="0"/>
              </a:rPr>
              <a:t>action</a:t>
            </a:r>
            <a:r>
              <a:rPr lang="de-DE" dirty="0" smtClean="0">
                <a:latin typeface="Times New Roman" pitchFamily="18" charset="0"/>
              </a:rPr>
              <a:t>. </a:t>
            </a:r>
            <a:r>
              <a:rPr lang="de-DE" dirty="0" err="1" smtClean="0">
                <a:latin typeface="Times New Roman" pitchFamily="18" charset="0"/>
              </a:rPr>
              <a:t>The</a:t>
            </a:r>
            <a:r>
              <a:rPr lang="de-DE" dirty="0" smtClean="0">
                <a:latin typeface="Times New Roman" pitchFamily="18" charset="0"/>
              </a:rPr>
              <a:t> </a:t>
            </a:r>
            <a:r>
              <a:rPr lang="de-DE" dirty="0" err="1" smtClean="0">
                <a:latin typeface="Times New Roman" pitchFamily="18" charset="0"/>
              </a:rPr>
              <a:t>public</a:t>
            </a:r>
            <a:r>
              <a:rPr lang="de-DE" dirty="0" smtClean="0">
                <a:latin typeface="Times New Roman" pitchFamily="18" charset="0"/>
              </a:rPr>
              <a:t> </a:t>
            </a:r>
            <a:r>
              <a:rPr lang="de-DE" dirty="0" err="1" smtClean="0">
                <a:latin typeface="Times New Roman" pitchFamily="18" charset="0"/>
              </a:rPr>
              <a:t>health</a:t>
            </a:r>
            <a:r>
              <a:rPr lang="de-DE" dirty="0" smtClean="0">
                <a:latin typeface="Times New Roman" pitchFamily="18" charset="0"/>
              </a:rPr>
              <a:t> </a:t>
            </a:r>
            <a:r>
              <a:rPr lang="de-DE" dirty="0" err="1" smtClean="0">
                <a:latin typeface="Times New Roman" pitchFamily="18" charset="0"/>
              </a:rPr>
              <a:t>approach</a:t>
            </a:r>
            <a:r>
              <a:rPr lang="de-DE" dirty="0" smtClean="0">
                <a:latin typeface="Times New Roman" pitchFamily="18" charset="0"/>
              </a:rPr>
              <a:t> </a:t>
            </a:r>
            <a:r>
              <a:rPr lang="de-DE" dirty="0" err="1" smtClean="0">
                <a:latin typeface="Times New Roman" pitchFamily="18" charset="0"/>
              </a:rPr>
              <a:t>relies</a:t>
            </a:r>
            <a:r>
              <a:rPr lang="de-DE" dirty="0" smtClean="0">
                <a:latin typeface="Times New Roman" pitchFamily="18" charset="0"/>
              </a:rPr>
              <a:t> on </a:t>
            </a:r>
            <a:r>
              <a:rPr lang="de-DE" dirty="0" err="1" smtClean="0">
                <a:latin typeface="Times New Roman" pitchFamily="18" charset="0"/>
              </a:rPr>
              <a:t>cooperative</a:t>
            </a:r>
            <a:r>
              <a:rPr lang="de-DE" dirty="0" smtClean="0">
                <a:latin typeface="Times New Roman" pitchFamily="18" charset="0"/>
              </a:rPr>
              <a:t> </a:t>
            </a:r>
            <a:r>
              <a:rPr lang="de-DE" dirty="0" err="1" smtClean="0">
                <a:latin typeface="Times New Roman" pitchFamily="18" charset="0"/>
              </a:rPr>
              <a:t>efforts</a:t>
            </a:r>
            <a:r>
              <a:rPr lang="de-DE" dirty="0" smtClean="0">
                <a:latin typeface="Times New Roman" pitchFamily="18" charset="0"/>
              </a:rPr>
              <a:t> </a:t>
            </a:r>
            <a:r>
              <a:rPr lang="de-DE" dirty="0" err="1" smtClean="0">
                <a:latin typeface="Times New Roman" pitchFamily="18" charset="0"/>
              </a:rPr>
              <a:t>from</a:t>
            </a:r>
            <a:r>
              <a:rPr lang="de-DE" dirty="0" smtClean="0">
                <a:latin typeface="Times New Roman" pitchFamily="18" charset="0"/>
              </a:rPr>
              <a:t> diverse </a:t>
            </a:r>
            <a:r>
              <a:rPr lang="de-DE" dirty="0" err="1" smtClean="0">
                <a:latin typeface="Times New Roman" pitchFamily="18" charset="0"/>
              </a:rPr>
              <a:t>sectors</a:t>
            </a:r>
            <a:r>
              <a:rPr lang="de-DE" dirty="0" smtClean="0">
                <a:latin typeface="Times New Roman" pitchFamily="18" charset="0"/>
              </a:rPr>
              <a:t>, such as </a:t>
            </a:r>
            <a:r>
              <a:rPr lang="de-DE" dirty="0" err="1" smtClean="0">
                <a:latin typeface="Times New Roman" pitchFamily="18" charset="0"/>
              </a:rPr>
              <a:t>health</a:t>
            </a:r>
            <a:r>
              <a:rPr lang="de-DE" dirty="0" smtClean="0">
                <a:latin typeface="Times New Roman" pitchFamily="18" charset="0"/>
              </a:rPr>
              <a:t>, </a:t>
            </a:r>
            <a:r>
              <a:rPr lang="de-DE" dirty="0" err="1" smtClean="0">
                <a:latin typeface="Times New Roman" pitchFamily="18" charset="0"/>
              </a:rPr>
              <a:t>education</a:t>
            </a:r>
            <a:r>
              <a:rPr lang="de-DE" dirty="0" smtClean="0">
                <a:latin typeface="Times New Roman" pitchFamily="18" charset="0"/>
              </a:rPr>
              <a:t>, </a:t>
            </a:r>
            <a:r>
              <a:rPr lang="de-DE" dirty="0" err="1" smtClean="0">
                <a:latin typeface="Times New Roman" pitchFamily="18" charset="0"/>
              </a:rPr>
              <a:t>social</a:t>
            </a:r>
            <a:r>
              <a:rPr lang="de-DE" dirty="0" smtClean="0">
                <a:latin typeface="Times New Roman" pitchFamily="18" charset="0"/>
              </a:rPr>
              <a:t> </a:t>
            </a:r>
            <a:r>
              <a:rPr lang="de-DE" dirty="0" err="1" smtClean="0">
                <a:latin typeface="Times New Roman" pitchFamily="18" charset="0"/>
              </a:rPr>
              <a:t>services</a:t>
            </a:r>
            <a:r>
              <a:rPr lang="de-DE" dirty="0" smtClean="0">
                <a:latin typeface="Times New Roman" pitchFamily="18" charset="0"/>
              </a:rPr>
              <a:t>, </a:t>
            </a:r>
            <a:r>
              <a:rPr lang="de-DE" dirty="0" err="1" smtClean="0">
                <a:latin typeface="Times New Roman" pitchFamily="18" charset="0"/>
              </a:rPr>
              <a:t>justice</a:t>
            </a:r>
            <a:r>
              <a:rPr lang="de-DE" dirty="0" smtClean="0">
                <a:latin typeface="Times New Roman" pitchFamily="18" charset="0"/>
              </a:rPr>
              <a:t>, and </a:t>
            </a:r>
            <a:r>
              <a:rPr lang="de-DE" dirty="0" err="1" smtClean="0">
                <a:latin typeface="Times New Roman" pitchFamily="18" charset="0"/>
              </a:rPr>
              <a:t>policy</a:t>
            </a:r>
            <a:r>
              <a:rPr lang="de-DE" dirty="0" smtClean="0">
                <a:latin typeface="Times New Roman" pitchFamily="18" charset="0"/>
              </a:rPr>
              <a:t>. </a:t>
            </a:r>
          </a:p>
          <a:p>
            <a:r>
              <a:rPr lang="de-DE" dirty="0" err="1" smtClean="0">
                <a:latin typeface="Times New Roman" pitchFamily="18" charset="0"/>
              </a:rPr>
              <a:t>It</a:t>
            </a:r>
            <a:r>
              <a:rPr lang="de-DE" dirty="0" smtClean="0">
                <a:latin typeface="Times New Roman" pitchFamily="18" charset="0"/>
              </a:rPr>
              <a:t> </a:t>
            </a:r>
            <a:r>
              <a:rPr lang="de-DE" dirty="0" err="1" smtClean="0">
                <a:latin typeface="Times New Roman" pitchFamily="18" charset="0"/>
              </a:rPr>
              <a:t>emphasizes</a:t>
            </a:r>
            <a:r>
              <a:rPr lang="de-DE" dirty="0" smtClean="0">
                <a:latin typeface="Times New Roman" pitchFamily="18" charset="0"/>
              </a:rPr>
              <a:t> </a:t>
            </a:r>
            <a:r>
              <a:rPr lang="de-DE" dirty="0" err="1" smtClean="0">
                <a:latin typeface="Times New Roman" pitchFamily="18" charset="0"/>
              </a:rPr>
              <a:t>prevention</a:t>
            </a:r>
            <a:r>
              <a:rPr lang="de-DE" dirty="0" smtClean="0">
                <a:latin typeface="Times New Roman" pitchFamily="18" charset="0"/>
              </a:rPr>
              <a:t>. Public </a:t>
            </a:r>
            <a:r>
              <a:rPr lang="de-DE" dirty="0" err="1" smtClean="0">
                <a:latin typeface="Times New Roman" pitchFamily="18" charset="0"/>
              </a:rPr>
              <a:t>health</a:t>
            </a:r>
            <a:r>
              <a:rPr lang="de-DE" dirty="0" smtClean="0">
                <a:latin typeface="Times New Roman" pitchFamily="18" charset="0"/>
              </a:rPr>
              <a:t> </a:t>
            </a:r>
            <a:r>
              <a:rPr lang="de-DE" dirty="0" err="1" smtClean="0">
                <a:latin typeface="Times New Roman" pitchFamily="18" charset="0"/>
              </a:rPr>
              <a:t>is</a:t>
            </a:r>
            <a:r>
              <a:rPr lang="de-DE" dirty="0" smtClean="0">
                <a:latin typeface="Times New Roman" pitchFamily="18" charset="0"/>
              </a:rPr>
              <a:t> </a:t>
            </a:r>
            <a:r>
              <a:rPr lang="de-DE" dirty="0" err="1" smtClean="0">
                <a:latin typeface="Times New Roman" pitchFamily="18" charset="0"/>
              </a:rPr>
              <a:t>characterized</a:t>
            </a:r>
            <a:r>
              <a:rPr lang="de-DE" dirty="0" smtClean="0">
                <a:latin typeface="Times New Roman" pitchFamily="18" charset="0"/>
              </a:rPr>
              <a:t> </a:t>
            </a:r>
            <a:r>
              <a:rPr lang="de-DE" dirty="0" err="1" smtClean="0">
                <a:latin typeface="Times New Roman" pitchFamily="18" charset="0"/>
              </a:rPr>
              <a:t>by</a:t>
            </a:r>
            <a:r>
              <a:rPr lang="de-DE" dirty="0" smtClean="0">
                <a:latin typeface="Times New Roman" pitchFamily="18" charset="0"/>
              </a:rPr>
              <a:t> an </a:t>
            </a:r>
            <a:r>
              <a:rPr lang="de-DE" dirty="0" err="1" smtClean="0">
                <a:latin typeface="Times New Roman" pitchFamily="18" charset="0"/>
              </a:rPr>
              <a:t>emphasis</a:t>
            </a:r>
            <a:r>
              <a:rPr lang="de-DE" dirty="0" smtClean="0">
                <a:latin typeface="Times New Roman" pitchFamily="18" charset="0"/>
              </a:rPr>
              <a:t> on </a:t>
            </a:r>
            <a:r>
              <a:rPr lang="de-DE" dirty="0" err="1" smtClean="0">
                <a:latin typeface="Times New Roman" pitchFamily="18" charset="0"/>
              </a:rPr>
              <a:t>prevention</a:t>
            </a:r>
            <a:r>
              <a:rPr lang="de-DE" dirty="0" smtClean="0">
                <a:latin typeface="Times New Roman" pitchFamily="18" charset="0"/>
              </a:rPr>
              <a:t> and a belief </a:t>
            </a:r>
            <a:r>
              <a:rPr lang="de-DE" dirty="0" err="1" smtClean="0">
                <a:latin typeface="Times New Roman" pitchFamily="18" charset="0"/>
              </a:rPr>
              <a:t>that</a:t>
            </a:r>
            <a:r>
              <a:rPr lang="de-DE" dirty="0" smtClean="0">
                <a:latin typeface="Times New Roman" pitchFamily="18" charset="0"/>
              </a:rPr>
              <a:t> </a:t>
            </a:r>
            <a:r>
              <a:rPr lang="de-DE" dirty="0" err="1" smtClean="0">
                <a:latin typeface="Times New Roman" pitchFamily="18" charset="0"/>
              </a:rPr>
              <a:t>injuries</a:t>
            </a:r>
            <a:r>
              <a:rPr lang="de-DE" dirty="0" smtClean="0">
                <a:latin typeface="Times New Roman" pitchFamily="18" charset="0"/>
              </a:rPr>
              <a:t> – and </a:t>
            </a:r>
            <a:r>
              <a:rPr lang="de-DE" dirty="0" err="1" smtClean="0">
                <a:latin typeface="Times New Roman" pitchFamily="18" charset="0"/>
              </a:rPr>
              <a:t>disease</a:t>
            </a:r>
            <a:r>
              <a:rPr lang="de-DE" dirty="0" smtClean="0">
                <a:latin typeface="Times New Roman" pitchFamily="18" charset="0"/>
              </a:rPr>
              <a:t> – </a:t>
            </a:r>
            <a:r>
              <a:rPr lang="de-DE" dirty="0" err="1" smtClean="0">
                <a:latin typeface="Times New Roman" pitchFamily="18" charset="0"/>
              </a:rPr>
              <a:t>can</a:t>
            </a:r>
            <a:r>
              <a:rPr lang="de-DE" dirty="0" smtClean="0">
                <a:latin typeface="Times New Roman" pitchFamily="18" charset="0"/>
              </a:rPr>
              <a:t> </a:t>
            </a:r>
            <a:r>
              <a:rPr lang="de-DE" dirty="0" err="1" smtClean="0">
                <a:latin typeface="Times New Roman" pitchFamily="18" charset="0"/>
              </a:rPr>
              <a:t>be</a:t>
            </a:r>
            <a:r>
              <a:rPr lang="de-DE" dirty="0" smtClean="0">
                <a:latin typeface="Times New Roman" pitchFamily="18" charset="0"/>
              </a:rPr>
              <a:t> </a:t>
            </a:r>
            <a:r>
              <a:rPr lang="de-DE" dirty="0" err="1" smtClean="0">
                <a:latin typeface="Times New Roman" pitchFamily="18" charset="0"/>
              </a:rPr>
              <a:t>prevented</a:t>
            </a:r>
            <a:r>
              <a:rPr lang="de-DE" dirty="0" smtClean="0">
                <a:latin typeface="Times New Roman" pitchFamily="18" charset="0"/>
              </a:rPr>
              <a:t>. </a:t>
            </a:r>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4052017D-0A0C-4995-BA10-7FD96D5B3AB8}" type="slidenum">
              <a:rPr lang="en-GB" smtClean="0"/>
              <a:pPr>
                <a:defRPr/>
              </a:pPr>
              <a:t>22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732511" eaLnBrk="0" fontAlgn="base" hangingPunct="0">
              <a:spcBef>
                <a:spcPct val="30000"/>
              </a:spcBef>
              <a:spcAft>
                <a:spcPct val="0"/>
              </a:spcAft>
              <a:defRPr/>
            </a:pPr>
            <a:r>
              <a:rPr lang="de-DE" dirty="0" err="1" smtClean="0">
                <a:latin typeface="Times New Roman" pitchFamily="18" charset="0"/>
              </a:rPr>
              <a:t>Durlak</a:t>
            </a:r>
            <a:r>
              <a:rPr lang="de-DE" dirty="0" smtClean="0">
                <a:latin typeface="Times New Roman" pitchFamily="18" charset="0"/>
              </a:rPr>
              <a:t>, Joseph A. et. al. 2011. </a:t>
            </a:r>
            <a:r>
              <a:rPr lang="de-DE" dirty="0" err="1" smtClean="0">
                <a:latin typeface="Times New Roman" pitchFamily="18" charset="0"/>
              </a:rPr>
              <a:t>The</a:t>
            </a:r>
            <a:r>
              <a:rPr lang="de-DE" dirty="0" smtClean="0">
                <a:latin typeface="Times New Roman" pitchFamily="18" charset="0"/>
              </a:rPr>
              <a:t> Impact of </a:t>
            </a:r>
            <a:r>
              <a:rPr lang="de-DE" dirty="0" err="1" smtClean="0">
                <a:latin typeface="Times New Roman" pitchFamily="18" charset="0"/>
              </a:rPr>
              <a:t>Enhancing</a:t>
            </a:r>
            <a:r>
              <a:rPr lang="de-DE" dirty="0" smtClean="0">
                <a:latin typeface="Times New Roman" pitchFamily="18" charset="0"/>
              </a:rPr>
              <a:t> </a:t>
            </a:r>
            <a:r>
              <a:rPr lang="de-DE" dirty="0" err="1" smtClean="0">
                <a:latin typeface="Times New Roman" pitchFamily="18" charset="0"/>
              </a:rPr>
              <a:t>Student’s</a:t>
            </a:r>
            <a:r>
              <a:rPr lang="de-DE" dirty="0" smtClean="0">
                <a:latin typeface="Times New Roman" pitchFamily="18" charset="0"/>
              </a:rPr>
              <a:t> </a:t>
            </a:r>
            <a:r>
              <a:rPr lang="de-DE" dirty="0" err="1" smtClean="0">
                <a:latin typeface="Times New Roman" pitchFamily="18" charset="0"/>
              </a:rPr>
              <a:t>Social</a:t>
            </a:r>
            <a:r>
              <a:rPr lang="de-DE" dirty="0" smtClean="0">
                <a:latin typeface="Times New Roman" pitchFamily="18" charset="0"/>
              </a:rPr>
              <a:t> and Emotional </a:t>
            </a:r>
            <a:r>
              <a:rPr lang="de-DE" dirty="0" err="1" smtClean="0">
                <a:latin typeface="Times New Roman" pitchFamily="18" charset="0"/>
              </a:rPr>
              <a:t>Learning</a:t>
            </a:r>
            <a:r>
              <a:rPr lang="de-DE" dirty="0" smtClean="0">
                <a:latin typeface="Times New Roman" pitchFamily="18" charset="0"/>
              </a:rPr>
              <a:t>: A Meta-Analysis of </a:t>
            </a:r>
            <a:r>
              <a:rPr lang="de-DE" dirty="0" err="1" smtClean="0">
                <a:latin typeface="Times New Roman" pitchFamily="18" charset="0"/>
              </a:rPr>
              <a:t>School-Based</a:t>
            </a:r>
            <a:r>
              <a:rPr lang="de-DE" dirty="0" smtClean="0">
                <a:latin typeface="Times New Roman" pitchFamily="18" charset="0"/>
              </a:rPr>
              <a:t> Universal </a:t>
            </a:r>
            <a:r>
              <a:rPr lang="de-DE" dirty="0" err="1" smtClean="0">
                <a:latin typeface="Times New Roman" pitchFamily="18" charset="0"/>
              </a:rPr>
              <a:t>Interventions</a:t>
            </a:r>
            <a:r>
              <a:rPr lang="de-DE" dirty="0" smtClean="0">
                <a:latin typeface="Times New Roman" pitchFamily="18" charset="0"/>
              </a:rPr>
              <a:t>. In: </a:t>
            </a:r>
            <a:r>
              <a:rPr lang="de-DE" dirty="0" err="1" smtClean="0">
                <a:latin typeface="Times New Roman" pitchFamily="18" charset="0"/>
              </a:rPr>
              <a:t>Child</a:t>
            </a:r>
            <a:r>
              <a:rPr lang="de-DE" dirty="0" smtClean="0">
                <a:latin typeface="Times New Roman" pitchFamily="18" charset="0"/>
              </a:rPr>
              <a:t> </a:t>
            </a:r>
            <a:r>
              <a:rPr lang="de-DE" dirty="0" err="1" smtClean="0">
                <a:latin typeface="Times New Roman" pitchFamily="18" charset="0"/>
              </a:rPr>
              <a:t>Development</a:t>
            </a:r>
            <a:r>
              <a:rPr lang="de-DE" dirty="0" smtClean="0">
                <a:latin typeface="Times New Roman" pitchFamily="18" charset="0"/>
              </a:rPr>
              <a:t>. Vol. 82. P. 405-432. </a:t>
            </a:r>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4052017D-0A0C-4995-BA10-7FD96D5B3AB8}" type="slidenum">
              <a:rPr lang="en-GB" smtClean="0"/>
              <a:pPr>
                <a:defRPr/>
              </a:pPr>
              <a:t>29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4052017D-0A0C-4995-BA10-7FD96D5B3AB8}" type="slidenum">
              <a:rPr lang="en-GB" smtClean="0"/>
              <a:pPr>
                <a:defRPr/>
              </a:pPr>
              <a:t>39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4052017D-0A0C-4995-BA10-7FD96D5B3AB8}" type="slidenum">
              <a:rPr lang="en-GB" smtClean="0"/>
              <a:pPr>
                <a:defRPr/>
              </a:pPr>
              <a:t>42</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323E64A1-DA91-EF43-AE9B-D167613B9392}" type="slidenum">
              <a:rPr lang="en-US"/>
              <a:pPr/>
              <a:t>44</a:t>
            </a:fld>
            <a:endParaRPr lang="en-US"/>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latin typeface="Times-Roman" charset="0"/>
              </a:rPr>
              <a:t>Map 2.1 Child marriage is still common in many regions of the world, Page </a:t>
            </a:r>
            <a:r>
              <a:rPr lang="en-US" b="1" dirty="0" smtClean="0">
                <a:latin typeface="Times-Roman" charset="0"/>
              </a:rPr>
              <a:t>20  (not data in northern countries….</a:t>
            </a:r>
          </a:p>
          <a:p>
            <a:pPr eaLnBrk="1" hangingPunct="1">
              <a:spcBef>
                <a:spcPct val="0"/>
              </a:spcBef>
            </a:pPr>
            <a:r>
              <a:rPr lang="en-US" dirty="0">
                <a:latin typeface="Times-Roman" charset="0"/>
              </a:rPr>
              <a:t>Despite positive trends toward decreasing rates of child marriage, the practice remains widespread in many parts of the world. Excluding China, 36% of 20–24-year-old women in the developing world marry before age 18. The frequency of child marriage varies regionally, with 49% of 20–24-year-olds married by 18 in South Asia and 44% in West and Central Africa.</a:t>
            </a:r>
          </a:p>
          <a:p>
            <a:pPr eaLnBrk="1" hangingPunct="1">
              <a:spcBef>
                <a:spcPct val="0"/>
              </a:spcBef>
            </a:pPr>
            <a:r>
              <a:rPr lang="en-US" dirty="0">
                <a:latin typeface="Times-Roman" charset="0"/>
              </a:rPr>
              <a:t>Child marriage robs girls of the opportunity for education, skills, and social networks which could help build healthier lives and improve outcomes for themselves and their children. Child marriage is most common where other alternatives for girls, such as schooling and opportunities to improve their livelihoods, are limited</a:t>
            </a:r>
            <a:r>
              <a:rPr lang="en-US" dirty="0" smtClean="0">
                <a:latin typeface="Times-Roman" charset="0"/>
              </a:rPr>
              <a:t>.</a:t>
            </a:r>
          </a:p>
          <a:p>
            <a:pPr eaLnBrk="1" hangingPunct="1">
              <a:spcBef>
                <a:spcPct val="0"/>
              </a:spcBef>
            </a:pPr>
            <a:r>
              <a:rPr lang="en-US" dirty="0" smtClean="0">
                <a:latin typeface="Times-Roman" charset="0"/>
              </a:rPr>
              <a:t>So let me tell my story…….</a:t>
            </a:r>
            <a:endParaRPr lang="en-US" dirty="0">
              <a:latin typeface="Times-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914400" y="1138097"/>
            <a:ext cx="7772400" cy="1805693"/>
          </a:xfrm>
        </p:spPr>
        <p:txBody>
          <a:bodyPr anchor="t"/>
          <a:lstStyle>
            <a:lvl1pPr algn="l">
              <a:defRPr>
                <a:latin typeface="Corbel"/>
                <a:cs typeface="Corbel"/>
              </a:defRPr>
            </a:lvl1pPr>
          </a:lstStyle>
          <a:p>
            <a:r>
              <a:rPr lang="fr-CH" dirty="0" smtClean="0"/>
              <a:t>Title of module</a:t>
            </a:r>
            <a:endParaRPr lang="fr-FR" dirty="0"/>
          </a:p>
        </p:txBody>
      </p:sp>
      <p:sp>
        <p:nvSpPr>
          <p:cNvPr id="3" name="Sous-titre 2"/>
          <p:cNvSpPr>
            <a:spLocks noGrp="1"/>
          </p:cNvSpPr>
          <p:nvPr>
            <p:ph type="subTitle" idx="1" hasCustomPrompt="1"/>
          </p:nvPr>
        </p:nvSpPr>
        <p:spPr>
          <a:xfrm>
            <a:off x="914400" y="532017"/>
            <a:ext cx="3448287" cy="447344"/>
          </a:xfrm>
          <a:prstGeom prst="rect">
            <a:avLst/>
          </a:prstGeom>
        </p:spPr>
        <p:txBody>
          <a:bodyPr>
            <a:normAutofit/>
          </a:bodyPr>
          <a:lstStyle>
            <a:lvl1pPr marL="0" indent="0" algn="l">
              <a:buNone/>
              <a:defRPr sz="2000" b="1" baseline="0">
                <a:solidFill>
                  <a:schemeClr val="tx1">
                    <a:tint val="75000"/>
                  </a:schemeClr>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 </a:t>
            </a:r>
            <a:r>
              <a:rPr lang="fr-FR" dirty="0" err="1" smtClean="0"/>
              <a:t>Number</a:t>
            </a:r>
            <a:r>
              <a:rPr lang="fr-FR" dirty="0" smtClean="0"/>
              <a:t> » of module</a:t>
            </a:r>
            <a:endParaRPr lang="fr-FR" dirty="0"/>
          </a:p>
        </p:txBody>
      </p:sp>
      <p:sp>
        <p:nvSpPr>
          <p:cNvPr id="8" name="Rectangle 7"/>
          <p:cNvSpPr/>
          <p:nvPr userDrawn="1"/>
        </p:nvSpPr>
        <p:spPr>
          <a:xfrm>
            <a:off x="457200" y="606073"/>
            <a:ext cx="235502" cy="558452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10" name="Object 7"/>
          <p:cNvGraphicFramePr>
            <a:graphicFrameLocks/>
          </p:cNvGraphicFramePr>
          <p:nvPr userDrawn="1">
            <p:extLst>
              <p:ext uri="{D42A27DB-BD31-4B8C-83A1-F6EECF244321}">
                <p14:modId xmlns:p14="http://schemas.microsoft.com/office/powerpoint/2010/main" xmlns="" val="2310139687"/>
              </p:ext>
            </p:extLst>
          </p:nvPr>
        </p:nvGraphicFramePr>
        <p:xfrm>
          <a:off x="822581" y="4401243"/>
          <a:ext cx="5197219" cy="1717208"/>
        </p:xfrm>
        <a:graphic>
          <a:graphicData uri="http://schemas.openxmlformats.org/presentationml/2006/ole">
            <p:oleObj spid="_x0000_s2079" name="Document" r:id="rId3" imgW="2706629" imgH="860412" progId="Word.Document.8">
              <p:embed/>
            </p:oleObj>
          </a:graphicData>
        </a:graphic>
      </p:graphicFrame>
      <p:sp>
        <p:nvSpPr>
          <p:cNvPr id="16" name="Espace réservé du texte 15"/>
          <p:cNvSpPr>
            <a:spLocks noGrp="1"/>
          </p:cNvSpPr>
          <p:nvPr>
            <p:ph type="body" sz="quarter" idx="13" hasCustomPrompt="1"/>
          </p:nvPr>
        </p:nvSpPr>
        <p:spPr>
          <a:xfrm>
            <a:off x="5887949" y="5858735"/>
            <a:ext cx="2798851" cy="346135"/>
          </a:xfrm>
          <a:prstGeom prst="rect">
            <a:avLst/>
          </a:prstGeom>
        </p:spPr>
        <p:txBody>
          <a:bodyPr>
            <a:noAutofit/>
          </a:bodyPr>
          <a:lstStyle>
            <a:lvl1pPr marL="0" indent="0" algn="r">
              <a:buNone/>
              <a:defRPr sz="1600" i="1" baseline="0">
                <a:solidFill>
                  <a:schemeClr val="bg1">
                    <a:lumMod val="50000"/>
                  </a:schemeClr>
                </a:solidFill>
                <a:latin typeface="Corbel"/>
                <a:cs typeface="Corbel"/>
              </a:defRPr>
            </a:lvl1pPr>
          </a:lstStyle>
          <a:p>
            <a:pPr lvl="0"/>
            <a:r>
              <a:rPr lang="fr-FR" sz="1800" i="1" dirty="0" err="1" smtClean="0">
                <a:latin typeface="Arial"/>
                <a:cs typeface="Arial"/>
              </a:rPr>
              <a:t>Updated</a:t>
            </a:r>
            <a:endParaRPr lang="fr-FR" dirty="0"/>
          </a:p>
        </p:txBody>
      </p:sp>
      <p:cxnSp>
        <p:nvCxnSpPr>
          <p:cNvPr id="20" name="Connecteur droit 19"/>
          <p:cNvCxnSpPr/>
          <p:nvPr userDrawn="1"/>
        </p:nvCxnSpPr>
        <p:spPr>
          <a:xfrm>
            <a:off x="914400" y="1022651"/>
            <a:ext cx="77724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0951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a:xfrm>
            <a:off x="457200" y="275167"/>
            <a:ext cx="8060267" cy="1143000"/>
          </a:xfrm>
        </p:spPr>
        <p:txBody>
          <a:bodyPr/>
          <a:lstStyle>
            <a:lvl1pPr algn="r">
              <a:defRPr>
                <a:latin typeface="Corbel"/>
                <a:cs typeface="Corbe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00201"/>
            <a:ext cx="8229600" cy="4525433"/>
          </a:xfrm>
          <a:prstGeom prst="rect">
            <a:avLst/>
          </a:prstGeom>
        </p:spPr>
        <p:txBody>
          <a:bodyPr/>
          <a:lstStyle>
            <a:lvl1pPr marL="342900" indent="-342900">
              <a:buClr>
                <a:srgbClr val="FF0000"/>
              </a:buClr>
              <a:buFont typeface="Wingdings" charset="2"/>
              <a:buChar char=""/>
              <a:defRPr>
                <a:latin typeface="Corbel"/>
                <a:cs typeface="Corbel"/>
              </a:defRPr>
            </a:lvl1pPr>
            <a:lvl2pPr>
              <a:defRPr>
                <a:solidFill>
                  <a:schemeClr val="tx1">
                    <a:lumMod val="65000"/>
                    <a:lumOff val="35000"/>
                  </a:schemeClr>
                </a:solidFill>
                <a:latin typeface="Corbel"/>
                <a:cs typeface="Corbel"/>
              </a:defRPr>
            </a:lvl2pPr>
            <a:lvl3pPr>
              <a:defRPr i="1">
                <a:latin typeface="Corbel"/>
                <a:cs typeface="Corbel"/>
              </a:defRPr>
            </a:lvl3pPr>
            <a:lvl4pPr>
              <a:defRPr>
                <a:solidFill>
                  <a:srgbClr val="595959"/>
                </a:solidFill>
                <a:latin typeface="Corbel"/>
                <a:cs typeface="Corbel"/>
              </a:defRPr>
            </a:lvl4pPr>
            <a:lvl5pPr marL="2057400" indent="-228600">
              <a:buFont typeface="Wingdings" charset="2"/>
              <a:buChar char="Ø"/>
              <a:defRPr i="1">
                <a:latin typeface="Corbel"/>
                <a:cs typeface="Corbe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5" name="Espace réservé du pied de page 4"/>
          <p:cNvSpPr>
            <a:spLocks noGrp="1"/>
          </p:cNvSpPr>
          <p:nvPr>
            <p:ph type="ftr" sz="quarter" idx="11"/>
          </p:nvPr>
        </p:nvSpPr>
        <p:spPr/>
        <p:txBody>
          <a:bodyPr/>
          <a:lstStyle>
            <a:lvl1pPr>
              <a:defRPr b="1">
                <a:latin typeface="Corbel"/>
                <a:cs typeface="Corbel"/>
              </a:defRPr>
            </a:lvl1pPr>
          </a:lstStyle>
          <a:p>
            <a:r>
              <a:rPr lang="fr-FR" dirty="0" err="1" smtClean="0"/>
              <a:t>Title</a:t>
            </a:r>
            <a:r>
              <a:rPr lang="fr-FR" dirty="0" smtClean="0"/>
              <a:t> of module</a:t>
            </a:r>
            <a:endParaRPr lang="fr-FR" dirty="0"/>
          </a:p>
        </p:txBody>
      </p:sp>
      <p:sp>
        <p:nvSpPr>
          <p:cNvPr id="6" name="Espace réservé du numéro de diapositive 5"/>
          <p:cNvSpPr>
            <a:spLocks noGrp="1"/>
          </p:cNvSpPr>
          <p:nvPr>
            <p:ph type="sldNum" sz="quarter" idx="12"/>
          </p:nvPr>
        </p:nvSpPr>
        <p:spPr/>
        <p:txBody>
          <a:bodyPr/>
          <a:lstStyle>
            <a:lvl1pPr>
              <a:defRPr b="1" i="1">
                <a:solidFill>
                  <a:schemeClr val="accent1">
                    <a:lumMod val="75000"/>
                  </a:schemeClr>
                </a:solidFill>
                <a:latin typeface="Corbel"/>
                <a:cs typeface="Corbel"/>
              </a:defRPr>
            </a:lvl1pPr>
          </a:lstStyle>
          <a:p>
            <a:fld id="{0E2D86FE-E7F8-5B4B-958C-08B8B1A5B05D}" type="slidenum">
              <a:rPr lang="fr-FR" smtClean="0"/>
              <a:pPr/>
              <a:t>‹N°›</a:t>
            </a:fld>
            <a:endParaRPr lang="fr-FR" dirty="0"/>
          </a:p>
        </p:txBody>
      </p:sp>
      <p:sp>
        <p:nvSpPr>
          <p:cNvPr id="7" name="Rectangle 6"/>
          <p:cNvSpPr/>
          <p:nvPr userDrawn="1"/>
        </p:nvSpPr>
        <p:spPr>
          <a:xfrm>
            <a:off x="8700246" y="275167"/>
            <a:ext cx="230088" cy="1143000"/>
          </a:xfrm>
          <a:prstGeom prst="rect">
            <a:avLst/>
          </a:prstGeom>
          <a:solidFill>
            <a:srgbClr val="376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8" name="Object 7"/>
          <p:cNvGraphicFramePr>
            <a:graphicFrameLocks/>
          </p:cNvGraphicFramePr>
          <p:nvPr userDrawn="1">
            <p:extLst>
              <p:ext uri="{D42A27DB-BD31-4B8C-83A1-F6EECF244321}">
                <p14:modId xmlns:p14="http://schemas.microsoft.com/office/powerpoint/2010/main" xmlns="" val="1932743625"/>
              </p:ext>
            </p:extLst>
          </p:nvPr>
        </p:nvGraphicFramePr>
        <p:xfrm>
          <a:off x="447371" y="6327654"/>
          <a:ext cx="1428693" cy="495890"/>
        </p:xfrm>
        <a:graphic>
          <a:graphicData uri="http://schemas.openxmlformats.org/presentationml/2006/ole">
            <p:oleObj spid="_x0000_s3096" name="Document" r:id="rId3" imgW="2706629" imgH="860412" progId="Word.Document.8">
              <p:embed/>
            </p:oleObj>
          </a:graphicData>
        </a:graphic>
      </p:graphicFrame>
      <p:cxnSp>
        <p:nvCxnSpPr>
          <p:cNvPr id="9" name="Connecteur droit 8"/>
          <p:cNvCxnSpPr/>
          <p:nvPr userDrawn="1"/>
        </p:nvCxnSpPr>
        <p:spPr>
          <a:xfrm>
            <a:off x="457200" y="6226644"/>
            <a:ext cx="82296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0686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white pag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lvl1pPr>
              <a:defRPr b="1">
                <a:latin typeface="Corbel"/>
                <a:cs typeface="Corbel"/>
              </a:defRPr>
            </a:lvl1pPr>
          </a:lstStyle>
          <a:p>
            <a:r>
              <a:rPr lang="fr-FR" smtClean="0"/>
              <a:t>Title of module</a:t>
            </a:r>
            <a:endParaRPr lang="fr-FR" dirty="0"/>
          </a:p>
        </p:txBody>
      </p:sp>
      <p:sp>
        <p:nvSpPr>
          <p:cNvPr id="6" name="Espace réservé du numéro de diapositive 5"/>
          <p:cNvSpPr>
            <a:spLocks noGrp="1"/>
          </p:cNvSpPr>
          <p:nvPr>
            <p:ph type="sldNum" sz="quarter" idx="12"/>
          </p:nvPr>
        </p:nvSpPr>
        <p:spPr/>
        <p:txBody>
          <a:bodyPr/>
          <a:lstStyle>
            <a:lvl1pPr>
              <a:defRPr b="1" i="1">
                <a:solidFill>
                  <a:schemeClr val="accent1">
                    <a:lumMod val="75000"/>
                  </a:schemeClr>
                </a:solidFill>
                <a:latin typeface="Corbel"/>
                <a:cs typeface="Corbel"/>
              </a:defRPr>
            </a:lvl1pPr>
          </a:lstStyle>
          <a:p>
            <a:fld id="{0E2D86FE-E7F8-5B4B-958C-08B8B1A5B05D}" type="slidenum">
              <a:rPr lang="fr-FR" smtClean="0"/>
              <a:pPr/>
              <a:t>‹N°›</a:t>
            </a:fld>
            <a:endParaRPr lang="fr-FR" dirty="0"/>
          </a:p>
        </p:txBody>
      </p:sp>
      <p:graphicFrame>
        <p:nvGraphicFramePr>
          <p:cNvPr id="8" name="Object 7"/>
          <p:cNvGraphicFramePr>
            <a:graphicFrameLocks/>
          </p:cNvGraphicFramePr>
          <p:nvPr userDrawn="1">
            <p:extLst>
              <p:ext uri="{D42A27DB-BD31-4B8C-83A1-F6EECF244321}">
                <p14:modId xmlns:p14="http://schemas.microsoft.com/office/powerpoint/2010/main" xmlns="" val="2878491674"/>
              </p:ext>
            </p:extLst>
          </p:nvPr>
        </p:nvGraphicFramePr>
        <p:xfrm>
          <a:off x="447371" y="6327654"/>
          <a:ext cx="1428693" cy="495890"/>
        </p:xfrm>
        <a:graphic>
          <a:graphicData uri="http://schemas.openxmlformats.org/presentationml/2006/ole">
            <p:oleObj spid="_x0000_s5140" name="Document" r:id="rId3" imgW="2706629" imgH="860412" progId="Word.Document.8">
              <p:embed/>
            </p:oleObj>
          </a:graphicData>
        </a:graphic>
      </p:graphicFrame>
      <p:cxnSp>
        <p:nvCxnSpPr>
          <p:cNvPr id="9" name="Connecteur droit 8"/>
          <p:cNvCxnSpPr/>
          <p:nvPr userDrawn="1"/>
        </p:nvCxnSpPr>
        <p:spPr>
          <a:xfrm>
            <a:off x="457200" y="6226644"/>
            <a:ext cx="82296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Titre 1"/>
          <p:cNvSpPr>
            <a:spLocks noGrp="1"/>
          </p:cNvSpPr>
          <p:nvPr>
            <p:ph type="title"/>
          </p:nvPr>
        </p:nvSpPr>
        <p:spPr>
          <a:xfrm>
            <a:off x="457200" y="275167"/>
            <a:ext cx="8060267" cy="1143000"/>
          </a:xfrm>
        </p:spPr>
        <p:txBody>
          <a:bodyPr/>
          <a:lstStyle>
            <a:lvl1pPr algn="r">
              <a:defRPr>
                <a:latin typeface="Corbel"/>
                <a:cs typeface="Corbel"/>
              </a:defRPr>
            </a:lvl1pPr>
          </a:lstStyle>
          <a:p>
            <a:r>
              <a:rPr lang="fr-FR" smtClean="0"/>
              <a:t>Cliquez pour modifier le style du titre</a:t>
            </a:r>
            <a:endParaRPr lang="fr-FR" dirty="0"/>
          </a:p>
        </p:txBody>
      </p:sp>
      <p:sp>
        <p:nvSpPr>
          <p:cNvPr id="11" name="Rectangle 10"/>
          <p:cNvSpPr/>
          <p:nvPr userDrawn="1"/>
        </p:nvSpPr>
        <p:spPr>
          <a:xfrm>
            <a:off x="8700246" y="275167"/>
            <a:ext cx="230088" cy="1143000"/>
          </a:xfrm>
          <a:prstGeom prst="rect">
            <a:avLst/>
          </a:prstGeom>
          <a:solidFill>
            <a:srgbClr val="376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273179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page">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lvl1pPr>
              <a:defRPr b="1">
                <a:latin typeface="Corbel"/>
                <a:cs typeface="Corbel"/>
              </a:defRPr>
            </a:lvl1pPr>
          </a:lstStyle>
          <a:p>
            <a:r>
              <a:rPr lang="fr-FR" dirty="0" err="1" smtClean="0"/>
              <a:t>Title</a:t>
            </a:r>
            <a:r>
              <a:rPr lang="fr-FR" dirty="0" smtClean="0"/>
              <a:t> of module</a:t>
            </a:r>
            <a:endParaRPr lang="fr-FR" dirty="0"/>
          </a:p>
        </p:txBody>
      </p:sp>
      <p:sp>
        <p:nvSpPr>
          <p:cNvPr id="6" name="Espace réservé du numéro de diapositive 5"/>
          <p:cNvSpPr>
            <a:spLocks noGrp="1"/>
          </p:cNvSpPr>
          <p:nvPr>
            <p:ph type="sldNum" sz="quarter" idx="12"/>
          </p:nvPr>
        </p:nvSpPr>
        <p:spPr/>
        <p:txBody>
          <a:bodyPr/>
          <a:lstStyle>
            <a:lvl1pPr>
              <a:defRPr b="1" i="1">
                <a:solidFill>
                  <a:schemeClr val="accent1">
                    <a:lumMod val="75000"/>
                  </a:schemeClr>
                </a:solidFill>
                <a:latin typeface="Corbel"/>
                <a:cs typeface="Corbel"/>
              </a:defRPr>
            </a:lvl1pPr>
          </a:lstStyle>
          <a:p>
            <a:fld id="{0E2D86FE-E7F8-5B4B-958C-08B8B1A5B05D}" type="slidenum">
              <a:rPr lang="fr-FR" smtClean="0"/>
              <a:pPr/>
              <a:t>‹N°›</a:t>
            </a:fld>
            <a:endParaRPr lang="fr-FR" dirty="0"/>
          </a:p>
        </p:txBody>
      </p:sp>
      <p:graphicFrame>
        <p:nvGraphicFramePr>
          <p:cNvPr id="8" name="Object 7"/>
          <p:cNvGraphicFramePr>
            <a:graphicFrameLocks/>
          </p:cNvGraphicFramePr>
          <p:nvPr userDrawn="1">
            <p:extLst>
              <p:ext uri="{D42A27DB-BD31-4B8C-83A1-F6EECF244321}">
                <p14:modId xmlns:p14="http://schemas.microsoft.com/office/powerpoint/2010/main" xmlns="" val="83341845"/>
              </p:ext>
            </p:extLst>
          </p:nvPr>
        </p:nvGraphicFramePr>
        <p:xfrm>
          <a:off x="447371" y="6327654"/>
          <a:ext cx="1428693" cy="495890"/>
        </p:xfrm>
        <a:graphic>
          <a:graphicData uri="http://schemas.openxmlformats.org/presentationml/2006/ole">
            <p:oleObj spid="_x0000_s7188" name="Document" r:id="rId3" imgW="2706629" imgH="860412" progId="Word.Document.8">
              <p:embed/>
            </p:oleObj>
          </a:graphicData>
        </a:graphic>
      </p:graphicFrame>
      <p:cxnSp>
        <p:nvCxnSpPr>
          <p:cNvPr id="9" name="Connecteur droit 8"/>
          <p:cNvCxnSpPr/>
          <p:nvPr userDrawn="1"/>
        </p:nvCxnSpPr>
        <p:spPr>
          <a:xfrm>
            <a:off x="457200" y="6226644"/>
            <a:ext cx="82296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1451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2705169"/>
            <a:ext cx="8229600" cy="1143000"/>
          </a:xfrm>
        </p:spPr>
        <p:txBody>
          <a:bodyPr/>
          <a:lstStyle>
            <a:lvl1pPr algn="ctr">
              <a:defRPr/>
            </a:lvl1pPr>
          </a:lstStyle>
          <a:p>
            <a:r>
              <a:rPr lang="fr-CH" dirty="0" smtClean="0"/>
              <a:t>Insert subtitle</a:t>
            </a:r>
            <a:endParaRPr lang="fr-FR" dirty="0"/>
          </a:p>
        </p:txBody>
      </p:sp>
      <p:sp>
        <p:nvSpPr>
          <p:cNvPr id="5" name="Espace réservé du pied de page 4"/>
          <p:cNvSpPr>
            <a:spLocks noGrp="1"/>
          </p:cNvSpPr>
          <p:nvPr>
            <p:ph type="ftr" sz="quarter" idx="11"/>
          </p:nvPr>
        </p:nvSpPr>
        <p:spPr/>
        <p:txBody>
          <a:bodyPr/>
          <a:lstStyle>
            <a:lvl1pPr>
              <a:defRPr b="1">
                <a:latin typeface="Corbel"/>
                <a:cs typeface="Corbel"/>
              </a:defRPr>
            </a:lvl1pPr>
          </a:lstStyle>
          <a:p>
            <a:r>
              <a:rPr lang="fr-FR" dirty="0" err="1" smtClean="0"/>
              <a:t>Title</a:t>
            </a:r>
            <a:r>
              <a:rPr lang="fr-FR" dirty="0" smtClean="0"/>
              <a:t> of module</a:t>
            </a:r>
            <a:endParaRPr lang="fr-FR" dirty="0"/>
          </a:p>
        </p:txBody>
      </p:sp>
      <p:sp>
        <p:nvSpPr>
          <p:cNvPr id="6" name="Espace réservé du numéro de diapositive 5"/>
          <p:cNvSpPr>
            <a:spLocks noGrp="1"/>
          </p:cNvSpPr>
          <p:nvPr>
            <p:ph type="sldNum" sz="quarter" idx="12"/>
          </p:nvPr>
        </p:nvSpPr>
        <p:spPr/>
        <p:txBody>
          <a:bodyPr/>
          <a:lstStyle>
            <a:lvl1pPr>
              <a:defRPr b="1" i="1">
                <a:solidFill>
                  <a:schemeClr val="accent1">
                    <a:lumMod val="75000"/>
                  </a:schemeClr>
                </a:solidFill>
                <a:latin typeface="Corbel"/>
                <a:cs typeface="Corbel"/>
              </a:defRPr>
            </a:lvl1pPr>
          </a:lstStyle>
          <a:p>
            <a:fld id="{0E2D86FE-E7F8-5B4B-958C-08B8B1A5B05D}" type="slidenum">
              <a:rPr lang="fr-FR" smtClean="0"/>
              <a:pPr/>
              <a:t>‹N°›</a:t>
            </a:fld>
            <a:endParaRPr lang="fr-FR" dirty="0"/>
          </a:p>
        </p:txBody>
      </p:sp>
      <p:sp>
        <p:nvSpPr>
          <p:cNvPr id="7" name="Rectangle 6"/>
          <p:cNvSpPr/>
          <p:nvPr userDrawn="1"/>
        </p:nvSpPr>
        <p:spPr>
          <a:xfrm>
            <a:off x="217283" y="2705169"/>
            <a:ext cx="230088" cy="1143000"/>
          </a:xfrm>
          <a:prstGeom prst="rect">
            <a:avLst/>
          </a:prstGeom>
          <a:solidFill>
            <a:srgbClr val="376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8" name="Object 7"/>
          <p:cNvGraphicFramePr>
            <a:graphicFrameLocks/>
          </p:cNvGraphicFramePr>
          <p:nvPr userDrawn="1">
            <p:extLst>
              <p:ext uri="{D42A27DB-BD31-4B8C-83A1-F6EECF244321}">
                <p14:modId xmlns:p14="http://schemas.microsoft.com/office/powerpoint/2010/main" xmlns="" val="3254082761"/>
              </p:ext>
            </p:extLst>
          </p:nvPr>
        </p:nvGraphicFramePr>
        <p:xfrm>
          <a:off x="447371" y="6327654"/>
          <a:ext cx="1428693" cy="495890"/>
        </p:xfrm>
        <a:graphic>
          <a:graphicData uri="http://schemas.openxmlformats.org/presentationml/2006/ole">
            <p:oleObj spid="_x0000_s6164" name="Document" r:id="rId3" imgW="2706629" imgH="860412" progId="Word.Document.8">
              <p:embed/>
            </p:oleObj>
          </a:graphicData>
        </a:graphic>
      </p:graphicFrame>
      <p:cxnSp>
        <p:nvCxnSpPr>
          <p:cNvPr id="9" name="Connecteur droit 8"/>
          <p:cNvCxnSpPr/>
          <p:nvPr userDrawn="1"/>
        </p:nvCxnSpPr>
        <p:spPr>
          <a:xfrm>
            <a:off x="457200" y="6226644"/>
            <a:ext cx="8229600" cy="0"/>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6305043" y="2597453"/>
            <a:ext cx="2381757" cy="107715"/>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98941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pour modifier le style du titre</a:t>
            </a:r>
            <a:endParaRPr lang="fr-CH" dirty="0"/>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0" smtClean="0"/>
              <a:t>Cliquez pour modifier le style des sous-titres du masque</a:t>
            </a:r>
            <a:endParaRPr lang="en-US" noProof="0"/>
          </a:p>
        </p:txBody>
      </p:sp>
      <p:sp>
        <p:nvSpPr>
          <p:cNvPr id="5" name="Rectangle 4"/>
          <p:cNvSpPr>
            <a:spLocks noGrp="1" noChangeArrowheads="1"/>
          </p:cNvSpPr>
          <p:nvPr>
            <p:ph type="dt" sz="half" idx="10"/>
          </p:nvPr>
        </p:nvSpPr>
        <p:spPr>
          <a:xfrm>
            <a:off x="0" y="6400800"/>
            <a:ext cx="1905000" cy="457200"/>
          </a:xfrm>
          <a:prstGeom prst="rect">
            <a:avLst/>
          </a:prstGeom>
        </p:spPr>
        <p:txBody>
          <a:bodyPr/>
          <a:lstStyle>
            <a:lvl1pPr>
              <a:defRPr/>
            </a:lvl1pPr>
          </a:lstStyle>
          <a:p>
            <a:pPr>
              <a:defRPr/>
            </a:pPr>
            <a:endParaRPr lang="fr-FR"/>
          </a:p>
        </p:txBody>
      </p:sp>
      <p:sp>
        <p:nvSpPr>
          <p:cNvPr id="6" name="Rectangle 6"/>
          <p:cNvSpPr>
            <a:spLocks noGrp="1" noChangeArrowheads="1"/>
          </p:cNvSpPr>
          <p:nvPr>
            <p:ph type="sldNum" sz="quarter" idx="11"/>
          </p:nvPr>
        </p:nvSpPr>
        <p:spPr/>
        <p:txBody>
          <a:bodyPr/>
          <a:lstStyle>
            <a:lvl1pPr>
              <a:defRPr/>
            </a:lvl1pPr>
          </a:lstStyle>
          <a:p>
            <a:pPr>
              <a:defRPr/>
            </a:pPr>
            <a:fld id="{1BEC1F98-A54B-42C6-BE7D-CA6E72AA3C8A}" type="slidenum">
              <a:rPr lang="en-GB"/>
              <a:pPr>
                <a:defRPr/>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3" name="Espace réservé du contenu 2"/>
          <p:cNvSpPr>
            <a:spLocks noGrp="1"/>
          </p:cNvSpPr>
          <p:nvPr>
            <p:ph sz="half" idx="1"/>
          </p:nvPr>
        </p:nvSpPr>
        <p:spPr>
          <a:xfrm>
            <a:off x="228600" y="1828800"/>
            <a:ext cx="4267200" cy="487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828800"/>
            <a:ext cx="4267200" cy="487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Rectangle 5"/>
          <p:cNvSpPr>
            <a:spLocks noGrp="1" noChangeArrowheads="1"/>
          </p:cNvSpPr>
          <p:nvPr>
            <p:ph type="dt" sz="half" idx="10"/>
          </p:nvPr>
        </p:nvSpPr>
        <p:spPr>
          <a:xfrm>
            <a:off x="0" y="6400800"/>
            <a:ext cx="1905000" cy="457200"/>
          </a:xfrm>
          <a:prstGeom prst="rect">
            <a:avLst/>
          </a:prstGeom>
        </p:spPr>
        <p:txBody>
          <a:bodyPr/>
          <a:lstStyle>
            <a:lvl1pPr>
              <a:defRPr/>
            </a:lvl1pPr>
          </a:lstStyle>
          <a:p>
            <a:pPr>
              <a:defRPr/>
            </a:pPr>
            <a:endParaRPr lang="fr-FR"/>
          </a:p>
        </p:txBody>
      </p:sp>
      <p:sp>
        <p:nvSpPr>
          <p:cNvPr id="7" name="Rectangle 6"/>
          <p:cNvSpPr>
            <a:spLocks noGrp="1" noChangeArrowheads="1"/>
          </p:cNvSpPr>
          <p:nvPr>
            <p:ph type="sldNum" sz="quarter" idx="11"/>
          </p:nvPr>
        </p:nvSpPr>
        <p:spPr/>
        <p:txBody>
          <a:bodyPr/>
          <a:lstStyle>
            <a:lvl1pPr>
              <a:defRPr/>
            </a:lvl1pPr>
          </a:lstStyle>
          <a:p>
            <a:pPr>
              <a:defRPr/>
            </a:pPr>
            <a:fld id="{0261F00F-A245-4FD8-BB8D-3BC3D3EBDCFF}" type="slidenum">
              <a:rPr lang="en-GB"/>
              <a:pPr>
                <a:defRPr/>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H"/>
          </a:p>
        </p:txBody>
      </p:sp>
      <p:sp>
        <p:nvSpPr>
          <p:cNvPr id="4" name="Rectangle 4"/>
          <p:cNvSpPr>
            <a:spLocks noGrp="1" noChangeArrowheads="1"/>
          </p:cNvSpPr>
          <p:nvPr>
            <p:ph type="dt" sz="half" idx="10"/>
          </p:nvPr>
        </p:nvSpPr>
        <p:spPr>
          <a:xfrm>
            <a:off x="0" y="6400800"/>
            <a:ext cx="1905000" cy="457200"/>
          </a:xfrm>
          <a:prstGeom prst="rect">
            <a:avLst/>
          </a:prstGeom>
        </p:spPr>
        <p:txBody>
          <a:bodyPr/>
          <a:lstStyle>
            <a:lvl1pPr>
              <a:defRPr/>
            </a:lvl1pPr>
          </a:lstStyle>
          <a:p>
            <a:pPr>
              <a:defRPr/>
            </a:pPr>
            <a:endParaRPr lang="fr-FR"/>
          </a:p>
        </p:txBody>
      </p:sp>
      <p:sp>
        <p:nvSpPr>
          <p:cNvPr id="5" name="Rectangle 6"/>
          <p:cNvSpPr>
            <a:spLocks noGrp="1" noChangeArrowheads="1"/>
          </p:cNvSpPr>
          <p:nvPr>
            <p:ph type="sldNum" sz="quarter" idx="11"/>
          </p:nvPr>
        </p:nvSpPr>
        <p:spPr/>
        <p:txBody>
          <a:bodyPr/>
          <a:lstStyle>
            <a:lvl1pPr>
              <a:defRPr/>
            </a:lvl1pPr>
          </a:lstStyle>
          <a:p>
            <a:pPr>
              <a:defRPr/>
            </a:pPr>
            <a:fld id="{E331668D-46F4-49AD-8E98-E5D5991670A4}" type="slidenum">
              <a:rPr lang="en-GB"/>
              <a:pPr>
                <a:defRPr/>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5167"/>
            <a:ext cx="8229600" cy="1143000"/>
          </a:xfrm>
          <a:prstGeom prst="rect">
            <a:avLst/>
          </a:prstGeom>
        </p:spPr>
        <p:txBody>
          <a:bodyPr vert="horz" lIns="91440" tIns="45720" rIns="91440" bIns="45720" rtlCol="0" anchor="ctr">
            <a:normAutofit/>
          </a:bodyPr>
          <a:lstStyle/>
          <a:p>
            <a:r>
              <a:rPr lang="fr-CH" dirty="0" smtClean="0"/>
              <a:t>Cliquez et modifiez le titre</a:t>
            </a:r>
            <a:endParaRPr lang="fr-FR" dirty="0"/>
          </a:p>
        </p:txBody>
      </p:sp>
      <p:sp>
        <p:nvSpPr>
          <p:cNvPr id="5" name="Espace réservé du pied de page 4"/>
          <p:cNvSpPr>
            <a:spLocks noGrp="1"/>
          </p:cNvSpPr>
          <p:nvPr>
            <p:ph type="ftr" sz="quarter" idx="3"/>
          </p:nvPr>
        </p:nvSpPr>
        <p:spPr>
          <a:xfrm>
            <a:off x="3124200" y="6356351"/>
            <a:ext cx="2895600" cy="366183"/>
          </a:xfrm>
          <a:prstGeom prst="rect">
            <a:avLst/>
          </a:prstGeom>
        </p:spPr>
        <p:txBody>
          <a:bodyPr vert="horz" lIns="91440" tIns="45720" rIns="91440" bIns="45720" rtlCol="0" anchor="ctr"/>
          <a:lstStyle>
            <a:lvl1pPr algn="ctr">
              <a:defRPr sz="1200" b="1">
                <a:solidFill>
                  <a:srgbClr val="7F7F7F"/>
                </a:solidFill>
                <a:latin typeface="Corbel"/>
                <a:cs typeface="Corbel"/>
              </a:defRPr>
            </a:lvl1pPr>
          </a:lstStyle>
          <a:p>
            <a:r>
              <a:rPr lang="fr-FR" dirty="0" err="1" smtClean="0"/>
              <a:t>Title</a:t>
            </a:r>
            <a:r>
              <a:rPr lang="fr-FR" dirty="0" smtClean="0"/>
              <a:t> of module</a:t>
            </a:r>
            <a:endParaRPr lang="fr-FR" dirty="0"/>
          </a:p>
        </p:txBody>
      </p:sp>
      <p:sp>
        <p:nvSpPr>
          <p:cNvPr id="6" name="Espace réservé du numéro de diapositive 5"/>
          <p:cNvSpPr>
            <a:spLocks noGrp="1"/>
          </p:cNvSpPr>
          <p:nvPr>
            <p:ph type="sldNum" sz="quarter" idx="4"/>
          </p:nvPr>
        </p:nvSpPr>
        <p:spPr>
          <a:xfrm>
            <a:off x="6553200" y="6356351"/>
            <a:ext cx="2133600" cy="366183"/>
          </a:xfrm>
          <a:prstGeom prst="rect">
            <a:avLst/>
          </a:prstGeom>
        </p:spPr>
        <p:txBody>
          <a:bodyPr vert="horz" lIns="91440" tIns="45720" rIns="91440" bIns="45720" rtlCol="0" anchor="ctr"/>
          <a:lstStyle>
            <a:lvl1pPr algn="r">
              <a:defRPr sz="1200" b="1" i="1">
                <a:solidFill>
                  <a:schemeClr val="accent1">
                    <a:lumMod val="75000"/>
                  </a:schemeClr>
                </a:solidFill>
                <a:latin typeface="Corbel"/>
                <a:cs typeface="Corbel"/>
              </a:defRPr>
            </a:lvl1pPr>
          </a:lstStyle>
          <a:p>
            <a:r>
              <a:rPr lang="fr-FR" dirty="0" smtClean="0"/>
              <a:t> </a:t>
            </a:r>
            <a:fld id="{0E2D86FE-E7F8-5B4B-958C-08B8B1A5B05D}" type="slidenum">
              <a:rPr lang="fr-FR" smtClean="0"/>
              <a:pPr/>
              <a:t>‹N°›</a:t>
            </a:fld>
            <a:endParaRPr lang="fr-FR" dirty="0"/>
          </a:p>
        </p:txBody>
      </p:sp>
    </p:spTree>
    <p:extLst>
      <p:ext uri="{BB962C8B-B14F-4D97-AF65-F5344CB8AC3E}">
        <p14:creationId xmlns:p14="http://schemas.microsoft.com/office/powerpoint/2010/main" xmlns="" val="394433442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86" r:id="rId3"/>
    <p:sldLayoutId id="2147483688" r:id="rId4"/>
    <p:sldLayoutId id="2147483687" r:id="rId5"/>
    <p:sldLayoutId id="2147483689" r:id="rId6"/>
    <p:sldLayoutId id="2147483690" r:id="rId7"/>
    <p:sldLayoutId id="2147483691" r:id="rId8"/>
  </p:sldLayoutIdLst>
  <p:hf hdr="0" dt="0"/>
  <p:txStyles>
    <p:titleStyle>
      <a:lvl1pPr algn="r" defTabSz="457200" rtl="0" eaLnBrk="1" latinLnBrk="0" hangingPunct="1">
        <a:spcBef>
          <a:spcPct val="0"/>
        </a:spcBef>
        <a:buNone/>
        <a:defRPr sz="4400" kern="1200">
          <a:solidFill>
            <a:schemeClr val="accent1">
              <a:lumMod val="75000"/>
            </a:schemeClr>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Merriam-Webster" TargetMode="External"/><Relationship Id="rId2" Type="http://schemas.openxmlformats.org/officeDocument/2006/relationships/hyperlink" Target="https://en.wikipedia.org/wiki/Sexually_explici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teach-vip.edc.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who.int/violoence_injury_prevention/capacitybuilding/teach_vip/en/"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p:txBody>
          <a:bodyPr/>
          <a:lstStyle/>
          <a:p>
            <a:r>
              <a:rPr lang="fr-FR" dirty="0" err="1" smtClean="0"/>
              <a:t>November</a:t>
            </a:r>
            <a:r>
              <a:rPr lang="fr-FR" dirty="0" smtClean="0"/>
              <a:t> 2017</a:t>
            </a:r>
            <a:endParaRPr lang="fr-FR" dirty="0"/>
          </a:p>
        </p:txBody>
      </p:sp>
      <p:sp>
        <p:nvSpPr>
          <p:cNvPr id="5" name="Rectangle 2"/>
          <p:cNvSpPr>
            <a:spLocks noGrp="1" noChangeArrowheads="1"/>
          </p:cNvSpPr>
          <p:nvPr>
            <p:ph type="ctrTitle"/>
          </p:nvPr>
        </p:nvSpPr>
        <p:spPr/>
        <p:txBody>
          <a:bodyPr>
            <a:noAutofit/>
          </a:bodyPr>
          <a:lstStyle/>
          <a:p>
            <a:pPr>
              <a:defRPr/>
            </a:pPr>
            <a:r>
              <a:rPr lang="en-GB" sz="4800" dirty="0" smtClean="0"/>
              <a:t>Injuries </a:t>
            </a:r>
            <a:r>
              <a:rPr lang="en-GB" sz="4800" dirty="0" smtClean="0"/>
              <a:t>and </a:t>
            </a:r>
            <a:r>
              <a:rPr lang="en-GB" sz="4800" dirty="0" smtClean="0"/>
              <a:t>violence </a:t>
            </a:r>
            <a:r>
              <a:rPr lang="en-GB" sz="4800" dirty="0" smtClean="0"/>
              <a:t>prevention</a:t>
            </a:r>
          </a:p>
        </p:txBody>
      </p:sp>
    </p:spTree>
    <p:extLst>
      <p:ext uri="{BB962C8B-B14F-4D97-AF65-F5344CB8AC3E}">
        <p14:creationId xmlns:p14="http://schemas.microsoft.com/office/powerpoint/2010/main" xmlns="" val="336450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Youth</a:t>
            </a:r>
            <a:r>
              <a:rPr lang="de-DE" dirty="0" smtClean="0"/>
              <a:t> </a:t>
            </a:r>
            <a:r>
              <a:rPr lang="de-DE" dirty="0" err="1" smtClean="0"/>
              <a:t>violence</a:t>
            </a:r>
            <a:endParaRPr lang="de-DE" dirty="0"/>
          </a:p>
        </p:txBody>
      </p:sp>
      <p:sp>
        <p:nvSpPr>
          <p:cNvPr id="3" name="Inhaltsplatzhalter 2"/>
          <p:cNvSpPr>
            <a:spLocks noGrp="1"/>
          </p:cNvSpPr>
          <p:nvPr>
            <p:ph idx="1"/>
          </p:nvPr>
        </p:nvSpPr>
        <p:spPr>
          <a:xfrm>
            <a:off x="457200" y="1371600"/>
            <a:ext cx="8686800" cy="3790528"/>
          </a:xfrm>
        </p:spPr>
        <p:txBody>
          <a:bodyPr/>
          <a:lstStyle/>
          <a:p>
            <a:pPr>
              <a:buNone/>
            </a:pPr>
            <a:r>
              <a:rPr lang="de-DE" sz="2800" dirty="0" err="1" smtClean="0"/>
              <a:t>Some</a:t>
            </a:r>
            <a:r>
              <a:rPr lang="de-DE" sz="2800" dirty="0" smtClean="0"/>
              <a:t> </a:t>
            </a:r>
            <a:r>
              <a:rPr lang="de-DE" sz="2800" dirty="0" err="1" smtClean="0"/>
              <a:t>key</a:t>
            </a:r>
            <a:r>
              <a:rPr lang="de-DE" sz="2800" dirty="0" smtClean="0"/>
              <a:t> </a:t>
            </a:r>
            <a:r>
              <a:rPr lang="de-DE" sz="2800" dirty="0" err="1" smtClean="0"/>
              <a:t>facts</a:t>
            </a:r>
            <a:r>
              <a:rPr lang="de-DE" sz="2800" dirty="0" smtClean="0"/>
              <a:t>:</a:t>
            </a:r>
          </a:p>
          <a:p>
            <a:pPr>
              <a:buFont typeface="Arial"/>
              <a:buChar char="•"/>
            </a:pPr>
            <a:r>
              <a:rPr lang="de-DE" sz="2800" dirty="0" err="1" smtClean="0"/>
              <a:t>Mostly</a:t>
            </a:r>
            <a:r>
              <a:rPr lang="de-DE" sz="2800" dirty="0" smtClean="0"/>
              <a:t> </a:t>
            </a:r>
            <a:r>
              <a:rPr lang="de-DE" sz="2800" dirty="0" err="1" smtClean="0"/>
              <a:t>reported</a:t>
            </a:r>
            <a:r>
              <a:rPr lang="de-DE" sz="2800" dirty="0" smtClean="0"/>
              <a:t> as </a:t>
            </a:r>
            <a:r>
              <a:rPr lang="de-DE" sz="2800" dirty="0" err="1" smtClean="0"/>
              <a:t>violence</a:t>
            </a:r>
            <a:r>
              <a:rPr lang="de-DE" sz="2800" dirty="0" smtClean="0"/>
              <a:t> </a:t>
            </a:r>
            <a:r>
              <a:rPr lang="de-DE" sz="2800" dirty="0" err="1" smtClean="0"/>
              <a:t>occurring</a:t>
            </a:r>
            <a:r>
              <a:rPr lang="de-DE" sz="2800" dirty="0" smtClean="0"/>
              <a:t> </a:t>
            </a:r>
            <a:r>
              <a:rPr lang="de-DE" sz="2800" dirty="0" err="1" smtClean="0"/>
              <a:t>between</a:t>
            </a:r>
            <a:r>
              <a:rPr lang="de-DE" sz="2800" dirty="0" smtClean="0"/>
              <a:t> </a:t>
            </a:r>
            <a:r>
              <a:rPr lang="de-DE" sz="2800" dirty="0" err="1" smtClean="0"/>
              <a:t>people</a:t>
            </a:r>
            <a:r>
              <a:rPr lang="de-DE" sz="2800" dirty="0" smtClean="0"/>
              <a:t> </a:t>
            </a:r>
            <a:r>
              <a:rPr lang="de-DE" sz="2800" dirty="0" err="1" smtClean="0"/>
              <a:t>aged</a:t>
            </a:r>
            <a:r>
              <a:rPr lang="de-DE" sz="2800" dirty="0" smtClean="0"/>
              <a:t> 10–29 </a:t>
            </a:r>
            <a:r>
              <a:rPr lang="de-DE" sz="2800" dirty="0" err="1" smtClean="0"/>
              <a:t>years</a:t>
            </a:r>
            <a:r>
              <a:rPr lang="de-DE" sz="2800" dirty="0" smtClean="0"/>
              <a:t>.</a:t>
            </a:r>
          </a:p>
          <a:p>
            <a:pPr>
              <a:buFont typeface="Arial"/>
              <a:buChar char="•"/>
            </a:pPr>
            <a:r>
              <a:rPr lang="de-DE" sz="2800" dirty="0" err="1" smtClean="0"/>
              <a:t>often</a:t>
            </a:r>
            <a:r>
              <a:rPr lang="de-DE" sz="2800" dirty="0" smtClean="0"/>
              <a:t> </a:t>
            </a:r>
            <a:r>
              <a:rPr lang="de-DE" sz="2800" dirty="0" err="1" smtClean="0"/>
              <a:t>occurs</a:t>
            </a:r>
            <a:r>
              <a:rPr lang="de-DE" sz="2800" dirty="0" smtClean="0"/>
              <a:t> </a:t>
            </a:r>
            <a:r>
              <a:rPr lang="de-DE" sz="2800" dirty="0" err="1" smtClean="0"/>
              <a:t>among</a:t>
            </a:r>
            <a:r>
              <a:rPr lang="de-DE" sz="2800" dirty="0" smtClean="0"/>
              <a:t> </a:t>
            </a:r>
            <a:r>
              <a:rPr lang="de-DE" sz="2800" dirty="0" err="1" smtClean="0"/>
              <a:t>youth</a:t>
            </a:r>
            <a:r>
              <a:rPr lang="de-DE" sz="2800" dirty="0" smtClean="0"/>
              <a:t> </a:t>
            </a:r>
            <a:r>
              <a:rPr lang="de-DE" sz="2800" dirty="0" err="1" smtClean="0"/>
              <a:t>who</a:t>
            </a:r>
            <a:r>
              <a:rPr lang="de-DE" sz="2800" dirty="0" smtClean="0"/>
              <a:t> </a:t>
            </a:r>
            <a:r>
              <a:rPr lang="de-DE" sz="2800" dirty="0" err="1" smtClean="0"/>
              <a:t>are</a:t>
            </a:r>
            <a:r>
              <a:rPr lang="de-DE" sz="2800" dirty="0" smtClean="0"/>
              <a:t> </a:t>
            </a:r>
            <a:r>
              <a:rPr lang="de-DE" sz="2800" dirty="0" err="1" smtClean="0"/>
              <a:t>not</a:t>
            </a:r>
            <a:r>
              <a:rPr lang="de-DE" sz="2800" dirty="0" smtClean="0"/>
              <a:t> relatives</a:t>
            </a:r>
          </a:p>
          <a:p>
            <a:pPr>
              <a:buFont typeface="Arial"/>
              <a:buChar char="•"/>
            </a:pPr>
            <a:r>
              <a:rPr lang="de-DE" sz="2800" dirty="0" err="1" smtClean="0"/>
              <a:t>generally</a:t>
            </a:r>
            <a:r>
              <a:rPr lang="de-DE" sz="2800" dirty="0" smtClean="0"/>
              <a:t> </a:t>
            </a:r>
            <a:r>
              <a:rPr lang="de-DE" sz="2800" dirty="0" err="1" smtClean="0"/>
              <a:t>takes</a:t>
            </a:r>
            <a:r>
              <a:rPr lang="de-DE" sz="2800" dirty="0" smtClean="0"/>
              <a:t> </a:t>
            </a:r>
            <a:r>
              <a:rPr lang="de-DE" sz="2800" dirty="0" err="1" smtClean="0"/>
              <a:t>place</a:t>
            </a:r>
            <a:r>
              <a:rPr lang="de-DE" sz="2800" dirty="0" smtClean="0"/>
              <a:t> </a:t>
            </a:r>
            <a:r>
              <a:rPr lang="de-DE" sz="2800" dirty="0" err="1" smtClean="0"/>
              <a:t>outside</a:t>
            </a:r>
            <a:r>
              <a:rPr lang="de-DE" sz="2800" dirty="0" smtClean="0"/>
              <a:t> of </a:t>
            </a:r>
            <a:r>
              <a:rPr lang="de-DE" sz="2800" dirty="0" err="1" smtClean="0"/>
              <a:t>the</a:t>
            </a:r>
            <a:r>
              <a:rPr lang="de-DE" sz="2800" dirty="0" smtClean="0"/>
              <a:t> </a:t>
            </a:r>
            <a:r>
              <a:rPr lang="de-DE" sz="2800" dirty="0" err="1" smtClean="0"/>
              <a:t>home</a:t>
            </a:r>
            <a:r>
              <a:rPr lang="de-DE" sz="2800" dirty="0" smtClean="0"/>
              <a:t> </a:t>
            </a:r>
          </a:p>
          <a:p>
            <a:pPr>
              <a:buFont typeface="Arial"/>
              <a:buChar char="•"/>
            </a:pPr>
            <a:r>
              <a:rPr lang="de-DE" sz="2800" dirty="0" err="1" smtClean="0"/>
              <a:t>Consequences</a:t>
            </a:r>
            <a:r>
              <a:rPr lang="de-DE" sz="2800" dirty="0" smtClean="0"/>
              <a:t> </a:t>
            </a:r>
            <a:r>
              <a:rPr lang="de-DE" sz="2800" dirty="0" err="1" smtClean="0"/>
              <a:t>range</a:t>
            </a:r>
            <a:r>
              <a:rPr lang="de-DE" sz="2800" dirty="0" smtClean="0"/>
              <a:t> </a:t>
            </a:r>
            <a:r>
              <a:rPr lang="de-DE" sz="2800" dirty="0" err="1" smtClean="0"/>
              <a:t>from</a:t>
            </a:r>
            <a:r>
              <a:rPr lang="de-DE" sz="2800" dirty="0" smtClean="0"/>
              <a:t> </a:t>
            </a:r>
            <a:r>
              <a:rPr lang="de-DE" sz="2800" dirty="0" err="1" smtClean="0"/>
              <a:t>serious</a:t>
            </a:r>
            <a:r>
              <a:rPr lang="de-DE" sz="2800" dirty="0" smtClean="0"/>
              <a:t> </a:t>
            </a:r>
            <a:r>
              <a:rPr lang="de-DE" sz="2800" dirty="0" err="1" smtClean="0"/>
              <a:t>injury</a:t>
            </a:r>
            <a:r>
              <a:rPr lang="de-DE" sz="2800" dirty="0" smtClean="0"/>
              <a:t> </a:t>
            </a:r>
            <a:r>
              <a:rPr lang="de-DE" sz="2800" dirty="0" err="1" smtClean="0"/>
              <a:t>or</a:t>
            </a:r>
            <a:r>
              <a:rPr lang="de-DE" sz="2800" dirty="0" smtClean="0"/>
              <a:t> </a:t>
            </a:r>
            <a:r>
              <a:rPr lang="de-DE" sz="2800" dirty="0" err="1" smtClean="0"/>
              <a:t>death</a:t>
            </a:r>
            <a:r>
              <a:rPr lang="de-DE" sz="2800" dirty="0" smtClean="0"/>
              <a:t> to </a:t>
            </a:r>
            <a:r>
              <a:rPr lang="de-DE" sz="2800" dirty="0" err="1" smtClean="0"/>
              <a:t>more</a:t>
            </a:r>
            <a:r>
              <a:rPr lang="de-DE" sz="2800" dirty="0" smtClean="0"/>
              <a:t> emotional/mental </a:t>
            </a:r>
            <a:r>
              <a:rPr lang="de-DE" sz="2800" dirty="0" err="1" smtClean="0"/>
              <a:t>health</a:t>
            </a:r>
            <a:r>
              <a:rPr lang="de-DE" sz="2800" dirty="0" smtClean="0"/>
              <a:t> </a:t>
            </a:r>
            <a:r>
              <a:rPr lang="de-DE" sz="2800" dirty="0" err="1" smtClean="0"/>
              <a:t>than</a:t>
            </a:r>
            <a:r>
              <a:rPr lang="de-DE" sz="2800" dirty="0" smtClean="0"/>
              <a:t> </a:t>
            </a:r>
            <a:r>
              <a:rPr lang="de-DE" sz="2800" dirty="0" err="1" smtClean="0"/>
              <a:t>physical</a:t>
            </a:r>
            <a:r>
              <a:rPr lang="de-DE" sz="2800" dirty="0" smtClean="0"/>
              <a:t> </a:t>
            </a:r>
            <a:r>
              <a:rPr lang="de-DE" sz="2800" dirty="0" err="1" smtClean="0"/>
              <a:t>harm</a:t>
            </a:r>
            <a:r>
              <a:rPr lang="de-DE" sz="2800" dirty="0" smtClean="0"/>
              <a:t>, </a:t>
            </a:r>
            <a:r>
              <a:rPr lang="de-DE" sz="2800" dirty="0" err="1" smtClean="0"/>
              <a:t>including</a:t>
            </a:r>
            <a:r>
              <a:rPr lang="de-DE" sz="2800" dirty="0" smtClean="0"/>
              <a:t> </a:t>
            </a:r>
            <a:r>
              <a:rPr lang="de-DE" sz="2800" dirty="0" err="1" smtClean="0"/>
              <a:t>risk</a:t>
            </a:r>
            <a:r>
              <a:rPr lang="de-DE" sz="2800" dirty="0" smtClean="0"/>
              <a:t> </a:t>
            </a:r>
            <a:r>
              <a:rPr lang="de-DE" sz="2800" dirty="0" err="1" smtClean="0"/>
              <a:t>behaviours</a:t>
            </a:r>
            <a:r>
              <a:rPr lang="de-DE" sz="2800" dirty="0" smtClean="0"/>
              <a:t>, such as </a:t>
            </a:r>
            <a:r>
              <a:rPr lang="de-DE" sz="2800" dirty="0" err="1" smtClean="0"/>
              <a:t>smoking</a:t>
            </a:r>
            <a:r>
              <a:rPr lang="de-DE" sz="2800" dirty="0" smtClean="0"/>
              <a:t>, </a:t>
            </a:r>
            <a:r>
              <a:rPr lang="de-DE" sz="2800" dirty="0" err="1" smtClean="0"/>
              <a:t>alcohol</a:t>
            </a:r>
            <a:r>
              <a:rPr lang="de-DE" sz="2800" dirty="0" smtClean="0"/>
              <a:t> and </a:t>
            </a:r>
            <a:r>
              <a:rPr lang="de-DE" sz="2800" dirty="0" err="1" smtClean="0"/>
              <a:t>drug</a:t>
            </a:r>
            <a:r>
              <a:rPr lang="de-DE" sz="2800" dirty="0" smtClean="0"/>
              <a:t> </a:t>
            </a:r>
            <a:r>
              <a:rPr lang="de-DE" sz="2800" dirty="0" err="1" smtClean="0"/>
              <a:t>use</a:t>
            </a:r>
            <a:r>
              <a:rPr lang="de-DE" sz="2800" dirty="0" smtClean="0"/>
              <a:t>, and </a:t>
            </a:r>
            <a:r>
              <a:rPr lang="de-DE" sz="2800" dirty="0" err="1" smtClean="0"/>
              <a:t>unsafe</a:t>
            </a:r>
            <a:r>
              <a:rPr lang="de-DE" sz="2800" dirty="0" smtClean="0"/>
              <a:t> </a:t>
            </a:r>
            <a:r>
              <a:rPr lang="de-DE" sz="2800" dirty="0" err="1" smtClean="0"/>
              <a:t>sex</a:t>
            </a:r>
            <a:r>
              <a:rPr lang="de-DE" sz="2800" dirty="0" smtClean="0"/>
              <a:t>.  </a:t>
            </a:r>
          </a:p>
          <a:p>
            <a:pPr>
              <a:buNone/>
            </a:pP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10</a:t>
            </a:fld>
            <a:endParaRPr lang="en-GB"/>
          </a:p>
        </p:txBody>
      </p:sp>
      <p:sp>
        <p:nvSpPr>
          <p:cNvPr id="6" name="Textfeld 5"/>
          <p:cNvSpPr txBox="1"/>
          <p:nvPr/>
        </p:nvSpPr>
        <p:spPr>
          <a:xfrm>
            <a:off x="457200" y="6019800"/>
            <a:ext cx="8686800" cy="1015663"/>
          </a:xfrm>
          <a:prstGeom prst="rect">
            <a:avLst/>
          </a:prstGeom>
          <a:solidFill>
            <a:schemeClr val="bg1">
              <a:lumMod val="85000"/>
            </a:schemeClr>
          </a:solidFill>
        </p:spPr>
        <p:txBody>
          <a:bodyPr wrap="square" rtlCol="0">
            <a:spAutoFit/>
          </a:bodyPr>
          <a:lstStyle/>
          <a:p>
            <a:r>
              <a:rPr lang="de-DE" sz="2000" dirty="0" smtClean="0">
                <a:latin typeface="+mn-lt"/>
              </a:rPr>
              <a:t>Most of </a:t>
            </a:r>
            <a:r>
              <a:rPr lang="de-DE" sz="2000" dirty="0" err="1" smtClean="0">
                <a:latin typeface="+mn-lt"/>
              </a:rPr>
              <a:t>this</a:t>
            </a:r>
            <a:r>
              <a:rPr lang="de-DE" sz="2000" dirty="0" smtClean="0">
                <a:latin typeface="+mn-lt"/>
              </a:rPr>
              <a:t> and </a:t>
            </a:r>
            <a:r>
              <a:rPr lang="de-DE" sz="2000" dirty="0" err="1" smtClean="0">
                <a:latin typeface="+mn-lt"/>
              </a:rPr>
              <a:t>following</a:t>
            </a:r>
            <a:r>
              <a:rPr lang="de-DE" sz="2000" dirty="0" smtClean="0">
                <a:latin typeface="+mn-lt"/>
              </a:rPr>
              <a:t> </a:t>
            </a:r>
            <a:r>
              <a:rPr lang="de-DE" sz="2000" dirty="0" err="1" smtClean="0">
                <a:latin typeface="+mn-lt"/>
              </a:rPr>
              <a:t>slides</a:t>
            </a:r>
            <a:r>
              <a:rPr lang="de-DE" sz="2000" dirty="0" smtClean="0">
                <a:latin typeface="+mn-lt"/>
              </a:rPr>
              <a:t> </a:t>
            </a:r>
            <a:r>
              <a:rPr lang="de-DE" sz="2000" dirty="0" err="1" smtClean="0">
                <a:latin typeface="+mn-lt"/>
              </a:rPr>
              <a:t>based</a:t>
            </a:r>
            <a:r>
              <a:rPr lang="de-DE" sz="2000" dirty="0" smtClean="0">
                <a:latin typeface="+mn-lt"/>
              </a:rPr>
              <a:t> on: </a:t>
            </a:r>
            <a:r>
              <a:rPr lang="de-DE" sz="2000" dirty="0" err="1" smtClean="0">
                <a:latin typeface="+mn-lt"/>
              </a:rPr>
              <a:t>www.who.int/violoence_injury_prevention/capacitybuilding/teach_vip/en</a:t>
            </a:r>
            <a:r>
              <a:rPr lang="de-DE" sz="2000" dirty="0" smtClean="0">
                <a:latin typeface="+mn-lt"/>
              </a:rPr>
              <a:t>/</a:t>
            </a:r>
          </a:p>
          <a:p>
            <a:endParaRPr lang="de-DE" sz="200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Youth</a:t>
            </a:r>
            <a:r>
              <a:rPr lang="de-DE" dirty="0" smtClean="0"/>
              <a:t> </a:t>
            </a:r>
            <a:r>
              <a:rPr lang="de-DE" dirty="0" err="1" smtClean="0"/>
              <a:t>violence</a:t>
            </a:r>
            <a:r>
              <a:rPr lang="de-DE" dirty="0" smtClean="0"/>
              <a:t> (2)</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11</a:t>
            </a:fld>
            <a:endParaRPr lang="en-GB"/>
          </a:p>
        </p:txBody>
      </p:sp>
      <p:sp>
        <p:nvSpPr>
          <p:cNvPr id="5" name="Inhaltsplatzhalter 4"/>
          <p:cNvSpPr>
            <a:spLocks noGrp="1"/>
          </p:cNvSpPr>
          <p:nvPr>
            <p:ph idx="1"/>
          </p:nvPr>
        </p:nvSpPr>
        <p:spPr>
          <a:xfrm>
            <a:off x="228600" y="1524000"/>
            <a:ext cx="8686800" cy="4552528"/>
          </a:xfrm>
        </p:spPr>
        <p:txBody>
          <a:bodyPr/>
          <a:lstStyle/>
          <a:p>
            <a:r>
              <a:rPr lang="de-DE" sz="2400" dirty="0" smtClean="0"/>
              <a:t>Worldwide </a:t>
            </a:r>
            <a:r>
              <a:rPr lang="de-DE" sz="2400" dirty="0" smtClean="0"/>
              <a:t>an </a:t>
            </a:r>
            <a:r>
              <a:rPr lang="de-DE" sz="2400" dirty="0" err="1" smtClean="0"/>
              <a:t>estimated</a:t>
            </a:r>
            <a:r>
              <a:rPr lang="de-DE" sz="2400" dirty="0" smtClean="0"/>
              <a:t> 200000 </a:t>
            </a:r>
            <a:r>
              <a:rPr lang="de-DE" sz="2400" dirty="0" err="1" smtClean="0"/>
              <a:t>homicides</a:t>
            </a:r>
            <a:r>
              <a:rPr lang="de-DE" sz="2400" dirty="0" smtClean="0"/>
              <a:t> </a:t>
            </a:r>
            <a:r>
              <a:rPr lang="de-DE" sz="2400" dirty="0" err="1" smtClean="0"/>
              <a:t>occur</a:t>
            </a:r>
            <a:r>
              <a:rPr lang="de-DE" sz="2400" dirty="0" smtClean="0"/>
              <a:t> </a:t>
            </a:r>
            <a:r>
              <a:rPr lang="de-DE" sz="2400" dirty="0" err="1" smtClean="0"/>
              <a:t>each</a:t>
            </a:r>
            <a:r>
              <a:rPr lang="de-DE" sz="2400" dirty="0" smtClean="0"/>
              <a:t> </a:t>
            </a:r>
            <a:r>
              <a:rPr lang="de-DE" sz="2400" dirty="0" err="1" smtClean="0"/>
              <a:t>year</a:t>
            </a:r>
            <a:r>
              <a:rPr lang="de-DE" sz="2400" dirty="0" smtClean="0"/>
              <a:t> </a:t>
            </a:r>
            <a:r>
              <a:rPr lang="de-DE" sz="2400" dirty="0" err="1" smtClean="0"/>
              <a:t>among</a:t>
            </a:r>
            <a:r>
              <a:rPr lang="de-DE" sz="2400" dirty="0" smtClean="0"/>
              <a:t> </a:t>
            </a:r>
            <a:r>
              <a:rPr lang="de-DE" sz="2400" dirty="0" err="1" smtClean="0"/>
              <a:t>youth</a:t>
            </a:r>
            <a:r>
              <a:rPr lang="de-DE" sz="2400" dirty="0" smtClean="0"/>
              <a:t> </a:t>
            </a:r>
            <a:r>
              <a:rPr lang="de-DE" sz="2400" dirty="0" err="1" smtClean="0"/>
              <a:t>aged</a:t>
            </a:r>
            <a:r>
              <a:rPr lang="de-DE" sz="2400" dirty="0" smtClean="0"/>
              <a:t> 10–29 </a:t>
            </a:r>
            <a:r>
              <a:rPr lang="de-DE" sz="2400" dirty="0" err="1" smtClean="0"/>
              <a:t>years</a:t>
            </a:r>
            <a:r>
              <a:rPr lang="de-DE" sz="2400" dirty="0" smtClean="0"/>
              <a:t>, </a:t>
            </a:r>
            <a:r>
              <a:rPr lang="de-DE" sz="2400" dirty="0" err="1" smtClean="0"/>
              <a:t>accounting</a:t>
            </a:r>
            <a:r>
              <a:rPr lang="de-DE" sz="2400" dirty="0" smtClean="0"/>
              <a:t> for 43% of all </a:t>
            </a:r>
            <a:r>
              <a:rPr lang="de-DE" sz="2400" dirty="0" err="1" smtClean="0"/>
              <a:t>homicides</a:t>
            </a:r>
            <a:r>
              <a:rPr lang="de-DE" sz="2400" dirty="0" smtClean="0"/>
              <a:t> </a:t>
            </a:r>
            <a:r>
              <a:rPr lang="de-DE" sz="2400" dirty="0" err="1" smtClean="0"/>
              <a:t>annually</a:t>
            </a:r>
            <a:r>
              <a:rPr lang="de-DE" sz="2400" dirty="0" smtClean="0"/>
              <a:t>. </a:t>
            </a:r>
            <a:r>
              <a:rPr lang="de-DE" sz="2400" dirty="0" smtClean="0"/>
              <a:t/>
            </a:r>
            <a:br>
              <a:rPr lang="de-DE" sz="2400" dirty="0" smtClean="0"/>
            </a:br>
            <a:endParaRPr lang="de-DE" sz="2400" dirty="0" smtClean="0"/>
          </a:p>
          <a:p>
            <a:r>
              <a:rPr lang="de-DE" sz="2400" dirty="0" smtClean="0"/>
              <a:t>In </a:t>
            </a:r>
            <a:r>
              <a:rPr lang="de-DE" sz="2400" dirty="0" err="1" smtClean="0"/>
              <a:t>over</a:t>
            </a:r>
            <a:r>
              <a:rPr lang="de-DE" sz="2400" dirty="0" smtClean="0"/>
              <a:t> 80% of </a:t>
            </a:r>
            <a:r>
              <a:rPr lang="de-DE" sz="2400" dirty="0" err="1" smtClean="0"/>
              <a:t>deaths</a:t>
            </a:r>
            <a:r>
              <a:rPr lang="de-DE" sz="2400" dirty="0" smtClean="0"/>
              <a:t> due to </a:t>
            </a:r>
            <a:r>
              <a:rPr lang="de-DE" sz="2400" dirty="0" err="1" smtClean="0"/>
              <a:t>youth</a:t>
            </a:r>
            <a:r>
              <a:rPr lang="de-DE" sz="2400" dirty="0" smtClean="0"/>
              <a:t> </a:t>
            </a:r>
            <a:r>
              <a:rPr lang="de-DE" sz="2400" dirty="0" err="1" smtClean="0"/>
              <a:t>violence</a:t>
            </a:r>
            <a:r>
              <a:rPr lang="de-DE" sz="2400" dirty="0" smtClean="0"/>
              <a:t> </a:t>
            </a:r>
            <a:r>
              <a:rPr lang="de-DE" sz="2400" dirty="0" err="1" smtClean="0"/>
              <a:t>the</a:t>
            </a:r>
            <a:r>
              <a:rPr lang="de-DE" sz="2400" dirty="0" smtClean="0"/>
              <a:t> </a:t>
            </a:r>
            <a:r>
              <a:rPr lang="de-DE" sz="2400" dirty="0" err="1" smtClean="0"/>
              <a:t>victim</a:t>
            </a:r>
            <a:r>
              <a:rPr lang="de-DE" sz="2400" dirty="0" smtClean="0"/>
              <a:t> </a:t>
            </a:r>
            <a:r>
              <a:rPr lang="de-DE" sz="2400" dirty="0" err="1" smtClean="0"/>
              <a:t>is</a:t>
            </a:r>
            <a:r>
              <a:rPr lang="de-DE" sz="2400" dirty="0" smtClean="0"/>
              <a:t> a </a:t>
            </a:r>
            <a:r>
              <a:rPr lang="de-DE" sz="2400" dirty="0" smtClean="0"/>
              <a:t>male</a:t>
            </a:r>
            <a:r>
              <a:rPr lang="de-DE" sz="2400" dirty="0" smtClean="0"/>
              <a:t/>
            </a:r>
            <a:br>
              <a:rPr lang="de-DE" sz="2400" dirty="0" smtClean="0"/>
            </a:br>
            <a:endParaRPr lang="de-DE" sz="2400" dirty="0" smtClean="0"/>
          </a:p>
          <a:p>
            <a:r>
              <a:rPr lang="de-DE" sz="2400" dirty="0" smtClean="0"/>
              <a:t>For </a:t>
            </a:r>
            <a:r>
              <a:rPr lang="de-DE" sz="2400" dirty="0" err="1" smtClean="0"/>
              <a:t>each</a:t>
            </a:r>
            <a:r>
              <a:rPr lang="de-DE" sz="2400" dirty="0" smtClean="0"/>
              <a:t> </a:t>
            </a:r>
            <a:r>
              <a:rPr lang="de-DE" sz="2400" dirty="0" err="1" smtClean="0"/>
              <a:t>young</a:t>
            </a:r>
            <a:r>
              <a:rPr lang="de-DE" sz="2400" dirty="0" smtClean="0"/>
              <a:t> </a:t>
            </a:r>
            <a:r>
              <a:rPr lang="de-DE" sz="2400" dirty="0" err="1" smtClean="0"/>
              <a:t>person</a:t>
            </a:r>
            <a:r>
              <a:rPr lang="de-DE" sz="2400" dirty="0" smtClean="0"/>
              <a:t> </a:t>
            </a:r>
            <a:r>
              <a:rPr lang="de-DE" sz="2400" dirty="0" err="1" smtClean="0"/>
              <a:t>killed</a:t>
            </a:r>
            <a:r>
              <a:rPr lang="de-DE" sz="2400" dirty="0" smtClean="0"/>
              <a:t>, </a:t>
            </a:r>
            <a:r>
              <a:rPr lang="de-DE" sz="2400" dirty="0" err="1" smtClean="0"/>
              <a:t>many</a:t>
            </a:r>
            <a:r>
              <a:rPr lang="de-DE" sz="2400" dirty="0" smtClean="0"/>
              <a:t> </a:t>
            </a:r>
            <a:r>
              <a:rPr lang="de-DE" sz="2400" dirty="0" err="1" smtClean="0"/>
              <a:t>more</a:t>
            </a:r>
            <a:r>
              <a:rPr lang="de-DE" sz="2400" dirty="0" smtClean="0"/>
              <a:t> </a:t>
            </a:r>
            <a:r>
              <a:rPr lang="de-DE" sz="2400" dirty="0" err="1" smtClean="0"/>
              <a:t>sustain</a:t>
            </a:r>
            <a:r>
              <a:rPr lang="de-DE" sz="2400" dirty="0" smtClean="0"/>
              <a:t> </a:t>
            </a:r>
            <a:r>
              <a:rPr lang="de-DE" sz="2400" dirty="0" err="1" smtClean="0"/>
              <a:t>injuries</a:t>
            </a:r>
            <a:r>
              <a:rPr lang="de-DE" sz="2400" dirty="0" smtClean="0"/>
              <a:t> </a:t>
            </a:r>
            <a:r>
              <a:rPr lang="de-DE" sz="2400" dirty="0" err="1" smtClean="0"/>
              <a:t>requiring</a:t>
            </a:r>
            <a:r>
              <a:rPr lang="de-DE" sz="2400" dirty="0" smtClean="0"/>
              <a:t> </a:t>
            </a:r>
            <a:r>
              <a:rPr lang="de-DE" sz="2400" dirty="0" err="1" smtClean="0"/>
              <a:t>hospital</a:t>
            </a:r>
            <a:r>
              <a:rPr lang="de-DE" sz="2400" dirty="0" smtClean="0"/>
              <a:t> </a:t>
            </a:r>
            <a:r>
              <a:rPr lang="de-DE" sz="2400" dirty="0" err="1" smtClean="0"/>
              <a:t>treatment</a:t>
            </a:r>
            <a:r>
              <a:rPr lang="de-DE" sz="2400" dirty="0" smtClean="0"/>
              <a:t>. </a:t>
            </a:r>
            <a:r>
              <a:rPr lang="de-DE" sz="2400" dirty="0" smtClean="0"/>
              <a:t/>
            </a:r>
            <a:br>
              <a:rPr lang="de-DE" sz="2400" dirty="0" smtClean="0"/>
            </a:br>
            <a:endParaRPr lang="de-DE" sz="2400" dirty="0" smtClean="0"/>
          </a:p>
          <a:p>
            <a:r>
              <a:rPr lang="de-DE" sz="2400" dirty="0" err="1" smtClean="0"/>
              <a:t>Perpetrators</a:t>
            </a:r>
            <a:r>
              <a:rPr lang="de-DE" sz="2400" dirty="0" smtClean="0"/>
              <a:t> and </a:t>
            </a:r>
            <a:r>
              <a:rPr lang="de-DE" sz="2400" dirty="0" err="1" smtClean="0"/>
              <a:t>victims</a:t>
            </a:r>
            <a:r>
              <a:rPr lang="de-DE" sz="2400" dirty="0" smtClean="0"/>
              <a:t> of </a:t>
            </a:r>
            <a:r>
              <a:rPr lang="de-DE" sz="2400" dirty="0" err="1" smtClean="0"/>
              <a:t>youth</a:t>
            </a:r>
            <a:r>
              <a:rPr lang="de-DE" sz="2400" dirty="0" smtClean="0"/>
              <a:t> </a:t>
            </a:r>
            <a:r>
              <a:rPr lang="de-DE" sz="2400" dirty="0" err="1" smtClean="0"/>
              <a:t>violence</a:t>
            </a:r>
            <a:r>
              <a:rPr lang="de-DE" sz="2400" dirty="0" smtClean="0"/>
              <a:t> </a:t>
            </a:r>
            <a:r>
              <a:rPr lang="de-DE" sz="2400" dirty="0" err="1" smtClean="0"/>
              <a:t>often</a:t>
            </a:r>
            <a:r>
              <a:rPr lang="de-DE" sz="2400" dirty="0" smtClean="0"/>
              <a:t> </a:t>
            </a:r>
            <a:r>
              <a:rPr lang="de-DE" sz="2400" dirty="0" err="1" smtClean="0"/>
              <a:t>have</a:t>
            </a:r>
            <a:r>
              <a:rPr lang="de-DE" sz="2400" dirty="0" smtClean="0"/>
              <a:t> a </a:t>
            </a:r>
            <a:r>
              <a:rPr lang="de-DE" sz="2400" dirty="0" err="1" smtClean="0"/>
              <a:t>long</a:t>
            </a:r>
            <a:r>
              <a:rPr lang="de-DE" sz="2400" dirty="0" smtClean="0"/>
              <a:t> </a:t>
            </a:r>
            <a:r>
              <a:rPr lang="de-DE" sz="2400" dirty="0" err="1" smtClean="0"/>
              <a:t>history</a:t>
            </a:r>
            <a:r>
              <a:rPr lang="de-DE" sz="2400" dirty="0" smtClean="0"/>
              <a:t> of </a:t>
            </a:r>
            <a:r>
              <a:rPr lang="de-DE" sz="2400" dirty="0" err="1" smtClean="0"/>
              <a:t>involvement</a:t>
            </a:r>
            <a:r>
              <a:rPr lang="de-DE" sz="2400" dirty="0" smtClean="0"/>
              <a:t> in </a:t>
            </a:r>
            <a:r>
              <a:rPr lang="de-DE" sz="2400" dirty="0" err="1" smtClean="0"/>
              <a:t>violence</a:t>
            </a:r>
            <a:r>
              <a:rPr lang="de-DE" sz="2400" dirty="0" smtClean="0"/>
              <a:t>, and </a:t>
            </a:r>
            <a:r>
              <a:rPr lang="de-DE" sz="2400" dirty="0" err="1" smtClean="0"/>
              <a:t>many</a:t>
            </a:r>
            <a:r>
              <a:rPr lang="de-DE" sz="2400" dirty="0" smtClean="0"/>
              <a:t> </a:t>
            </a:r>
            <a:r>
              <a:rPr lang="de-DE" sz="2400" dirty="0" err="1" smtClean="0"/>
              <a:t>were</a:t>
            </a:r>
            <a:r>
              <a:rPr lang="de-DE" sz="2400" dirty="0" smtClean="0"/>
              <a:t> </a:t>
            </a:r>
            <a:r>
              <a:rPr lang="de-DE" sz="2400" dirty="0" err="1" smtClean="0"/>
              <a:t>victims</a:t>
            </a:r>
            <a:r>
              <a:rPr lang="de-DE" sz="2400" dirty="0" smtClean="0"/>
              <a:t> of </a:t>
            </a:r>
            <a:r>
              <a:rPr lang="de-DE" sz="2400" dirty="0" err="1" smtClean="0"/>
              <a:t>child</a:t>
            </a:r>
            <a:r>
              <a:rPr lang="de-DE" sz="2400" dirty="0" smtClean="0"/>
              <a:t> </a:t>
            </a:r>
            <a:r>
              <a:rPr lang="de-DE" sz="2400" dirty="0" err="1" smtClean="0"/>
              <a:t>maltreatment</a:t>
            </a:r>
            <a:r>
              <a:rPr lang="de-DE" sz="2400" dirty="0" smtClean="0"/>
              <a:t> </a:t>
            </a:r>
          </a:p>
          <a:p>
            <a:endParaRPr lang="de-DE"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Youth</a:t>
            </a:r>
            <a:r>
              <a:rPr lang="de-DE" dirty="0" smtClean="0"/>
              <a:t> </a:t>
            </a:r>
            <a:r>
              <a:rPr lang="de-DE" dirty="0" err="1" smtClean="0"/>
              <a:t>Violence</a:t>
            </a:r>
            <a:r>
              <a:rPr lang="de-DE" dirty="0" smtClean="0"/>
              <a:t> (3)</a:t>
            </a:r>
            <a:endParaRPr lang="de-DE" dirty="0"/>
          </a:p>
        </p:txBody>
      </p:sp>
      <p:sp>
        <p:nvSpPr>
          <p:cNvPr id="3" name="Inhaltsplatzhalter 2"/>
          <p:cNvSpPr>
            <a:spLocks noGrp="1"/>
          </p:cNvSpPr>
          <p:nvPr>
            <p:ph idx="1"/>
          </p:nvPr>
        </p:nvSpPr>
        <p:spPr/>
        <p:txBody>
          <a:bodyPr/>
          <a:lstStyle/>
          <a:p>
            <a:r>
              <a:rPr lang="de-DE" sz="2800" dirty="0" err="1" smtClean="0"/>
              <a:t>Often</a:t>
            </a:r>
            <a:r>
              <a:rPr lang="de-DE" sz="2800" dirty="0" smtClean="0"/>
              <a:t> </a:t>
            </a:r>
            <a:r>
              <a:rPr lang="de-DE" sz="2800" dirty="0" err="1" smtClean="0"/>
              <a:t>occurs</a:t>
            </a:r>
            <a:r>
              <a:rPr lang="de-DE" sz="2800" dirty="0" smtClean="0"/>
              <a:t> </a:t>
            </a:r>
            <a:r>
              <a:rPr lang="de-DE" sz="2800" dirty="0" err="1" smtClean="0"/>
              <a:t>between</a:t>
            </a:r>
            <a:r>
              <a:rPr lang="de-DE" sz="2800" dirty="0" smtClean="0"/>
              <a:t> </a:t>
            </a:r>
            <a:r>
              <a:rPr lang="de-DE" sz="2800" dirty="0" err="1" smtClean="0"/>
              <a:t>young</a:t>
            </a:r>
            <a:r>
              <a:rPr lang="de-DE" sz="2800" dirty="0" smtClean="0"/>
              <a:t> </a:t>
            </a:r>
            <a:r>
              <a:rPr lang="de-DE" sz="2800" dirty="0" err="1" smtClean="0"/>
              <a:t>people</a:t>
            </a:r>
            <a:r>
              <a:rPr lang="de-DE" sz="2800" dirty="0" smtClean="0"/>
              <a:t> who </a:t>
            </a:r>
            <a:r>
              <a:rPr lang="de-DE" sz="2800" dirty="0" err="1" smtClean="0"/>
              <a:t>know</a:t>
            </a:r>
            <a:r>
              <a:rPr lang="de-DE" sz="2800" dirty="0" smtClean="0"/>
              <a:t> </a:t>
            </a:r>
            <a:r>
              <a:rPr lang="de-DE" sz="2800" dirty="0" err="1" smtClean="0"/>
              <a:t>one</a:t>
            </a:r>
            <a:r>
              <a:rPr lang="de-DE" sz="2800" dirty="0" smtClean="0"/>
              <a:t> </a:t>
            </a:r>
            <a:r>
              <a:rPr lang="de-DE" sz="2800" dirty="0" err="1" smtClean="0"/>
              <a:t>another</a:t>
            </a:r>
            <a:r>
              <a:rPr lang="de-DE" sz="2800" dirty="0" smtClean="0"/>
              <a:t>, </a:t>
            </a:r>
            <a:r>
              <a:rPr lang="de-DE" sz="2800" dirty="0" err="1" smtClean="0"/>
              <a:t>that</a:t>
            </a:r>
            <a:r>
              <a:rPr lang="de-DE" sz="2800" dirty="0" smtClean="0"/>
              <a:t> </a:t>
            </a:r>
            <a:r>
              <a:rPr lang="de-DE" sz="2800" dirty="0" err="1" smtClean="0"/>
              <a:t>is</a:t>
            </a:r>
            <a:r>
              <a:rPr lang="de-DE" sz="2800" dirty="0" smtClean="0"/>
              <a:t>, who </a:t>
            </a:r>
            <a:r>
              <a:rPr lang="de-DE" sz="2800" dirty="0" err="1" smtClean="0"/>
              <a:t>are</a:t>
            </a:r>
            <a:r>
              <a:rPr lang="de-DE" sz="2800" dirty="0" smtClean="0"/>
              <a:t> </a:t>
            </a:r>
            <a:r>
              <a:rPr lang="de-DE" sz="2800" dirty="0" err="1" smtClean="0"/>
              <a:t>friends</a:t>
            </a:r>
            <a:r>
              <a:rPr lang="de-DE" sz="2800" dirty="0" smtClean="0"/>
              <a:t>, </a:t>
            </a:r>
            <a:r>
              <a:rPr lang="de-DE" sz="2800" dirty="0" err="1" smtClean="0"/>
              <a:t>classmates</a:t>
            </a:r>
            <a:r>
              <a:rPr lang="de-DE" sz="2800" dirty="0" smtClean="0"/>
              <a:t> , </a:t>
            </a:r>
            <a:r>
              <a:rPr lang="de-DE" sz="2800" dirty="0" err="1" smtClean="0"/>
              <a:t>or</a:t>
            </a:r>
            <a:r>
              <a:rPr lang="de-DE" sz="2800" dirty="0" smtClean="0"/>
              <a:t> </a:t>
            </a:r>
            <a:r>
              <a:rPr lang="de-DE" sz="2800" dirty="0" err="1" smtClean="0"/>
              <a:t>acquaintances</a:t>
            </a:r>
            <a:r>
              <a:rPr lang="de-DE" sz="2800" dirty="0" smtClean="0"/>
              <a:t>.</a:t>
            </a:r>
            <a:br>
              <a:rPr lang="de-DE" sz="2800" dirty="0" smtClean="0"/>
            </a:br>
            <a:endParaRPr lang="de-DE" sz="2800" dirty="0" smtClean="0"/>
          </a:p>
          <a:p>
            <a:r>
              <a:rPr lang="de-DE" sz="2800" dirty="0" err="1" smtClean="0"/>
              <a:t>is</a:t>
            </a:r>
            <a:r>
              <a:rPr lang="de-DE" sz="2800" dirty="0" smtClean="0"/>
              <a:t> </a:t>
            </a:r>
            <a:r>
              <a:rPr lang="de-DE" sz="2800" dirty="0" err="1" smtClean="0"/>
              <a:t>often</a:t>
            </a:r>
            <a:r>
              <a:rPr lang="de-DE" sz="2800" dirty="0" smtClean="0"/>
              <a:t> </a:t>
            </a:r>
            <a:r>
              <a:rPr lang="de-DE" sz="2800" dirty="0" err="1" smtClean="0"/>
              <a:t>motivated</a:t>
            </a:r>
            <a:r>
              <a:rPr lang="de-DE" sz="2800" dirty="0" smtClean="0"/>
              <a:t> </a:t>
            </a:r>
            <a:r>
              <a:rPr lang="de-DE" sz="2800" dirty="0" err="1" smtClean="0"/>
              <a:t>by</a:t>
            </a:r>
            <a:r>
              <a:rPr lang="de-DE" sz="2800" dirty="0" smtClean="0"/>
              <a:t> interpersonal </a:t>
            </a:r>
            <a:r>
              <a:rPr lang="de-DE" sz="2800" dirty="0" err="1" smtClean="0"/>
              <a:t>arguments</a:t>
            </a:r>
            <a:r>
              <a:rPr lang="de-DE" sz="2800" dirty="0" smtClean="0"/>
              <a:t> and </a:t>
            </a:r>
            <a:r>
              <a:rPr lang="de-DE" sz="2800" dirty="0" err="1" smtClean="0"/>
              <a:t>rivalries</a:t>
            </a:r>
            <a:r>
              <a:rPr lang="de-DE" sz="2800" dirty="0" smtClean="0"/>
              <a:t> (</a:t>
            </a:r>
            <a:r>
              <a:rPr lang="de-DE" sz="2800" dirty="0" err="1" smtClean="0"/>
              <a:t>rather</a:t>
            </a:r>
            <a:r>
              <a:rPr lang="de-DE" sz="2800" dirty="0" smtClean="0"/>
              <a:t> </a:t>
            </a:r>
            <a:r>
              <a:rPr lang="de-DE" sz="2800" dirty="0" err="1" smtClean="0"/>
              <a:t>than</a:t>
            </a:r>
            <a:r>
              <a:rPr lang="de-DE" sz="2800" dirty="0" smtClean="0"/>
              <a:t> </a:t>
            </a:r>
            <a:r>
              <a:rPr lang="de-DE" sz="2800" dirty="0" err="1" smtClean="0"/>
              <a:t>being</a:t>
            </a:r>
            <a:r>
              <a:rPr lang="de-DE" sz="2800" dirty="0" smtClean="0"/>
              <a:t> </a:t>
            </a:r>
            <a:r>
              <a:rPr lang="de-DE" sz="2800" dirty="0" err="1" smtClean="0"/>
              <a:t>purely</a:t>
            </a:r>
            <a:r>
              <a:rPr lang="de-DE" sz="2800" dirty="0" smtClean="0"/>
              <a:t> </a:t>
            </a:r>
            <a:r>
              <a:rPr lang="de-DE" sz="2800" dirty="0" err="1" smtClean="0"/>
              <a:t>economic</a:t>
            </a:r>
            <a:r>
              <a:rPr lang="de-DE" sz="2800" dirty="0" smtClean="0"/>
              <a:t> in nature). </a:t>
            </a:r>
            <a:r>
              <a:rPr lang="de-DE" sz="2800" dirty="0" smtClean="0"/>
              <a:t/>
            </a:r>
            <a:br>
              <a:rPr lang="de-DE" sz="2800" dirty="0" smtClean="0"/>
            </a:br>
            <a:endParaRPr lang="de-DE" sz="2800" dirty="0" smtClean="0"/>
          </a:p>
          <a:p>
            <a:r>
              <a:rPr lang="de-DE" sz="2800" dirty="0" err="1" smtClean="0"/>
              <a:t>significant</a:t>
            </a:r>
            <a:r>
              <a:rPr lang="de-DE" sz="2800" dirty="0" smtClean="0"/>
              <a:t> </a:t>
            </a:r>
            <a:r>
              <a:rPr lang="de-DE" sz="2800" dirty="0" err="1" smtClean="0"/>
              <a:t>roles</a:t>
            </a:r>
            <a:r>
              <a:rPr lang="de-DE" sz="2800" dirty="0" smtClean="0"/>
              <a:t> </a:t>
            </a:r>
            <a:r>
              <a:rPr lang="de-DE" sz="2800" dirty="0" err="1" smtClean="0"/>
              <a:t>for</a:t>
            </a:r>
            <a:r>
              <a:rPr lang="de-DE" sz="2800" dirty="0" smtClean="0"/>
              <a:t> </a:t>
            </a:r>
            <a:r>
              <a:rPr lang="de-DE" sz="2800" dirty="0" err="1" smtClean="0"/>
              <a:t>the</a:t>
            </a:r>
            <a:r>
              <a:rPr lang="de-DE" sz="2800" dirty="0" smtClean="0"/>
              <a:t> </a:t>
            </a:r>
            <a:r>
              <a:rPr lang="de-DE" sz="2800" dirty="0" err="1" smtClean="0"/>
              <a:t>availability</a:t>
            </a:r>
            <a:r>
              <a:rPr lang="de-DE" sz="2800" dirty="0" smtClean="0"/>
              <a:t> of </a:t>
            </a:r>
            <a:r>
              <a:rPr lang="de-DE" sz="2800" dirty="0" err="1" smtClean="0"/>
              <a:t>drugs</a:t>
            </a:r>
            <a:r>
              <a:rPr lang="de-DE" sz="2800" dirty="0" smtClean="0"/>
              <a:t>, </a:t>
            </a:r>
            <a:r>
              <a:rPr lang="de-DE" sz="2800" dirty="0" err="1" smtClean="0"/>
              <a:t>alcohol</a:t>
            </a:r>
            <a:r>
              <a:rPr lang="de-DE" sz="2800" dirty="0" smtClean="0"/>
              <a:t>, and </a:t>
            </a:r>
            <a:r>
              <a:rPr lang="de-DE" sz="2800" dirty="0" err="1" smtClean="0"/>
              <a:t>firearms</a:t>
            </a:r>
            <a:endParaRPr lang="de-DE" sz="2800" dirty="0" smtClean="0"/>
          </a:p>
          <a:p>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686800" cy="1371600"/>
          </a:xfrm>
        </p:spPr>
        <p:txBody>
          <a:bodyPr>
            <a:normAutofit fontScale="90000"/>
          </a:bodyPr>
          <a:lstStyle/>
          <a:p>
            <a:r>
              <a:rPr lang="de-DE" dirty="0" smtClean="0"/>
              <a:t>Peer </a:t>
            </a:r>
            <a:r>
              <a:rPr lang="de-DE" dirty="0" err="1" smtClean="0"/>
              <a:t>violence</a:t>
            </a:r>
            <a:r>
              <a:rPr lang="de-DE" dirty="0" smtClean="0"/>
              <a:t>: </a:t>
            </a:r>
            <a:r>
              <a:rPr lang="de-DE" dirty="0" err="1" smtClean="0"/>
              <a:t>Victims</a:t>
            </a:r>
            <a:r>
              <a:rPr lang="de-DE" dirty="0" smtClean="0"/>
              <a:t> and </a:t>
            </a:r>
            <a:r>
              <a:rPr lang="de-DE" dirty="0" err="1" smtClean="0"/>
              <a:t>perpetrators</a:t>
            </a:r>
            <a:r>
              <a:rPr lang="de-DE" dirty="0" smtClean="0"/>
              <a:t> </a:t>
            </a:r>
            <a:endParaRPr lang="de-DE" dirty="0"/>
          </a:p>
        </p:txBody>
      </p:sp>
      <p:sp>
        <p:nvSpPr>
          <p:cNvPr id="3" name="Inhaltsplatzhalter 2"/>
          <p:cNvSpPr>
            <a:spLocks noGrp="1"/>
          </p:cNvSpPr>
          <p:nvPr>
            <p:ph idx="1"/>
          </p:nvPr>
        </p:nvSpPr>
        <p:spPr>
          <a:xfrm>
            <a:off x="457200" y="1600200"/>
            <a:ext cx="8686800" cy="4552528"/>
          </a:xfrm>
        </p:spPr>
        <p:txBody>
          <a:bodyPr/>
          <a:lstStyle/>
          <a:p>
            <a:r>
              <a:rPr lang="de-DE" sz="2800" dirty="0" err="1" smtClean="0"/>
              <a:t>Often</a:t>
            </a:r>
            <a:r>
              <a:rPr lang="de-DE" sz="2800" dirty="0" smtClean="0"/>
              <a:t> </a:t>
            </a:r>
            <a:r>
              <a:rPr lang="de-DE" sz="2800" dirty="0" err="1" smtClean="0"/>
              <a:t>it</a:t>
            </a:r>
            <a:r>
              <a:rPr lang="de-DE" sz="2800" dirty="0" smtClean="0"/>
              <a:t> </a:t>
            </a:r>
            <a:r>
              <a:rPr lang="de-DE" sz="2800" dirty="0" err="1" smtClean="0"/>
              <a:t>cannot</a:t>
            </a:r>
            <a:r>
              <a:rPr lang="de-DE" sz="2800" dirty="0" smtClean="0"/>
              <a:t> </a:t>
            </a:r>
            <a:r>
              <a:rPr lang="de-DE" sz="2800" dirty="0" err="1" smtClean="0"/>
              <a:t>been</a:t>
            </a:r>
            <a:r>
              <a:rPr lang="de-DE" sz="2800" dirty="0" smtClean="0"/>
              <a:t> </a:t>
            </a:r>
            <a:r>
              <a:rPr lang="de-DE" sz="2800" dirty="0" err="1" smtClean="0"/>
              <a:t>distinguished</a:t>
            </a:r>
            <a:r>
              <a:rPr lang="de-DE" sz="2800" dirty="0" smtClean="0"/>
              <a:t> </a:t>
            </a:r>
            <a:r>
              <a:rPr lang="de-DE" sz="2800" dirty="0" err="1" smtClean="0"/>
              <a:t>between</a:t>
            </a:r>
            <a:r>
              <a:rPr lang="de-DE" sz="2800" dirty="0" smtClean="0"/>
              <a:t> „</a:t>
            </a:r>
            <a:r>
              <a:rPr lang="de-DE" sz="2800" dirty="0" err="1" smtClean="0"/>
              <a:t>victim</a:t>
            </a:r>
            <a:r>
              <a:rPr lang="de-DE" sz="2800" dirty="0" smtClean="0"/>
              <a:t>“ and „</a:t>
            </a:r>
            <a:r>
              <a:rPr lang="de-DE" sz="2800" dirty="0" err="1" smtClean="0"/>
              <a:t>perpetrator</a:t>
            </a:r>
            <a:r>
              <a:rPr lang="de-DE" sz="2800" dirty="0" smtClean="0"/>
              <a:t>“</a:t>
            </a:r>
            <a:br>
              <a:rPr lang="de-DE" sz="2800" dirty="0" smtClean="0"/>
            </a:br>
            <a:endParaRPr lang="de-DE" sz="2800" dirty="0" smtClean="0"/>
          </a:p>
          <a:p>
            <a:r>
              <a:rPr lang="de-DE" sz="2800" dirty="0" smtClean="0"/>
              <a:t>Half of </a:t>
            </a:r>
            <a:r>
              <a:rPr lang="de-DE" sz="2800" dirty="0" err="1" smtClean="0"/>
              <a:t>the</a:t>
            </a:r>
            <a:r>
              <a:rPr lang="de-DE" sz="2800" dirty="0" smtClean="0"/>
              <a:t> </a:t>
            </a:r>
            <a:r>
              <a:rPr lang="de-DE" sz="2800" dirty="0" err="1" smtClean="0"/>
              <a:t>victims</a:t>
            </a:r>
            <a:r>
              <a:rPr lang="de-DE" sz="2800" dirty="0" smtClean="0"/>
              <a:t> of </a:t>
            </a:r>
            <a:r>
              <a:rPr lang="de-DE" sz="2800" dirty="0" err="1" smtClean="0"/>
              <a:t>youth</a:t>
            </a:r>
            <a:r>
              <a:rPr lang="de-DE" sz="2800" dirty="0" smtClean="0"/>
              <a:t> </a:t>
            </a:r>
            <a:r>
              <a:rPr lang="de-DE" sz="2800" dirty="0" err="1" smtClean="0"/>
              <a:t>violence</a:t>
            </a:r>
            <a:r>
              <a:rPr lang="de-DE" sz="2800" dirty="0" smtClean="0"/>
              <a:t> </a:t>
            </a:r>
            <a:r>
              <a:rPr lang="de-DE" sz="2800" dirty="0" err="1" smtClean="0"/>
              <a:t>seem</a:t>
            </a:r>
            <a:r>
              <a:rPr lang="de-DE" sz="2800" dirty="0" smtClean="0"/>
              <a:t> also to </a:t>
            </a:r>
            <a:r>
              <a:rPr lang="de-DE" sz="2800" dirty="0" err="1" smtClean="0"/>
              <a:t>be</a:t>
            </a:r>
            <a:r>
              <a:rPr lang="de-DE" sz="2800" dirty="0" smtClean="0"/>
              <a:t> </a:t>
            </a:r>
            <a:r>
              <a:rPr lang="de-DE" sz="2800" dirty="0" err="1" smtClean="0"/>
              <a:t>perpetrators</a:t>
            </a:r>
            <a:r>
              <a:rPr lang="de-DE" sz="2800" dirty="0" smtClean="0"/>
              <a:t/>
            </a:r>
            <a:br>
              <a:rPr lang="de-DE" sz="2800" dirty="0" smtClean="0"/>
            </a:br>
            <a:endParaRPr lang="de-DE" sz="2800" dirty="0" smtClean="0"/>
          </a:p>
          <a:p>
            <a:r>
              <a:rPr lang="de-DE" sz="2800" dirty="0" err="1" smtClean="0"/>
              <a:t>are</a:t>
            </a:r>
            <a:r>
              <a:rPr lang="de-DE" sz="2800" dirty="0" smtClean="0"/>
              <a:t> </a:t>
            </a:r>
            <a:r>
              <a:rPr lang="de-DE" sz="2800" dirty="0" err="1" smtClean="0"/>
              <a:t>often</a:t>
            </a:r>
            <a:r>
              <a:rPr lang="de-DE" sz="2800" dirty="0" smtClean="0"/>
              <a:t> </a:t>
            </a:r>
            <a:r>
              <a:rPr lang="de-DE" sz="2800" dirty="0" err="1" smtClean="0"/>
              <a:t>similar</a:t>
            </a:r>
            <a:r>
              <a:rPr lang="de-DE" sz="2800" dirty="0" smtClean="0"/>
              <a:t> in </a:t>
            </a:r>
            <a:r>
              <a:rPr lang="de-DE" sz="2800" dirty="0" err="1" smtClean="0"/>
              <a:t>many</a:t>
            </a:r>
            <a:r>
              <a:rPr lang="de-DE" sz="2800" dirty="0" smtClean="0"/>
              <a:t> </a:t>
            </a:r>
            <a:r>
              <a:rPr lang="de-DE" sz="2800" dirty="0" err="1" smtClean="0"/>
              <a:t>important</a:t>
            </a:r>
            <a:r>
              <a:rPr lang="de-DE" sz="2800" dirty="0" smtClean="0"/>
              <a:t> </a:t>
            </a:r>
            <a:r>
              <a:rPr lang="de-DE" sz="2800" dirty="0" err="1" smtClean="0"/>
              <a:t>respects</a:t>
            </a:r>
            <a:r>
              <a:rPr lang="de-DE" sz="2800" dirty="0" smtClean="0"/>
              <a:t> such as age, </a:t>
            </a:r>
            <a:r>
              <a:rPr lang="de-DE" sz="2800" dirty="0" err="1" smtClean="0"/>
              <a:t>ethnicity</a:t>
            </a:r>
            <a:r>
              <a:rPr lang="de-DE" sz="2800" dirty="0" smtClean="0"/>
              <a:t>, </a:t>
            </a:r>
            <a:r>
              <a:rPr lang="de-DE" sz="2800" dirty="0" err="1" smtClean="0"/>
              <a:t>socioeconomic</a:t>
            </a:r>
            <a:r>
              <a:rPr lang="de-DE" sz="2800" dirty="0" smtClean="0"/>
              <a:t> </a:t>
            </a:r>
            <a:r>
              <a:rPr lang="de-DE" sz="2800" dirty="0" err="1" smtClean="0"/>
              <a:t>status</a:t>
            </a:r>
            <a:r>
              <a:rPr lang="de-DE" sz="2800" dirty="0" smtClean="0"/>
              <a:t>, and life </a:t>
            </a:r>
            <a:r>
              <a:rPr lang="de-DE" sz="2800" dirty="0" err="1" smtClean="0"/>
              <a:t>experience</a:t>
            </a:r>
            <a:r>
              <a:rPr lang="de-DE" sz="2800" dirty="0" smtClean="0"/>
              <a:t>. </a:t>
            </a:r>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13</a:t>
            </a:fld>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Victims</a:t>
            </a:r>
            <a:r>
              <a:rPr lang="de-DE" dirty="0" smtClean="0"/>
              <a:t> and </a:t>
            </a:r>
            <a:r>
              <a:rPr lang="de-DE" dirty="0" err="1" smtClean="0"/>
              <a:t>perpetrators</a:t>
            </a:r>
            <a:r>
              <a:rPr lang="de-DE" dirty="0" smtClean="0"/>
              <a:t>:</a:t>
            </a:r>
            <a:endParaRPr lang="de-DE" dirty="0"/>
          </a:p>
        </p:txBody>
      </p:sp>
      <p:sp>
        <p:nvSpPr>
          <p:cNvPr id="3" name="Inhaltsplatzhalter 2"/>
          <p:cNvSpPr>
            <a:spLocks noGrp="1"/>
          </p:cNvSpPr>
          <p:nvPr>
            <p:ph idx="1"/>
          </p:nvPr>
        </p:nvSpPr>
        <p:spPr>
          <a:xfrm>
            <a:off x="-152400" y="1226916"/>
            <a:ext cx="9525000" cy="4552528"/>
          </a:xfrm>
        </p:spPr>
        <p:txBody>
          <a:bodyPr/>
          <a:lstStyle/>
          <a:p>
            <a:pPr lvl="1">
              <a:buClr>
                <a:srgbClr val="FF0000"/>
              </a:buClr>
              <a:buFont typeface="Wingdings" pitchFamily="2" charset="2"/>
              <a:buChar char="Ø"/>
            </a:pPr>
            <a:r>
              <a:rPr lang="de-DE" sz="2400" dirty="0" err="1" smtClean="0"/>
              <a:t>tend</a:t>
            </a:r>
            <a:r>
              <a:rPr lang="de-DE" sz="2400" dirty="0" smtClean="0"/>
              <a:t> to </a:t>
            </a:r>
            <a:r>
              <a:rPr lang="de-DE" sz="2400" dirty="0" err="1" smtClean="0"/>
              <a:t>be</a:t>
            </a:r>
            <a:r>
              <a:rPr lang="de-DE" sz="2400" dirty="0" smtClean="0"/>
              <a:t> </a:t>
            </a:r>
            <a:r>
              <a:rPr lang="de-DE" sz="2400" dirty="0" err="1" smtClean="0"/>
              <a:t>young</a:t>
            </a:r>
            <a:r>
              <a:rPr lang="de-DE" sz="2400" dirty="0" smtClean="0"/>
              <a:t> </a:t>
            </a:r>
            <a:r>
              <a:rPr lang="de-DE" sz="2400" dirty="0" err="1" smtClean="0"/>
              <a:t>males</a:t>
            </a:r>
            <a:r>
              <a:rPr lang="de-DE" sz="2400" dirty="0" smtClean="0"/>
              <a:t>. </a:t>
            </a:r>
            <a:r>
              <a:rPr lang="de-DE" sz="2400" dirty="0" err="1" smtClean="0"/>
              <a:t>Both</a:t>
            </a:r>
            <a:r>
              <a:rPr lang="de-DE" sz="2400" dirty="0" smtClean="0"/>
              <a:t> </a:t>
            </a:r>
            <a:r>
              <a:rPr lang="de-DE" sz="2400" dirty="0" err="1" smtClean="0"/>
              <a:t>perpetration</a:t>
            </a:r>
            <a:r>
              <a:rPr lang="de-DE" sz="2400" dirty="0" smtClean="0"/>
              <a:t> and </a:t>
            </a:r>
            <a:r>
              <a:rPr lang="de-DE" sz="2400" dirty="0" err="1" smtClean="0"/>
              <a:t>victimization</a:t>
            </a:r>
            <a:r>
              <a:rPr lang="de-DE" sz="2400" dirty="0" smtClean="0"/>
              <a:t> </a:t>
            </a:r>
            <a:r>
              <a:rPr lang="de-DE" sz="2400" dirty="0" err="1" smtClean="0"/>
              <a:t>peak</a:t>
            </a:r>
            <a:r>
              <a:rPr lang="de-DE" sz="2400" dirty="0" smtClean="0"/>
              <a:t> at 15–17 </a:t>
            </a:r>
            <a:r>
              <a:rPr lang="de-DE" sz="2400" dirty="0" err="1" smtClean="0"/>
              <a:t>years</a:t>
            </a:r>
            <a:r>
              <a:rPr lang="de-DE" sz="2400" dirty="0" smtClean="0"/>
              <a:t> of age. </a:t>
            </a:r>
            <a:r>
              <a:rPr lang="de-DE" sz="2400" dirty="0" err="1" smtClean="0"/>
              <a:t>This</a:t>
            </a:r>
            <a:r>
              <a:rPr lang="de-DE" sz="2400" dirty="0" smtClean="0"/>
              <a:t> </a:t>
            </a:r>
            <a:r>
              <a:rPr lang="de-DE" sz="2400" dirty="0" err="1" smtClean="0"/>
              <a:t>is</a:t>
            </a:r>
            <a:r>
              <a:rPr lang="de-DE" sz="2400" dirty="0" smtClean="0"/>
              <a:t> </a:t>
            </a:r>
            <a:r>
              <a:rPr lang="de-DE" sz="2400" dirty="0" err="1" smtClean="0"/>
              <a:t>very</a:t>
            </a:r>
            <a:r>
              <a:rPr lang="de-DE" sz="2400" dirty="0" smtClean="0"/>
              <a:t> </a:t>
            </a:r>
            <a:r>
              <a:rPr lang="de-DE" sz="2400" dirty="0" err="1" smtClean="0"/>
              <a:t>close</a:t>
            </a:r>
            <a:r>
              <a:rPr lang="de-DE" sz="2400" dirty="0" smtClean="0"/>
              <a:t> to </a:t>
            </a:r>
            <a:r>
              <a:rPr lang="de-DE" sz="2400" dirty="0" err="1" smtClean="0"/>
              <a:t>the</a:t>
            </a:r>
            <a:r>
              <a:rPr lang="de-DE" sz="2400" dirty="0" smtClean="0"/>
              <a:t> </a:t>
            </a:r>
            <a:r>
              <a:rPr lang="de-DE" sz="2400" dirty="0" err="1" smtClean="0"/>
              <a:t>peak</a:t>
            </a:r>
            <a:r>
              <a:rPr lang="de-DE" sz="2400" dirty="0" smtClean="0"/>
              <a:t> age (12–16 </a:t>
            </a:r>
            <a:r>
              <a:rPr lang="de-DE" sz="2400" dirty="0" err="1" smtClean="0"/>
              <a:t>years</a:t>
            </a:r>
            <a:r>
              <a:rPr lang="de-DE" sz="2400" dirty="0" smtClean="0"/>
              <a:t>) </a:t>
            </a:r>
            <a:r>
              <a:rPr lang="de-DE" sz="2400" dirty="0" err="1" smtClean="0"/>
              <a:t>for</a:t>
            </a:r>
            <a:r>
              <a:rPr lang="de-DE" sz="2400" dirty="0" smtClean="0"/>
              <a:t> </a:t>
            </a:r>
            <a:r>
              <a:rPr lang="de-DE" sz="2400" dirty="0" err="1" smtClean="0"/>
              <a:t>adolescent</a:t>
            </a:r>
            <a:r>
              <a:rPr lang="de-DE" sz="2400" dirty="0" smtClean="0"/>
              <a:t> </a:t>
            </a:r>
            <a:r>
              <a:rPr lang="de-DE" sz="2400" dirty="0" err="1" smtClean="0"/>
              <a:t>susceptibility</a:t>
            </a:r>
            <a:r>
              <a:rPr lang="de-DE" sz="2400" dirty="0" smtClean="0"/>
              <a:t> to </a:t>
            </a:r>
            <a:r>
              <a:rPr lang="de-DE" sz="2400" dirty="0" err="1" smtClean="0"/>
              <a:t>peer</a:t>
            </a:r>
            <a:r>
              <a:rPr lang="de-DE" sz="2400" dirty="0" smtClean="0"/>
              <a:t> </a:t>
            </a:r>
            <a:r>
              <a:rPr lang="de-DE" sz="2400" dirty="0" err="1" smtClean="0"/>
              <a:t>pressure</a:t>
            </a:r>
            <a:r>
              <a:rPr lang="de-DE" sz="2400" dirty="0" smtClean="0"/>
              <a:t> and </a:t>
            </a:r>
            <a:r>
              <a:rPr lang="de-DE" sz="2400" dirty="0" err="1" smtClean="0"/>
              <a:t>for</a:t>
            </a:r>
            <a:r>
              <a:rPr lang="de-DE" sz="2400" dirty="0" smtClean="0"/>
              <a:t> </a:t>
            </a:r>
            <a:r>
              <a:rPr lang="de-DE" sz="2400" dirty="0" err="1" smtClean="0"/>
              <a:t>development</a:t>
            </a:r>
            <a:r>
              <a:rPr lang="de-DE" sz="2400" dirty="0" smtClean="0"/>
              <a:t> of </a:t>
            </a:r>
            <a:r>
              <a:rPr lang="de-DE" sz="2400" dirty="0" err="1" smtClean="0"/>
              <a:t>social</a:t>
            </a:r>
            <a:r>
              <a:rPr lang="de-DE" sz="2400" dirty="0" smtClean="0"/>
              <a:t> </a:t>
            </a:r>
            <a:r>
              <a:rPr lang="de-DE" sz="2400" dirty="0" err="1" smtClean="0"/>
              <a:t>identity</a:t>
            </a:r>
            <a:r>
              <a:rPr lang="de-DE" sz="2400" dirty="0" smtClean="0"/>
              <a:t> [8]They live in </a:t>
            </a:r>
            <a:r>
              <a:rPr lang="de-DE" sz="2400" dirty="0" err="1" smtClean="0"/>
              <a:t>poor</a:t>
            </a:r>
            <a:r>
              <a:rPr lang="de-DE" sz="2400" dirty="0" smtClean="0"/>
              <a:t> urban </a:t>
            </a:r>
            <a:r>
              <a:rPr lang="de-DE" sz="2400" dirty="0" err="1" smtClean="0"/>
              <a:t>areas</a:t>
            </a:r>
            <a:r>
              <a:rPr lang="de-DE" sz="2400" dirty="0" smtClean="0"/>
              <a:t>. </a:t>
            </a:r>
          </a:p>
          <a:p>
            <a:pPr lvl="1">
              <a:buClr>
                <a:srgbClr val="FF0000"/>
              </a:buClr>
              <a:buFont typeface="Wingdings" pitchFamily="2" charset="2"/>
              <a:buChar char="Ø"/>
            </a:pPr>
            <a:r>
              <a:rPr lang="de-DE" sz="2400" dirty="0" err="1" smtClean="0"/>
              <a:t>They</a:t>
            </a:r>
            <a:r>
              <a:rPr lang="de-DE" sz="2400" dirty="0" smtClean="0"/>
              <a:t> </a:t>
            </a:r>
            <a:r>
              <a:rPr lang="de-DE" sz="2400" dirty="0" err="1" smtClean="0"/>
              <a:t>engage</a:t>
            </a:r>
            <a:r>
              <a:rPr lang="de-DE" sz="2400" dirty="0" smtClean="0"/>
              <a:t> in </a:t>
            </a:r>
            <a:r>
              <a:rPr lang="de-DE" sz="2400" dirty="0" err="1" smtClean="0"/>
              <a:t>illicit</a:t>
            </a:r>
            <a:r>
              <a:rPr lang="de-DE" sz="2400" dirty="0" smtClean="0"/>
              <a:t> </a:t>
            </a:r>
            <a:r>
              <a:rPr lang="de-DE" sz="2400" dirty="0" err="1" smtClean="0"/>
              <a:t>activities</a:t>
            </a:r>
            <a:r>
              <a:rPr lang="de-DE" sz="2400" dirty="0" smtClean="0"/>
              <a:t> </a:t>
            </a:r>
            <a:r>
              <a:rPr lang="de-DE" sz="2400" dirty="0" err="1" smtClean="0"/>
              <a:t>that</a:t>
            </a:r>
            <a:r>
              <a:rPr lang="de-DE" sz="2400" dirty="0" smtClean="0"/>
              <a:t> cause interpersonal </a:t>
            </a:r>
            <a:r>
              <a:rPr lang="de-DE" sz="2400" dirty="0" err="1" smtClean="0"/>
              <a:t>conflicts</a:t>
            </a:r>
            <a:r>
              <a:rPr lang="de-DE" sz="2400" dirty="0" smtClean="0"/>
              <a:t> (</a:t>
            </a:r>
            <a:r>
              <a:rPr lang="de-DE" sz="2400" dirty="0" err="1" smtClean="0"/>
              <a:t>e.g</a:t>
            </a:r>
            <a:r>
              <a:rPr lang="de-DE" sz="2400" dirty="0" smtClean="0"/>
              <a:t>. </a:t>
            </a:r>
            <a:r>
              <a:rPr lang="de-DE" sz="2400" dirty="0" err="1" smtClean="0"/>
              <a:t>belonging</a:t>
            </a:r>
            <a:r>
              <a:rPr lang="de-DE" sz="2400" dirty="0" smtClean="0"/>
              <a:t> to a gang, </a:t>
            </a:r>
            <a:r>
              <a:rPr lang="de-DE" sz="2400" dirty="0" err="1" smtClean="0"/>
              <a:t>selling</a:t>
            </a:r>
            <a:r>
              <a:rPr lang="de-DE" sz="2400" dirty="0" smtClean="0"/>
              <a:t> </a:t>
            </a:r>
            <a:r>
              <a:rPr lang="de-DE" sz="2400" dirty="0" err="1" smtClean="0"/>
              <a:t>drugs</a:t>
            </a:r>
            <a:r>
              <a:rPr lang="de-DE" sz="2400" dirty="0" smtClean="0"/>
              <a:t> and </a:t>
            </a:r>
            <a:r>
              <a:rPr lang="de-DE" sz="2400" dirty="0" err="1" smtClean="0"/>
              <a:t>stolen</a:t>
            </a:r>
            <a:r>
              <a:rPr lang="de-DE" sz="2400" dirty="0" smtClean="0"/>
              <a:t> </a:t>
            </a:r>
            <a:r>
              <a:rPr lang="de-DE" sz="2400" dirty="0" err="1" smtClean="0"/>
              <a:t>goods</a:t>
            </a:r>
            <a:r>
              <a:rPr lang="de-DE" sz="2400" dirty="0" smtClean="0"/>
              <a:t>). </a:t>
            </a:r>
          </a:p>
          <a:p>
            <a:pPr lvl="1">
              <a:buClr>
                <a:srgbClr val="FF0000"/>
              </a:buClr>
              <a:buFont typeface="Wingdings" pitchFamily="2" charset="2"/>
              <a:buChar char="Ø"/>
            </a:pPr>
            <a:r>
              <a:rPr lang="de-DE" sz="2400" dirty="0" err="1" smtClean="0"/>
              <a:t>They</a:t>
            </a:r>
            <a:r>
              <a:rPr lang="de-DE" sz="2400" dirty="0" smtClean="0"/>
              <a:t> </a:t>
            </a:r>
            <a:r>
              <a:rPr lang="de-DE" sz="2400" dirty="0" err="1" smtClean="0"/>
              <a:t>associate</a:t>
            </a:r>
            <a:r>
              <a:rPr lang="de-DE" sz="2400" dirty="0" smtClean="0"/>
              <a:t> </a:t>
            </a:r>
            <a:r>
              <a:rPr lang="de-DE" sz="2400" dirty="0" err="1" smtClean="0"/>
              <a:t>with</a:t>
            </a:r>
            <a:r>
              <a:rPr lang="de-DE" sz="2400" dirty="0" smtClean="0"/>
              <a:t> delinquent </a:t>
            </a:r>
            <a:r>
              <a:rPr lang="de-DE" sz="2400" dirty="0" err="1" smtClean="0"/>
              <a:t>friends</a:t>
            </a:r>
            <a:r>
              <a:rPr lang="de-DE" sz="2400" dirty="0" smtClean="0"/>
              <a:t> </a:t>
            </a:r>
            <a:r>
              <a:rPr lang="de-DE" sz="2400" dirty="0" err="1" smtClean="0"/>
              <a:t>who</a:t>
            </a:r>
            <a:r>
              <a:rPr lang="de-DE" sz="2400" dirty="0" smtClean="0"/>
              <a:t> </a:t>
            </a:r>
            <a:r>
              <a:rPr lang="de-DE" sz="2400" dirty="0" err="1" smtClean="0"/>
              <a:t>have</a:t>
            </a:r>
            <a:r>
              <a:rPr lang="de-DE" sz="2400" dirty="0" smtClean="0"/>
              <a:t> </a:t>
            </a:r>
            <a:r>
              <a:rPr lang="de-DE" sz="2400" dirty="0" err="1" smtClean="0"/>
              <a:t>poor</a:t>
            </a:r>
            <a:r>
              <a:rPr lang="de-DE" sz="2400" dirty="0" smtClean="0"/>
              <a:t> </a:t>
            </a:r>
            <a:r>
              <a:rPr lang="de-DE" sz="2400" dirty="0" err="1" smtClean="0"/>
              <a:t>social</a:t>
            </a:r>
            <a:r>
              <a:rPr lang="de-DE" sz="2400" dirty="0" smtClean="0"/>
              <a:t> and </a:t>
            </a:r>
            <a:r>
              <a:rPr lang="de-DE" sz="2400" dirty="0" err="1" smtClean="0"/>
              <a:t>problem-solving</a:t>
            </a:r>
            <a:r>
              <a:rPr lang="de-DE" sz="2400" dirty="0" smtClean="0"/>
              <a:t> </a:t>
            </a:r>
            <a:r>
              <a:rPr lang="de-DE" sz="2400" dirty="0" err="1" smtClean="0"/>
              <a:t>skills</a:t>
            </a:r>
            <a:r>
              <a:rPr lang="de-DE" sz="2400" dirty="0" smtClean="0"/>
              <a:t>. </a:t>
            </a:r>
          </a:p>
          <a:p>
            <a:pPr lvl="1">
              <a:buClr>
                <a:srgbClr val="FF0000"/>
              </a:buClr>
              <a:buFont typeface="Wingdings" pitchFamily="2" charset="2"/>
              <a:buChar char="Ø"/>
            </a:pPr>
            <a:r>
              <a:rPr lang="de-DE" sz="2400" dirty="0" err="1" smtClean="0"/>
              <a:t>They</a:t>
            </a:r>
            <a:r>
              <a:rPr lang="de-DE" sz="2400" dirty="0" smtClean="0"/>
              <a:t> </a:t>
            </a:r>
            <a:r>
              <a:rPr lang="de-DE" sz="2400" dirty="0" err="1" smtClean="0"/>
              <a:t>victimize</a:t>
            </a:r>
            <a:r>
              <a:rPr lang="de-DE" sz="2400" dirty="0" smtClean="0"/>
              <a:t> </a:t>
            </a:r>
            <a:r>
              <a:rPr lang="de-DE" sz="2400" dirty="0" err="1" smtClean="0"/>
              <a:t>others</a:t>
            </a:r>
            <a:r>
              <a:rPr lang="de-DE" sz="2400" dirty="0" smtClean="0"/>
              <a:t> </a:t>
            </a:r>
            <a:r>
              <a:rPr lang="de-DE" sz="2400" dirty="0" err="1" smtClean="0"/>
              <a:t>who</a:t>
            </a:r>
            <a:r>
              <a:rPr lang="de-DE" sz="2400" dirty="0" smtClean="0"/>
              <a:t> </a:t>
            </a:r>
            <a:r>
              <a:rPr lang="de-DE" sz="2400" dirty="0" err="1" smtClean="0"/>
              <a:t>are</a:t>
            </a:r>
            <a:r>
              <a:rPr lang="de-DE" sz="2400" dirty="0" smtClean="0"/>
              <a:t> </a:t>
            </a:r>
            <a:r>
              <a:rPr lang="de-DE" sz="2400" dirty="0" err="1" smtClean="0"/>
              <a:t>like</a:t>
            </a:r>
            <a:r>
              <a:rPr lang="de-DE" sz="2400" dirty="0" smtClean="0"/>
              <a:t> </a:t>
            </a:r>
            <a:r>
              <a:rPr lang="de-DE" sz="2400" dirty="0" err="1" smtClean="0"/>
              <a:t>themselves</a:t>
            </a:r>
            <a:r>
              <a:rPr lang="de-DE" sz="2400" dirty="0" smtClean="0"/>
              <a:t> [9]. </a:t>
            </a:r>
          </a:p>
          <a:p>
            <a:pPr lvl="1">
              <a:buClr>
                <a:srgbClr val="FF0000"/>
              </a:buClr>
              <a:buFont typeface="Wingdings" pitchFamily="2" charset="2"/>
              <a:buChar char="Ø"/>
            </a:pPr>
            <a:r>
              <a:rPr lang="de-DE" sz="2400" dirty="0" err="1" smtClean="0"/>
              <a:t>They</a:t>
            </a:r>
            <a:r>
              <a:rPr lang="de-DE" sz="2400" dirty="0" smtClean="0"/>
              <a:t> </a:t>
            </a:r>
            <a:r>
              <a:rPr lang="de-DE" sz="2400" dirty="0" err="1" smtClean="0"/>
              <a:t>have</a:t>
            </a:r>
            <a:r>
              <a:rPr lang="de-DE" sz="2400" dirty="0" smtClean="0"/>
              <a:t> </a:t>
            </a:r>
            <a:r>
              <a:rPr lang="de-DE" sz="2400" dirty="0" err="1" smtClean="0"/>
              <a:t>little</a:t>
            </a:r>
            <a:r>
              <a:rPr lang="de-DE" sz="2400" dirty="0" smtClean="0"/>
              <a:t> </a:t>
            </a:r>
            <a:r>
              <a:rPr lang="de-DE" sz="2400" dirty="0" err="1" smtClean="0"/>
              <a:t>recourse</a:t>
            </a:r>
            <a:r>
              <a:rPr lang="de-DE" sz="2400" dirty="0" smtClean="0"/>
              <a:t> to legal </a:t>
            </a:r>
            <a:r>
              <a:rPr lang="de-DE" sz="2400" dirty="0" err="1" smtClean="0"/>
              <a:t>means</a:t>
            </a:r>
            <a:r>
              <a:rPr lang="de-DE" sz="2400" dirty="0" smtClean="0"/>
              <a:t> of </a:t>
            </a:r>
            <a:r>
              <a:rPr lang="de-DE" sz="2400" dirty="0" err="1" smtClean="0"/>
              <a:t>conflict</a:t>
            </a:r>
            <a:r>
              <a:rPr lang="de-DE" sz="2400" dirty="0" smtClean="0"/>
              <a:t> </a:t>
            </a:r>
            <a:r>
              <a:rPr lang="de-DE" sz="2400" dirty="0" err="1" smtClean="0"/>
              <a:t>resolution</a:t>
            </a:r>
            <a:r>
              <a:rPr lang="de-DE" sz="2400" dirty="0" smtClean="0"/>
              <a:t> (</a:t>
            </a:r>
            <a:r>
              <a:rPr lang="de-DE" sz="2400" dirty="0" err="1" smtClean="0"/>
              <a:t>e.g</a:t>
            </a:r>
            <a:r>
              <a:rPr lang="de-DE" sz="2400" dirty="0" smtClean="0"/>
              <a:t>. </a:t>
            </a:r>
            <a:r>
              <a:rPr lang="de-DE" sz="2400" dirty="0" err="1" smtClean="0"/>
              <a:t>the</a:t>
            </a:r>
            <a:r>
              <a:rPr lang="de-DE" sz="2400" dirty="0" smtClean="0"/>
              <a:t> </a:t>
            </a:r>
            <a:r>
              <a:rPr lang="de-DE" sz="2400" dirty="0" err="1" smtClean="0"/>
              <a:t>justice</a:t>
            </a:r>
            <a:r>
              <a:rPr lang="de-DE" sz="2400" dirty="0" smtClean="0"/>
              <a:t> </a:t>
            </a:r>
            <a:r>
              <a:rPr lang="de-DE" sz="2400" dirty="0" err="1" smtClean="0"/>
              <a:t>system</a:t>
            </a:r>
            <a:r>
              <a:rPr lang="de-DE" sz="2400" dirty="0" smtClean="0"/>
              <a:t>) [10]. </a:t>
            </a:r>
          </a:p>
          <a:p>
            <a:pPr>
              <a:buFont typeface="Wingdings" pitchFamily="2" charset="2"/>
              <a:buChar char="Ø"/>
            </a:pPr>
            <a:endParaRPr lang="de-DE" sz="1600" b="1" dirty="0" smtClean="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14</a:t>
            </a:fld>
            <a:endParaRPr lang="en-GB"/>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52" y="332656"/>
            <a:ext cx="8075240" cy="1037640"/>
          </a:xfrm>
        </p:spPr>
        <p:txBody>
          <a:bodyPr>
            <a:normAutofit/>
          </a:bodyPr>
          <a:lstStyle/>
          <a:p>
            <a:r>
              <a:rPr lang="fr-CH" dirty="0" err="1" smtClean="0"/>
              <a:t>Role</a:t>
            </a:r>
            <a:r>
              <a:rPr lang="fr-CH" dirty="0" smtClean="0"/>
              <a:t> of </a:t>
            </a:r>
            <a:r>
              <a:rPr lang="fr-CH" dirty="0" err="1" smtClean="0"/>
              <a:t>health</a:t>
            </a:r>
            <a:r>
              <a:rPr lang="fr-CH" dirty="0" smtClean="0"/>
              <a:t> </a:t>
            </a:r>
            <a:r>
              <a:rPr lang="fr-CH" dirty="0" err="1" smtClean="0"/>
              <a:t>professionals</a:t>
            </a:r>
            <a:endParaRPr lang="fr-CH" dirty="0"/>
          </a:p>
        </p:txBody>
      </p:sp>
      <p:sp>
        <p:nvSpPr>
          <p:cNvPr id="3" name="Espace réservé du contenu 2"/>
          <p:cNvSpPr>
            <a:spLocks noGrp="1"/>
          </p:cNvSpPr>
          <p:nvPr>
            <p:ph idx="1"/>
          </p:nvPr>
        </p:nvSpPr>
        <p:spPr>
          <a:xfrm>
            <a:off x="683568" y="1844824"/>
            <a:ext cx="8075240" cy="4237931"/>
          </a:xfrm>
        </p:spPr>
        <p:txBody>
          <a:bodyPr>
            <a:normAutofit fontScale="92500" lnSpcReduction="20000"/>
          </a:bodyPr>
          <a:lstStyle/>
          <a:p>
            <a:r>
              <a:rPr lang="fr-CH" dirty="0" smtClean="0"/>
              <a:t>Identification of </a:t>
            </a:r>
            <a:r>
              <a:rPr lang="fr-CH" dirty="0" err="1" smtClean="0"/>
              <a:t>victims</a:t>
            </a:r>
            <a:r>
              <a:rPr lang="fr-CH" dirty="0" smtClean="0"/>
              <a:t> / </a:t>
            </a:r>
            <a:r>
              <a:rPr lang="fr-CH" dirty="0" err="1" smtClean="0"/>
              <a:t>confirm</a:t>
            </a:r>
            <a:r>
              <a:rPr lang="fr-CH" dirty="0" smtClean="0"/>
              <a:t> CAN</a:t>
            </a:r>
            <a:br>
              <a:rPr lang="fr-CH" dirty="0" smtClean="0"/>
            </a:br>
            <a:endParaRPr lang="fr-CH" dirty="0" smtClean="0"/>
          </a:p>
          <a:p>
            <a:r>
              <a:rPr lang="fr-CH" dirty="0" err="1" smtClean="0"/>
              <a:t>Understand</a:t>
            </a:r>
            <a:r>
              <a:rPr lang="fr-CH" dirty="0" smtClean="0"/>
              <a:t> the </a:t>
            </a:r>
            <a:r>
              <a:rPr lang="fr-CH" dirty="0" err="1" smtClean="0"/>
              <a:t>circumstances</a:t>
            </a:r>
            <a:r>
              <a:rPr lang="fr-CH" dirty="0" smtClean="0"/>
              <a:t> and how the </a:t>
            </a:r>
            <a:r>
              <a:rPr lang="fr-CH" dirty="0" err="1" smtClean="0"/>
              <a:t>victim</a:t>
            </a:r>
            <a:r>
              <a:rPr lang="fr-CH" dirty="0" smtClean="0"/>
              <a:t> </a:t>
            </a:r>
            <a:r>
              <a:rPr lang="fr-CH" dirty="0" err="1" smtClean="0"/>
              <a:t>feels</a:t>
            </a:r>
            <a:r>
              <a:rPr lang="fr-CH" dirty="0" smtClean="0"/>
              <a:t> about </a:t>
            </a:r>
            <a:r>
              <a:rPr lang="fr-CH" dirty="0" err="1" smtClean="0"/>
              <a:t>it</a:t>
            </a:r>
            <a:r>
              <a:rPr lang="fr-CH" dirty="0" smtClean="0"/>
              <a:t/>
            </a:r>
            <a:br>
              <a:rPr lang="fr-CH" dirty="0" smtClean="0"/>
            </a:br>
            <a:endParaRPr lang="fr-CH" dirty="0" smtClean="0"/>
          </a:p>
          <a:p>
            <a:r>
              <a:rPr lang="fr-CH" dirty="0" err="1" smtClean="0"/>
              <a:t>Take</a:t>
            </a:r>
            <a:r>
              <a:rPr lang="fr-CH" dirty="0" smtClean="0"/>
              <a:t> care of </a:t>
            </a:r>
            <a:r>
              <a:rPr lang="fr-CH" dirty="0" err="1" smtClean="0"/>
              <a:t>consequences</a:t>
            </a:r>
            <a:r>
              <a:rPr lang="fr-CH" dirty="0" smtClean="0"/>
              <a:t> (mental/</a:t>
            </a:r>
            <a:r>
              <a:rPr lang="fr-CH" dirty="0" err="1" smtClean="0"/>
              <a:t>physical</a:t>
            </a:r>
            <a:r>
              <a:rPr lang="fr-CH" dirty="0" smtClean="0"/>
              <a:t>)</a:t>
            </a:r>
            <a:br>
              <a:rPr lang="fr-CH" dirty="0" smtClean="0"/>
            </a:br>
            <a:endParaRPr lang="fr-CH" dirty="0" smtClean="0"/>
          </a:p>
          <a:p>
            <a:r>
              <a:rPr lang="fr-CH" dirty="0" err="1" smtClean="0"/>
              <a:t>Collaborate</a:t>
            </a:r>
            <a:r>
              <a:rPr lang="fr-CH" dirty="0" smtClean="0"/>
              <a:t> </a:t>
            </a:r>
            <a:r>
              <a:rPr lang="fr-CH" dirty="0" err="1" smtClean="0"/>
              <a:t>with</a:t>
            </a:r>
            <a:r>
              <a:rPr lang="fr-CH" dirty="0" smtClean="0"/>
              <a:t> the police/social services</a:t>
            </a:r>
            <a:br>
              <a:rPr lang="fr-CH" dirty="0" smtClean="0"/>
            </a:br>
            <a:endParaRPr lang="fr-CH" dirty="0" smtClean="0"/>
          </a:p>
          <a:p>
            <a:r>
              <a:rPr lang="fr-CH" dirty="0" err="1" smtClean="0"/>
              <a:t>Sensitize</a:t>
            </a:r>
            <a:r>
              <a:rPr lang="fr-CH" dirty="0" smtClean="0"/>
              <a:t> </a:t>
            </a:r>
            <a:r>
              <a:rPr lang="fr-CH" dirty="0" err="1" smtClean="0"/>
              <a:t>school</a:t>
            </a:r>
            <a:r>
              <a:rPr lang="fr-CH" dirty="0" smtClean="0"/>
              <a:t> staff</a:t>
            </a:r>
            <a:endParaRPr lang="fr-CH" dirty="0"/>
          </a:p>
        </p:txBody>
      </p:sp>
      <p:sp>
        <p:nvSpPr>
          <p:cNvPr id="4" name="Espace réservé du pied de page 4"/>
          <p:cNvSpPr>
            <a:spLocks noGrp="1"/>
          </p:cNvSpPr>
          <p:nvPr>
            <p:ph type="ftr" sz="quarter" idx="4294967295"/>
          </p:nvPr>
        </p:nvSpPr>
        <p:spPr>
          <a:xfrm>
            <a:off x="3131840" y="6525344"/>
            <a:ext cx="3012342" cy="285728"/>
          </a:xfrm>
          <a:prstGeom prst="rect">
            <a:avLst/>
          </a:prstGeom>
        </p:spPr>
        <p:txBody>
          <a:bodyPr vert="horz" lIns="91440" tIns="45720" rIns="91440" bIns="45720" rtlCol="0" anchor="ctr"/>
          <a:lstStyle>
            <a:lvl1pPr algn="ctr">
              <a:defRPr sz="1200">
                <a:solidFill>
                  <a:schemeClr val="bg1"/>
                </a:solidFill>
                <a:latin typeface="Arial" pitchFamily="34" charset="0"/>
                <a:cs typeface="Arial" pitchFamily="34" charset="0"/>
              </a:defRPr>
            </a:lvl1pPr>
          </a:lstStyle>
          <a:p>
            <a:r>
              <a:rPr lang="fr-CH" dirty="0" smtClean="0"/>
              <a:t>PA Michaud, </a:t>
            </a:r>
            <a:r>
              <a:rPr lang="fr-FR" dirty="0" smtClean="0"/>
              <a:t>ERMP du 23-24 avril 2015</a:t>
            </a:r>
            <a:endParaRPr lang="fr-CH"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pPr>
              <a:defRPr/>
            </a:pPr>
            <a:fld id="{E331668D-46F4-49AD-8E98-E5D5991670A4}" type="slidenum">
              <a:rPr lang="en-GB" smtClean="0"/>
              <a:pPr>
                <a:defRPr/>
              </a:pPr>
              <a:t>16</a:t>
            </a:fld>
            <a:endParaRPr lang="en-GB"/>
          </a:p>
        </p:txBody>
      </p:sp>
      <p:pic>
        <p:nvPicPr>
          <p:cNvPr id="4" name="Bild 3"/>
          <p:cNvPicPr>
            <a:picLocks noChangeAspect="1"/>
          </p:cNvPicPr>
          <p:nvPr/>
        </p:nvPicPr>
        <p:blipFill>
          <a:blip r:embed="rId2"/>
          <a:stretch>
            <a:fillRect/>
          </a:stretch>
        </p:blipFill>
        <p:spPr>
          <a:xfrm>
            <a:off x="1377950" y="133350"/>
            <a:ext cx="6388100" cy="65913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9450" y="228601"/>
            <a:ext cx="8686800" cy="1371600"/>
          </a:xfrm>
        </p:spPr>
        <p:txBody>
          <a:bodyPr/>
          <a:lstStyle/>
          <a:p>
            <a:r>
              <a:rPr lang="de-DE" dirty="0" smtClean="0"/>
              <a:t>School </a:t>
            </a:r>
            <a:r>
              <a:rPr lang="de-DE" dirty="0" err="1" smtClean="0"/>
              <a:t>Bullying</a:t>
            </a:r>
            <a:r>
              <a:rPr lang="de-DE" dirty="0" smtClean="0"/>
              <a:t> </a:t>
            </a:r>
            <a:endParaRPr lang="de-DE" dirty="0"/>
          </a:p>
        </p:txBody>
      </p:sp>
      <p:sp>
        <p:nvSpPr>
          <p:cNvPr id="3" name="Inhaltsplatzhalter 2"/>
          <p:cNvSpPr>
            <a:spLocks noGrp="1"/>
          </p:cNvSpPr>
          <p:nvPr>
            <p:ph idx="1"/>
          </p:nvPr>
        </p:nvSpPr>
        <p:spPr/>
        <p:txBody>
          <a:bodyPr/>
          <a:lstStyle/>
          <a:p>
            <a:r>
              <a:rPr lang="de-DE" dirty="0" smtClean="0"/>
              <a:t>A form of </a:t>
            </a:r>
            <a:r>
              <a:rPr lang="de-DE" dirty="0" err="1" smtClean="0"/>
              <a:t>youth</a:t>
            </a:r>
            <a:r>
              <a:rPr lang="de-DE" dirty="0" smtClean="0"/>
              <a:t> </a:t>
            </a:r>
            <a:r>
              <a:rPr lang="de-DE" dirty="0" err="1" smtClean="0"/>
              <a:t>violence</a:t>
            </a:r>
            <a:endParaRPr lang="de-DE" dirty="0" smtClean="0"/>
          </a:p>
          <a:p>
            <a:r>
              <a:rPr lang="de-DE" dirty="0" smtClean="0"/>
              <a:t>Major </a:t>
            </a:r>
            <a:r>
              <a:rPr lang="de-DE" dirty="0" err="1" smtClean="0"/>
              <a:t>social</a:t>
            </a:r>
            <a:r>
              <a:rPr lang="de-DE" dirty="0" smtClean="0"/>
              <a:t> </a:t>
            </a:r>
            <a:r>
              <a:rPr lang="de-DE" dirty="0" err="1" smtClean="0"/>
              <a:t>problem</a:t>
            </a:r>
            <a:r>
              <a:rPr lang="de-DE" dirty="0" smtClean="0"/>
              <a:t> </a:t>
            </a:r>
            <a:r>
              <a:rPr lang="de-DE" dirty="0" err="1" smtClean="0"/>
              <a:t>worldwide</a:t>
            </a:r>
            <a:r>
              <a:rPr lang="de-DE" dirty="0" smtClean="0"/>
              <a:t> </a:t>
            </a:r>
            <a:r>
              <a:rPr lang="de-DE" dirty="0" err="1" smtClean="0"/>
              <a:t>affecting</a:t>
            </a:r>
            <a:r>
              <a:rPr lang="de-DE" dirty="0" smtClean="0"/>
              <a:t> </a:t>
            </a:r>
            <a:r>
              <a:rPr lang="de-DE" dirty="0" err="1" smtClean="0"/>
              <a:t>wellbeing</a:t>
            </a:r>
            <a:r>
              <a:rPr lang="de-DE" dirty="0" smtClean="0"/>
              <a:t> of </a:t>
            </a:r>
            <a:r>
              <a:rPr lang="de-DE" dirty="0" err="1" smtClean="0"/>
              <a:t>children/adolescents</a:t>
            </a:r>
            <a:endParaRPr lang="de-DE" dirty="0" smtClean="0"/>
          </a:p>
          <a:p>
            <a:r>
              <a:rPr lang="de-DE" dirty="0" err="1" smtClean="0"/>
              <a:t>Systematic</a:t>
            </a:r>
            <a:r>
              <a:rPr lang="de-DE" dirty="0" smtClean="0"/>
              <a:t> </a:t>
            </a:r>
            <a:r>
              <a:rPr lang="de-DE" dirty="0" err="1" smtClean="0"/>
              <a:t>abuse</a:t>
            </a:r>
            <a:r>
              <a:rPr lang="de-DE" dirty="0" smtClean="0"/>
              <a:t> of power </a:t>
            </a:r>
            <a:r>
              <a:rPr lang="de-DE" dirty="0" err="1" smtClean="0"/>
              <a:t>where</a:t>
            </a:r>
            <a:r>
              <a:rPr lang="de-DE" dirty="0" smtClean="0"/>
              <a:t> aggressive </a:t>
            </a:r>
            <a:r>
              <a:rPr lang="de-DE" dirty="0" err="1" smtClean="0"/>
              <a:t>behaviour</a:t>
            </a:r>
            <a:r>
              <a:rPr lang="de-DE" dirty="0" smtClean="0"/>
              <a:t> </a:t>
            </a:r>
            <a:r>
              <a:rPr lang="de-DE" dirty="0" err="1" smtClean="0"/>
              <a:t>or</a:t>
            </a:r>
            <a:r>
              <a:rPr lang="de-DE" dirty="0" smtClean="0"/>
              <a:t> intentional </a:t>
            </a:r>
            <a:r>
              <a:rPr lang="de-DE" dirty="0" err="1" smtClean="0"/>
              <a:t>harm-doing</a:t>
            </a:r>
            <a:r>
              <a:rPr lang="de-DE" dirty="0" smtClean="0"/>
              <a:t> </a:t>
            </a:r>
            <a:r>
              <a:rPr lang="de-DE" dirty="0" err="1" smtClean="0"/>
              <a:t>by</a:t>
            </a:r>
            <a:r>
              <a:rPr lang="de-DE" dirty="0" smtClean="0"/>
              <a:t> </a:t>
            </a:r>
            <a:r>
              <a:rPr lang="de-DE" dirty="0" err="1" smtClean="0"/>
              <a:t>peers</a:t>
            </a:r>
            <a:r>
              <a:rPr lang="de-DE" dirty="0" smtClean="0"/>
              <a:t> </a:t>
            </a:r>
            <a:r>
              <a:rPr lang="de-DE" dirty="0" err="1" smtClean="0"/>
              <a:t>is</a:t>
            </a:r>
            <a:r>
              <a:rPr lang="de-DE" dirty="0" smtClean="0"/>
              <a:t> </a:t>
            </a:r>
            <a:r>
              <a:rPr lang="de-DE" dirty="0" err="1" smtClean="0"/>
              <a:t>carried</a:t>
            </a:r>
            <a:r>
              <a:rPr lang="de-DE" dirty="0" smtClean="0"/>
              <a:t> out </a:t>
            </a:r>
            <a:r>
              <a:rPr lang="de-DE" dirty="0" err="1" smtClean="0"/>
              <a:t>repeatedly</a:t>
            </a:r>
            <a:endParaRPr lang="de-DE" dirty="0" smtClean="0"/>
          </a:p>
          <a:p>
            <a:r>
              <a:rPr lang="de-DE" dirty="0" err="1" smtClean="0"/>
              <a:t>Characterized</a:t>
            </a:r>
            <a:r>
              <a:rPr lang="de-DE" dirty="0" smtClean="0"/>
              <a:t> </a:t>
            </a:r>
            <a:r>
              <a:rPr lang="de-DE" dirty="0" err="1" smtClean="0"/>
              <a:t>by</a:t>
            </a:r>
            <a:r>
              <a:rPr lang="de-DE" dirty="0" smtClean="0"/>
              <a:t> an </a:t>
            </a:r>
            <a:r>
              <a:rPr lang="de-DE" dirty="0" err="1" smtClean="0"/>
              <a:t>imbalance</a:t>
            </a:r>
            <a:r>
              <a:rPr lang="de-DE" dirty="0" smtClean="0"/>
              <a:t> of power (</a:t>
            </a:r>
            <a:r>
              <a:rPr lang="de-DE" dirty="0" err="1" smtClean="0"/>
              <a:t>acutalr</a:t>
            </a:r>
            <a:r>
              <a:rPr lang="de-DE" dirty="0" smtClean="0"/>
              <a:t> </a:t>
            </a:r>
            <a:r>
              <a:rPr lang="de-DE" dirty="0" err="1" smtClean="0"/>
              <a:t>or</a:t>
            </a:r>
            <a:r>
              <a:rPr lang="de-DE" dirty="0" smtClean="0"/>
              <a:t> </a:t>
            </a:r>
            <a:r>
              <a:rPr lang="de-DE" dirty="0" err="1" smtClean="0"/>
              <a:t>perceived</a:t>
            </a:r>
            <a:r>
              <a:rPr lang="de-DE" dirty="0" smtClean="0"/>
              <a:t>) </a:t>
            </a:r>
            <a:r>
              <a:rPr lang="de-DE" dirty="0" err="1" smtClean="0"/>
              <a:t>between</a:t>
            </a:r>
            <a:r>
              <a:rPr lang="de-DE" dirty="0" smtClean="0"/>
              <a:t> </a:t>
            </a:r>
            <a:r>
              <a:rPr lang="de-DE" dirty="0" err="1" smtClean="0"/>
              <a:t>victim</a:t>
            </a:r>
            <a:r>
              <a:rPr lang="de-DE" dirty="0" smtClean="0"/>
              <a:t> and </a:t>
            </a:r>
            <a:r>
              <a:rPr lang="de-DE" dirty="0" err="1" smtClean="0"/>
              <a:t>the</a:t>
            </a:r>
            <a:r>
              <a:rPr lang="de-DE" dirty="0" smtClean="0"/>
              <a:t> </a:t>
            </a:r>
            <a:r>
              <a:rPr lang="de-DE" dirty="0" err="1" smtClean="0"/>
              <a:t>bully</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graphicFrame>
        <p:nvGraphicFramePr>
          <p:cNvPr id="6" name="Inhaltsplatzhalter 5"/>
          <p:cNvGraphicFramePr>
            <a:graphicFrameLocks noGrp="1"/>
          </p:cNvGraphicFramePr>
          <p:nvPr>
            <p:ph idx="1"/>
          </p:nvPr>
        </p:nvGraphicFramePr>
        <p:xfrm>
          <a:off x="457200" y="304800"/>
          <a:ext cx="8686800" cy="5151120"/>
        </p:xfrm>
        <a:graphic>
          <a:graphicData uri="http://schemas.openxmlformats.org/drawingml/2006/table">
            <a:tbl>
              <a:tblPr firstRow="1" bandRow="1">
                <a:tableStyleId>{5C22544A-7EE6-4342-B048-85BDC9FD1C3A}</a:tableStyleId>
              </a:tblPr>
              <a:tblGrid>
                <a:gridCol w="4343400"/>
                <a:gridCol w="4343400"/>
              </a:tblGrid>
              <a:tr h="370840">
                <a:tc>
                  <a:txBody>
                    <a:bodyPr/>
                    <a:lstStyle/>
                    <a:p>
                      <a:r>
                        <a:rPr lang="de-DE" sz="2800" dirty="0" err="1" smtClean="0"/>
                        <a:t>Forms</a:t>
                      </a:r>
                      <a:r>
                        <a:rPr lang="de-DE" sz="2800" baseline="0" dirty="0" smtClean="0"/>
                        <a:t> of </a:t>
                      </a:r>
                      <a:r>
                        <a:rPr lang="de-DE" sz="2800" baseline="0" dirty="0" err="1" smtClean="0"/>
                        <a:t>bullying</a:t>
                      </a:r>
                      <a:endParaRPr lang="de-DE" sz="2800" dirty="0"/>
                    </a:p>
                  </a:txBody>
                  <a:tcPr/>
                </a:tc>
                <a:tc>
                  <a:txBody>
                    <a:bodyPr/>
                    <a:lstStyle/>
                    <a:p>
                      <a:r>
                        <a:rPr lang="de-DE" sz="2800" dirty="0" err="1" smtClean="0"/>
                        <a:t>Activities</a:t>
                      </a:r>
                      <a:r>
                        <a:rPr lang="de-DE" sz="2800" dirty="0" smtClean="0"/>
                        <a:t> </a:t>
                      </a:r>
                      <a:r>
                        <a:rPr lang="de-DE" sz="2800" dirty="0" err="1" smtClean="0"/>
                        <a:t>performed</a:t>
                      </a:r>
                      <a:endParaRPr lang="de-DE" sz="2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800" b="1" kern="1200" dirty="0" err="1" smtClean="0">
                          <a:solidFill>
                            <a:schemeClr val="dk1"/>
                          </a:solidFill>
                          <a:latin typeface="+mn-lt"/>
                          <a:ea typeface="+mn-ea"/>
                          <a:cs typeface="+mn-cs"/>
                        </a:rPr>
                        <a:t>physical</a:t>
                      </a:r>
                      <a:r>
                        <a:rPr lang="de-DE" sz="2800" b="1" kern="1200" dirty="0" smtClean="0">
                          <a:solidFill>
                            <a:schemeClr val="dk1"/>
                          </a:solidFill>
                          <a:latin typeface="+mn-lt"/>
                          <a:ea typeface="+mn-ea"/>
                          <a:cs typeface="+mn-cs"/>
                        </a:rPr>
                        <a:t> </a:t>
                      </a:r>
                      <a:r>
                        <a:rPr lang="de-DE" sz="2800" b="1" kern="1200" dirty="0" err="1" smtClean="0">
                          <a:solidFill>
                            <a:schemeClr val="dk1"/>
                          </a:solidFill>
                          <a:latin typeface="+mn-lt"/>
                          <a:ea typeface="+mn-ea"/>
                          <a:cs typeface="+mn-cs"/>
                        </a:rPr>
                        <a:t>bullying</a:t>
                      </a:r>
                      <a:r>
                        <a:rPr lang="de-DE" sz="2800" b="1" kern="1200" dirty="0" smtClean="0">
                          <a:solidFill>
                            <a:schemeClr val="dk1"/>
                          </a:solidFill>
                          <a:latin typeface="+mn-lt"/>
                          <a:ea typeface="+mn-ea"/>
                          <a:cs typeface="+mn-cs"/>
                        </a:rPr>
                        <a:t> </a:t>
                      </a:r>
                    </a:p>
                    <a:p>
                      <a:endParaRPr lang="de-DE"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800" kern="1200" dirty="0" err="1" smtClean="0">
                          <a:solidFill>
                            <a:schemeClr val="dk1"/>
                          </a:solidFill>
                          <a:latin typeface="+mn-lt"/>
                          <a:ea typeface="+mn-ea"/>
                          <a:cs typeface="+mn-cs"/>
                        </a:rPr>
                        <a:t>hitting</a:t>
                      </a:r>
                      <a:r>
                        <a:rPr lang="de-DE" sz="2800" kern="1200" dirty="0" smtClean="0">
                          <a:solidFill>
                            <a:schemeClr val="dk1"/>
                          </a:solidFill>
                          <a:latin typeface="+mn-lt"/>
                          <a:ea typeface="+mn-ea"/>
                          <a:cs typeface="+mn-cs"/>
                        </a:rPr>
                        <a:t>, </a:t>
                      </a:r>
                      <a:r>
                        <a:rPr lang="de-DE" sz="2800" kern="1200" dirty="0" err="1" smtClean="0">
                          <a:solidFill>
                            <a:schemeClr val="dk1"/>
                          </a:solidFill>
                          <a:latin typeface="+mn-lt"/>
                          <a:ea typeface="+mn-ea"/>
                          <a:cs typeface="+mn-cs"/>
                        </a:rPr>
                        <a:t>pushing</a:t>
                      </a:r>
                      <a:r>
                        <a:rPr lang="de-DE" sz="2800" kern="1200" dirty="0" smtClean="0">
                          <a:solidFill>
                            <a:schemeClr val="dk1"/>
                          </a:solidFill>
                          <a:latin typeface="+mn-lt"/>
                          <a:ea typeface="+mn-ea"/>
                          <a:cs typeface="+mn-cs"/>
                        </a:rPr>
                        <a:t>, </a:t>
                      </a:r>
                      <a:r>
                        <a:rPr lang="de-DE" sz="2800" kern="1200" dirty="0" err="1" smtClean="0">
                          <a:solidFill>
                            <a:schemeClr val="dk1"/>
                          </a:solidFill>
                          <a:latin typeface="+mn-lt"/>
                          <a:ea typeface="+mn-ea"/>
                          <a:cs typeface="+mn-cs"/>
                        </a:rPr>
                        <a:t>kicking</a:t>
                      </a:r>
                      <a:r>
                        <a:rPr lang="de-DE" sz="2800" kern="1200" dirty="0" smtClean="0">
                          <a:solidFill>
                            <a:schemeClr val="dk1"/>
                          </a:solidFill>
                          <a:latin typeface="+mn-lt"/>
                          <a:ea typeface="+mn-ea"/>
                          <a:cs typeface="+mn-cs"/>
                        </a:rPr>
                        <a:t> </a:t>
                      </a:r>
                    </a:p>
                    <a:p>
                      <a:endParaRPr lang="de-DE" sz="2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800" b="1" kern="1200" dirty="0" smtClean="0">
                          <a:solidFill>
                            <a:schemeClr val="dk1"/>
                          </a:solidFill>
                          <a:latin typeface="+mn-lt"/>
                          <a:ea typeface="+mn-ea"/>
                          <a:cs typeface="+mn-cs"/>
                        </a:rPr>
                        <a:t>relational </a:t>
                      </a:r>
                      <a:r>
                        <a:rPr lang="de-DE" sz="2800" b="1" kern="1200" dirty="0" err="1" smtClean="0">
                          <a:solidFill>
                            <a:schemeClr val="dk1"/>
                          </a:solidFill>
                          <a:latin typeface="+mn-lt"/>
                          <a:ea typeface="+mn-ea"/>
                          <a:cs typeface="+mn-cs"/>
                        </a:rPr>
                        <a:t>bullying</a:t>
                      </a:r>
                      <a:r>
                        <a:rPr lang="de-DE" sz="2800" b="1" kern="1200" dirty="0" smtClean="0">
                          <a:solidFill>
                            <a:schemeClr val="dk1"/>
                          </a:solidFill>
                          <a:latin typeface="+mn-lt"/>
                          <a:ea typeface="+mn-ea"/>
                          <a:cs typeface="+mn-cs"/>
                        </a:rPr>
                        <a:t> </a:t>
                      </a:r>
                    </a:p>
                    <a:p>
                      <a:endParaRPr lang="de-DE"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800" kern="1200" dirty="0" err="1" smtClean="0">
                          <a:solidFill>
                            <a:schemeClr val="dk1"/>
                          </a:solidFill>
                          <a:latin typeface="+mn-lt"/>
                          <a:ea typeface="+mn-ea"/>
                          <a:cs typeface="+mn-cs"/>
                        </a:rPr>
                        <a:t>name</a:t>
                      </a:r>
                      <a:r>
                        <a:rPr lang="de-DE" sz="2800" kern="1200" dirty="0" smtClean="0">
                          <a:solidFill>
                            <a:schemeClr val="dk1"/>
                          </a:solidFill>
                          <a:latin typeface="+mn-lt"/>
                          <a:ea typeface="+mn-ea"/>
                          <a:cs typeface="+mn-cs"/>
                        </a:rPr>
                        <a:t> </a:t>
                      </a:r>
                      <a:r>
                        <a:rPr lang="de-DE" sz="2800" kern="1200" dirty="0" err="1" smtClean="0">
                          <a:solidFill>
                            <a:schemeClr val="dk1"/>
                          </a:solidFill>
                          <a:latin typeface="+mn-lt"/>
                          <a:ea typeface="+mn-ea"/>
                          <a:cs typeface="+mn-cs"/>
                        </a:rPr>
                        <a:t>calling</a:t>
                      </a:r>
                      <a:r>
                        <a:rPr lang="de-DE" sz="2800" kern="1200" dirty="0" smtClean="0">
                          <a:solidFill>
                            <a:schemeClr val="dk1"/>
                          </a:solidFill>
                          <a:latin typeface="+mn-lt"/>
                          <a:ea typeface="+mn-ea"/>
                          <a:cs typeface="+mn-cs"/>
                        </a:rPr>
                        <a:t>, </a:t>
                      </a:r>
                      <a:r>
                        <a:rPr lang="de-DE" sz="2800" kern="1200" dirty="0" err="1" smtClean="0">
                          <a:solidFill>
                            <a:schemeClr val="dk1"/>
                          </a:solidFill>
                          <a:latin typeface="+mn-lt"/>
                          <a:ea typeface="+mn-ea"/>
                          <a:cs typeface="+mn-cs"/>
                        </a:rPr>
                        <a:t>teasing</a:t>
                      </a:r>
                      <a:r>
                        <a:rPr lang="de-DE" sz="2800" kern="1200" dirty="0" smtClean="0">
                          <a:solidFill>
                            <a:schemeClr val="dk1"/>
                          </a:solidFill>
                          <a:latin typeface="+mn-lt"/>
                          <a:ea typeface="+mn-ea"/>
                          <a:cs typeface="+mn-cs"/>
                        </a:rPr>
                        <a:t> </a:t>
                      </a:r>
                    </a:p>
                    <a:p>
                      <a:endParaRPr lang="de-DE" sz="2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800" b="1" kern="1200" dirty="0" err="1" smtClean="0">
                          <a:solidFill>
                            <a:schemeClr val="dk1"/>
                          </a:solidFill>
                          <a:latin typeface="+mn-lt"/>
                          <a:ea typeface="+mn-ea"/>
                          <a:cs typeface="+mn-cs"/>
                        </a:rPr>
                        <a:t>social</a:t>
                      </a:r>
                      <a:r>
                        <a:rPr lang="de-DE" sz="2800" b="1" kern="1200" dirty="0" smtClean="0">
                          <a:solidFill>
                            <a:schemeClr val="dk1"/>
                          </a:solidFill>
                          <a:latin typeface="+mn-lt"/>
                          <a:ea typeface="+mn-ea"/>
                          <a:cs typeface="+mn-cs"/>
                        </a:rPr>
                        <a:t> </a:t>
                      </a:r>
                      <a:r>
                        <a:rPr lang="de-DE" sz="2800" b="1" kern="1200" dirty="0" err="1" smtClean="0">
                          <a:solidFill>
                            <a:schemeClr val="dk1"/>
                          </a:solidFill>
                          <a:latin typeface="+mn-lt"/>
                          <a:ea typeface="+mn-ea"/>
                          <a:cs typeface="+mn-cs"/>
                        </a:rPr>
                        <a:t>bullying</a:t>
                      </a:r>
                      <a:r>
                        <a:rPr lang="de-DE" sz="2800" b="1" kern="1200" dirty="0" smtClean="0">
                          <a:solidFill>
                            <a:schemeClr val="dk1"/>
                          </a:solidFill>
                          <a:latin typeface="+mn-lt"/>
                          <a:ea typeface="+mn-ea"/>
                          <a:cs typeface="+mn-cs"/>
                        </a:rPr>
                        <a:t> </a:t>
                      </a:r>
                    </a:p>
                    <a:p>
                      <a:endParaRPr lang="de-DE" sz="2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800" kern="1200" dirty="0" err="1" smtClean="0">
                          <a:solidFill>
                            <a:schemeClr val="dk1"/>
                          </a:solidFill>
                          <a:latin typeface="+mn-lt"/>
                          <a:ea typeface="+mn-ea"/>
                          <a:cs typeface="+mn-cs"/>
                        </a:rPr>
                        <a:t>rumour</a:t>
                      </a:r>
                      <a:r>
                        <a:rPr lang="de-DE" sz="2800" kern="1200" dirty="0" smtClean="0">
                          <a:solidFill>
                            <a:schemeClr val="dk1"/>
                          </a:solidFill>
                          <a:latin typeface="+mn-lt"/>
                          <a:ea typeface="+mn-ea"/>
                          <a:cs typeface="+mn-cs"/>
                        </a:rPr>
                        <a:t> </a:t>
                      </a:r>
                      <a:r>
                        <a:rPr lang="de-DE" sz="2800" kern="1200" dirty="0" err="1" smtClean="0">
                          <a:solidFill>
                            <a:schemeClr val="dk1"/>
                          </a:solidFill>
                          <a:latin typeface="+mn-lt"/>
                          <a:ea typeface="+mn-ea"/>
                          <a:cs typeface="+mn-cs"/>
                        </a:rPr>
                        <a:t>spreading</a:t>
                      </a:r>
                      <a:r>
                        <a:rPr lang="de-DE" sz="2800" kern="1200" dirty="0" smtClean="0">
                          <a:solidFill>
                            <a:schemeClr val="dk1"/>
                          </a:solidFill>
                          <a:latin typeface="+mn-lt"/>
                          <a:ea typeface="+mn-ea"/>
                          <a:cs typeface="+mn-cs"/>
                        </a:rPr>
                        <a:t>, intentional </a:t>
                      </a:r>
                      <a:r>
                        <a:rPr lang="de-DE" sz="2800" kern="1200" dirty="0" err="1" smtClean="0">
                          <a:solidFill>
                            <a:schemeClr val="dk1"/>
                          </a:solidFill>
                          <a:latin typeface="+mn-lt"/>
                          <a:ea typeface="+mn-ea"/>
                          <a:cs typeface="+mn-cs"/>
                        </a:rPr>
                        <a:t>social</a:t>
                      </a:r>
                      <a:r>
                        <a:rPr lang="de-DE" sz="2800" kern="1200" dirty="0" smtClean="0">
                          <a:solidFill>
                            <a:schemeClr val="dk1"/>
                          </a:solidFill>
                          <a:latin typeface="+mn-lt"/>
                          <a:ea typeface="+mn-ea"/>
                          <a:cs typeface="+mn-cs"/>
                        </a:rPr>
                        <a:t> </a:t>
                      </a:r>
                      <a:r>
                        <a:rPr lang="de-DE" sz="2800" kern="1200" dirty="0" err="1" smtClean="0">
                          <a:solidFill>
                            <a:schemeClr val="dk1"/>
                          </a:solidFill>
                          <a:latin typeface="+mn-lt"/>
                          <a:ea typeface="+mn-ea"/>
                          <a:cs typeface="+mn-cs"/>
                        </a:rPr>
                        <a:t>exclusion</a:t>
                      </a:r>
                      <a:r>
                        <a:rPr lang="de-DE" sz="2800" kern="1200" dirty="0" smtClean="0">
                          <a:solidFill>
                            <a:schemeClr val="dk1"/>
                          </a:solidFill>
                          <a:latin typeface="+mn-lt"/>
                          <a:ea typeface="+mn-ea"/>
                          <a:cs typeface="+mn-cs"/>
                        </a:rPr>
                        <a:t> </a:t>
                      </a:r>
                    </a:p>
                    <a:p>
                      <a:endParaRPr lang="de-DE" sz="2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800" b="1" kern="1200" dirty="0" err="1" smtClean="0">
                          <a:solidFill>
                            <a:schemeClr val="dk1"/>
                          </a:solidFill>
                          <a:latin typeface="+mn-lt"/>
                          <a:ea typeface="+mn-ea"/>
                          <a:cs typeface="+mn-cs"/>
                        </a:rPr>
                        <a:t>damage</a:t>
                      </a:r>
                      <a:r>
                        <a:rPr lang="de-DE" sz="2800" b="1" kern="1200" dirty="0" smtClean="0">
                          <a:solidFill>
                            <a:schemeClr val="dk1"/>
                          </a:solidFill>
                          <a:latin typeface="+mn-lt"/>
                          <a:ea typeface="+mn-ea"/>
                          <a:cs typeface="+mn-cs"/>
                        </a:rPr>
                        <a:t> of </a:t>
                      </a:r>
                      <a:r>
                        <a:rPr lang="de-DE" sz="2800" b="1" kern="1200" dirty="0" err="1" smtClean="0">
                          <a:solidFill>
                            <a:schemeClr val="dk1"/>
                          </a:solidFill>
                          <a:latin typeface="+mn-lt"/>
                          <a:ea typeface="+mn-ea"/>
                          <a:cs typeface="+mn-cs"/>
                        </a:rPr>
                        <a:t>property</a:t>
                      </a:r>
                      <a:r>
                        <a:rPr lang="de-DE" sz="2800" b="1" kern="1200" dirty="0" smtClean="0">
                          <a:solidFill>
                            <a:schemeClr val="dk1"/>
                          </a:solidFill>
                          <a:latin typeface="+mn-lt"/>
                          <a:ea typeface="+mn-ea"/>
                          <a:cs typeface="+mn-cs"/>
                        </a:rPr>
                        <a:t> </a:t>
                      </a:r>
                      <a:r>
                        <a:rPr lang="de-DE" sz="2800" b="1" kern="1200" dirty="0" err="1" smtClean="0">
                          <a:solidFill>
                            <a:schemeClr val="dk1"/>
                          </a:solidFill>
                          <a:latin typeface="+mn-lt"/>
                          <a:ea typeface="+mn-ea"/>
                          <a:cs typeface="+mn-cs"/>
                        </a:rPr>
                        <a:t>or</a:t>
                      </a:r>
                      <a:r>
                        <a:rPr lang="de-DE" sz="2800" b="1" kern="1200" dirty="0" smtClean="0">
                          <a:solidFill>
                            <a:schemeClr val="dk1"/>
                          </a:solidFill>
                          <a:latin typeface="+mn-lt"/>
                          <a:ea typeface="+mn-ea"/>
                          <a:cs typeface="+mn-cs"/>
                        </a:rPr>
                        <a:t> personal </a:t>
                      </a:r>
                      <a:r>
                        <a:rPr lang="de-DE" sz="2800" b="1" kern="1200" dirty="0" err="1" smtClean="0">
                          <a:solidFill>
                            <a:schemeClr val="dk1"/>
                          </a:solidFill>
                          <a:latin typeface="+mn-lt"/>
                          <a:ea typeface="+mn-ea"/>
                          <a:cs typeface="+mn-cs"/>
                        </a:rPr>
                        <a:t>belongings</a:t>
                      </a:r>
                      <a:r>
                        <a:rPr lang="de-DE" sz="2800" b="1" kern="1200" dirty="0" smtClean="0">
                          <a:solidFill>
                            <a:schemeClr val="dk1"/>
                          </a:solidFill>
                          <a:latin typeface="+mn-lt"/>
                          <a:ea typeface="+mn-ea"/>
                          <a:cs typeface="+mn-cs"/>
                        </a:rPr>
                        <a:t> </a:t>
                      </a:r>
                    </a:p>
                    <a:p>
                      <a:endParaRPr lang="de-DE" sz="2800" dirty="0"/>
                    </a:p>
                  </a:txBody>
                  <a:tcPr/>
                </a:tc>
                <a:tc>
                  <a:txBody>
                    <a:bodyPr/>
                    <a:lstStyle/>
                    <a:p>
                      <a:r>
                        <a:rPr lang="de-DE" sz="2800" kern="1200" dirty="0" err="1" smtClean="0">
                          <a:solidFill>
                            <a:schemeClr val="dk1"/>
                          </a:solidFill>
                          <a:latin typeface="+mn-lt"/>
                          <a:ea typeface="+mn-ea"/>
                          <a:cs typeface="+mn-cs"/>
                        </a:rPr>
                        <a:t>stealing</a:t>
                      </a:r>
                      <a:r>
                        <a:rPr lang="de-DE" sz="2800" kern="1200" dirty="0" smtClean="0">
                          <a:solidFill>
                            <a:schemeClr val="dk1"/>
                          </a:solidFill>
                          <a:latin typeface="+mn-lt"/>
                          <a:ea typeface="+mn-ea"/>
                          <a:cs typeface="+mn-cs"/>
                        </a:rPr>
                        <a:t> </a:t>
                      </a:r>
                      <a:r>
                        <a:rPr lang="de-DE" sz="2800" kern="1200" dirty="0" err="1" smtClean="0">
                          <a:solidFill>
                            <a:schemeClr val="dk1"/>
                          </a:solidFill>
                          <a:latin typeface="+mn-lt"/>
                          <a:ea typeface="+mn-ea"/>
                          <a:cs typeface="+mn-cs"/>
                        </a:rPr>
                        <a:t>or</a:t>
                      </a:r>
                      <a:r>
                        <a:rPr lang="de-DE" sz="2800" kern="1200" dirty="0" smtClean="0">
                          <a:solidFill>
                            <a:schemeClr val="dk1"/>
                          </a:solidFill>
                          <a:latin typeface="+mn-lt"/>
                          <a:ea typeface="+mn-ea"/>
                          <a:cs typeface="+mn-cs"/>
                        </a:rPr>
                        <a:t> </a:t>
                      </a:r>
                      <a:r>
                        <a:rPr lang="de-DE" sz="2800" kern="1200" dirty="0" err="1" smtClean="0">
                          <a:solidFill>
                            <a:schemeClr val="dk1"/>
                          </a:solidFill>
                          <a:latin typeface="+mn-lt"/>
                          <a:ea typeface="+mn-ea"/>
                          <a:cs typeface="+mn-cs"/>
                        </a:rPr>
                        <a:t>damaging</a:t>
                      </a:r>
                      <a:r>
                        <a:rPr lang="de-DE" sz="2800" kern="1200" dirty="0" smtClean="0">
                          <a:solidFill>
                            <a:schemeClr val="dk1"/>
                          </a:solidFill>
                          <a:latin typeface="+mn-lt"/>
                          <a:ea typeface="+mn-ea"/>
                          <a:cs typeface="+mn-cs"/>
                        </a:rPr>
                        <a:t> </a:t>
                      </a:r>
                      <a:r>
                        <a:rPr lang="de-DE" sz="2800" kern="1200" dirty="0" err="1" smtClean="0">
                          <a:solidFill>
                            <a:schemeClr val="dk1"/>
                          </a:solidFill>
                          <a:latin typeface="+mn-lt"/>
                          <a:ea typeface="+mn-ea"/>
                          <a:cs typeface="+mn-cs"/>
                        </a:rPr>
                        <a:t>possessions</a:t>
                      </a:r>
                      <a:r>
                        <a:rPr lang="de-DE" sz="2800" kern="1200" dirty="0" smtClean="0">
                          <a:solidFill>
                            <a:schemeClr val="dk1"/>
                          </a:solidFill>
                          <a:latin typeface="+mn-lt"/>
                          <a:ea typeface="+mn-ea"/>
                          <a:cs typeface="+mn-cs"/>
                        </a:rPr>
                        <a:t> </a:t>
                      </a:r>
                      <a:endParaRPr lang="de-DE" sz="2800" kern="1200" dirty="0">
                        <a:solidFill>
                          <a:schemeClr val="dk1"/>
                        </a:solidFill>
                        <a:latin typeface="+mn-lt"/>
                        <a:ea typeface="+mn-ea"/>
                        <a:cs typeface="+mn-cs"/>
                      </a:endParaRPr>
                    </a:p>
                  </a:txBody>
                  <a:tcPr/>
                </a:tc>
              </a:tr>
            </a:tbl>
          </a:graphicData>
        </a:graphic>
      </p:graphicFrame>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18</a:t>
            </a:fld>
            <a:endParaRPr lang="en-GB"/>
          </a:p>
        </p:txBody>
      </p:sp>
      <p:sp>
        <p:nvSpPr>
          <p:cNvPr id="7" name="Textfeld 6"/>
          <p:cNvSpPr txBox="1"/>
          <p:nvPr/>
        </p:nvSpPr>
        <p:spPr>
          <a:xfrm>
            <a:off x="457200" y="6400800"/>
            <a:ext cx="2514600" cy="457200"/>
          </a:xfrm>
          <a:prstGeom prst="rect">
            <a:avLst/>
          </a:prstGeom>
          <a:noFill/>
        </p:spPr>
        <p:txBody>
          <a:bodyPr wrap="square" rtlCol="0">
            <a:spAutoFit/>
          </a:bodyPr>
          <a:lstStyle/>
          <a:p>
            <a:r>
              <a:rPr lang="de-DE" dirty="0" err="1" smtClean="0"/>
              <a:t>From</a:t>
            </a:r>
            <a:r>
              <a:rPr lang="de-DE" dirty="0" smtClean="0"/>
              <a:t> </a:t>
            </a:r>
            <a:r>
              <a:rPr lang="de-DE" dirty="0" err="1" smtClean="0"/>
              <a:t>HBSC.org</a:t>
            </a:r>
            <a:endParaRPr lang="de-D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smtClean="0"/>
              <a:t>Prevalence</a:t>
            </a:r>
            <a:r>
              <a:rPr lang="de-DE" dirty="0" smtClean="0"/>
              <a:t> of School </a:t>
            </a:r>
            <a:r>
              <a:rPr lang="de-DE" dirty="0" err="1" smtClean="0"/>
              <a:t>Bullying</a:t>
            </a:r>
            <a:r>
              <a:rPr lang="de-DE" dirty="0" smtClean="0"/>
              <a:t> HBSC</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19</a:t>
            </a:fld>
            <a:endParaRPr lang="en-GB"/>
          </a:p>
        </p:txBody>
      </p:sp>
      <p:pic>
        <p:nvPicPr>
          <p:cNvPr id="5" name="Bild 4"/>
          <p:cNvPicPr>
            <a:picLocks noChangeAspect="1"/>
          </p:cNvPicPr>
          <p:nvPr/>
        </p:nvPicPr>
        <p:blipFill>
          <a:blip r:embed="rId2"/>
          <a:stretch>
            <a:fillRect/>
          </a:stretch>
        </p:blipFill>
        <p:spPr>
          <a:xfrm>
            <a:off x="609600" y="1676400"/>
            <a:ext cx="7467600" cy="4509484"/>
          </a:xfrm>
          <a:prstGeom prst="rect">
            <a:avLst/>
          </a:prstGeom>
        </p:spPr>
      </p:pic>
      <p:sp>
        <p:nvSpPr>
          <p:cNvPr id="6" name="Textfeld 5"/>
          <p:cNvSpPr txBox="1"/>
          <p:nvPr/>
        </p:nvSpPr>
        <p:spPr>
          <a:xfrm>
            <a:off x="1066800" y="6027003"/>
            <a:ext cx="7543800" cy="830997"/>
          </a:xfrm>
          <a:prstGeom prst="rect">
            <a:avLst/>
          </a:prstGeom>
          <a:solidFill>
            <a:schemeClr val="bg1">
              <a:lumMod val="85000"/>
            </a:schemeClr>
          </a:solidFill>
          <a:ln w="12700" cmpd="sng">
            <a:solidFill>
              <a:schemeClr val="tx1"/>
            </a:solidFill>
          </a:ln>
        </p:spPr>
        <p:txBody>
          <a:bodyPr wrap="square" rtlCol="0">
            <a:spAutoFit/>
          </a:bodyPr>
          <a:lstStyle/>
          <a:p>
            <a:r>
              <a:rPr lang="de-DE" dirty="0" err="1" smtClean="0">
                <a:latin typeface="+mn-lt"/>
              </a:rPr>
              <a:t>Based</a:t>
            </a:r>
            <a:r>
              <a:rPr lang="de-DE" dirty="0" smtClean="0">
                <a:latin typeface="+mn-lt"/>
              </a:rPr>
              <a:t> on </a:t>
            </a:r>
            <a:r>
              <a:rPr lang="de-DE" dirty="0" err="1" smtClean="0">
                <a:latin typeface="+mn-lt"/>
              </a:rPr>
              <a:t>response</a:t>
            </a:r>
            <a:r>
              <a:rPr lang="de-DE" dirty="0" smtClean="0">
                <a:latin typeface="+mn-lt"/>
              </a:rPr>
              <a:t>: 2–3 </a:t>
            </a:r>
            <a:r>
              <a:rPr lang="de-DE" dirty="0" err="1" smtClean="0">
                <a:latin typeface="+mn-lt"/>
              </a:rPr>
              <a:t>times</a:t>
            </a:r>
            <a:r>
              <a:rPr lang="de-DE" dirty="0" smtClean="0">
                <a:latin typeface="+mn-lt"/>
              </a:rPr>
              <a:t> a </a:t>
            </a:r>
            <a:r>
              <a:rPr lang="de-DE" dirty="0" err="1" smtClean="0">
                <a:latin typeface="+mn-lt"/>
              </a:rPr>
              <a:t>month</a:t>
            </a:r>
            <a:r>
              <a:rPr lang="de-DE" dirty="0" smtClean="0">
                <a:latin typeface="+mn-lt"/>
              </a:rPr>
              <a:t>’ and </a:t>
            </a:r>
            <a:r>
              <a:rPr lang="de-DE" dirty="0" err="1" smtClean="0">
                <a:latin typeface="+mn-lt"/>
              </a:rPr>
              <a:t>more</a:t>
            </a:r>
            <a:r>
              <a:rPr lang="de-DE" dirty="0" smtClean="0">
                <a:latin typeface="+mn-lt"/>
              </a:rPr>
              <a:t> </a:t>
            </a:r>
          </a:p>
          <a:p>
            <a:r>
              <a:rPr lang="de-DE" dirty="0" smtClean="0">
                <a:latin typeface="+mn-lt"/>
              </a:rPr>
              <a:t>2–3 </a:t>
            </a:r>
            <a:r>
              <a:rPr lang="de-DE" dirty="0" err="1" smtClean="0">
                <a:latin typeface="+mn-lt"/>
              </a:rPr>
              <a:t>times</a:t>
            </a:r>
            <a:r>
              <a:rPr lang="de-DE" dirty="0" smtClean="0">
                <a:latin typeface="+mn-lt"/>
              </a:rPr>
              <a:t> a </a:t>
            </a:r>
            <a:r>
              <a:rPr lang="de-DE" dirty="0" err="1" smtClean="0">
                <a:latin typeface="+mn-lt"/>
              </a:rPr>
              <a:t>month</a:t>
            </a:r>
            <a:r>
              <a:rPr lang="de-DE" dirty="0" smtClean="0">
                <a:latin typeface="+mn-lt"/>
              </a:rPr>
              <a:t>’ and </a:t>
            </a:r>
            <a:r>
              <a:rPr lang="de-DE" dirty="0" err="1" smtClean="0">
                <a:latin typeface="+mn-lt"/>
              </a:rPr>
              <a:t>more</a:t>
            </a:r>
            <a:r>
              <a:rPr lang="de-DE" dirty="0" smtClean="0">
                <a:latin typeface="+mn-lt"/>
              </a:rPr>
              <a:t> </a:t>
            </a:r>
          </a:p>
        </p:txBody>
      </p:sp>
      <p:sp>
        <p:nvSpPr>
          <p:cNvPr id="3" name="Inhaltsplatzhalter 2"/>
          <p:cNvSpPr>
            <a:spLocks noGrp="1"/>
          </p:cNvSpPr>
          <p:nvPr>
            <p:ph idx="1"/>
          </p:nvPr>
        </p:nvSpPr>
        <p:spPr>
          <a:xfrm>
            <a:off x="6084426" y="1418167"/>
            <a:ext cx="2526174" cy="1020501"/>
          </a:xfrm>
          <a:solidFill>
            <a:srgbClr val="FFFF00"/>
          </a:solidFill>
        </p:spPr>
        <p:txBody>
          <a:bodyPr/>
          <a:lstStyle/>
          <a:p>
            <a:r>
              <a:rPr lang="de-DE" sz="2000" dirty="0" smtClean="0"/>
              <a:t>Male </a:t>
            </a:r>
            <a:r>
              <a:rPr lang="de-DE" sz="2000" dirty="0" err="1" smtClean="0"/>
              <a:t>dominance</a:t>
            </a:r>
            <a:endParaRPr lang="de-DE" sz="2000" dirty="0" smtClean="0"/>
          </a:p>
          <a:p>
            <a:r>
              <a:rPr lang="de-DE" sz="2000" dirty="0" err="1" smtClean="0"/>
              <a:t>Decrease</a:t>
            </a:r>
            <a:r>
              <a:rPr lang="de-DE" sz="2000" dirty="0" smtClean="0"/>
              <a:t> </a:t>
            </a:r>
            <a:r>
              <a:rPr lang="de-DE" sz="2000" dirty="0" err="1" smtClean="0"/>
              <a:t>over</a:t>
            </a:r>
            <a:r>
              <a:rPr lang="de-DE" sz="2000" dirty="0" smtClean="0"/>
              <a:t> time</a:t>
            </a:r>
            <a:endParaRPr lang="de-DE"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6000" dirty="0" err="1" smtClean="0"/>
              <a:t>objectives</a:t>
            </a:r>
            <a:endParaRPr lang="de-DE" sz="6000" dirty="0"/>
          </a:p>
        </p:txBody>
      </p:sp>
      <p:sp>
        <p:nvSpPr>
          <p:cNvPr id="3" name="Inhaltsplatzhalter 2"/>
          <p:cNvSpPr>
            <a:spLocks noGrp="1"/>
          </p:cNvSpPr>
          <p:nvPr>
            <p:ph idx="1"/>
          </p:nvPr>
        </p:nvSpPr>
        <p:spPr>
          <a:xfrm>
            <a:off x="457200" y="1418167"/>
            <a:ext cx="8229600" cy="4525433"/>
          </a:xfrm>
        </p:spPr>
        <p:txBody>
          <a:bodyPr/>
          <a:lstStyle/>
          <a:p>
            <a:pPr marL="457200" indent="-457200" hangingPunct="0">
              <a:buFont typeface="+mj-lt"/>
              <a:buAutoNum type="arabicPeriod"/>
            </a:pPr>
            <a:r>
              <a:rPr lang="en-US" sz="2400" dirty="0" smtClean="0"/>
              <a:t>Identify the variety and range of injuries, violence, bullying and abuse occurring to and by young people, and identify factors associated with the occurrence of these events</a:t>
            </a:r>
            <a:endParaRPr lang="fr-CH" sz="2400" dirty="0" smtClean="0"/>
          </a:p>
          <a:p>
            <a:pPr marL="457200" indent="-457200" hangingPunct="0">
              <a:buFont typeface="+mj-lt"/>
              <a:buAutoNum type="arabicPeriod"/>
            </a:pPr>
            <a:endParaRPr lang="fr-CH" sz="2400" dirty="0" smtClean="0"/>
          </a:p>
          <a:p>
            <a:pPr marL="457200" indent="-457200" hangingPunct="0">
              <a:buFont typeface="+mj-lt"/>
              <a:buAutoNum type="arabicPeriod"/>
            </a:pPr>
            <a:r>
              <a:rPr lang="en-US" sz="2400" dirty="0" smtClean="0"/>
              <a:t>Recognize the signs and symptoms of major injuries, violence, bullying and abuse occurring in young people, skillfully approach individual cases, and bring them into the care system</a:t>
            </a:r>
            <a:endParaRPr lang="fr-CH" sz="2400" dirty="0" smtClean="0"/>
          </a:p>
          <a:p>
            <a:pPr marL="457200" indent="-457200" hangingPunct="0">
              <a:buFont typeface="+mj-lt"/>
              <a:buAutoNum type="arabicPeriod"/>
            </a:pPr>
            <a:endParaRPr lang="fr-CH" sz="2400" dirty="0" smtClean="0"/>
          </a:p>
          <a:p>
            <a:pPr marL="457200" indent="-457200" hangingPunct="0">
              <a:buFont typeface="+mj-lt"/>
              <a:buAutoNum type="arabicPeriod"/>
            </a:pPr>
            <a:r>
              <a:rPr lang="en-US" sz="2400" dirty="0" smtClean="0"/>
              <a:t>Advocate for, and practice, early detection, intervention, and prevention of the major forms of injury and violence by and to adolescents</a:t>
            </a:r>
            <a:endParaRPr lang="fr-CH" sz="2400"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smtClean="0"/>
              <a:t>Consequences</a:t>
            </a:r>
            <a:r>
              <a:rPr lang="de-DE" dirty="0" smtClean="0"/>
              <a:t> of </a:t>
            </a:r>
            <a:r>
              <a:rPr lang="de-DE" dirty="0" err="1" smtClean="0"/>
              <a:t>bullying</a:t>
            </a:r>
            <a:r>
              <a:rPr lang="de-DE" dirty="0" smtClean="0"/>
              <a:t> on </a:t>
            </a:r>
            <a:r>
              <a:rPr lang="de-DE" dirty="0" err="1" smtClean="0"/>
              <a:t>victim</a:t>
            </a:r>
            <a:endParaRPr lang="de-DE" dirty="0"/>
          </a:p>
        </p:txBody>
      </p:sp>
      <p:sp>
        <p:nvSpPr>
          <p:cNvPr id="3" name="Inhaltsplatzhalter 2"/>
          <p:cNvSpPr>
            <a:spLocks noGrp="1"/>
          </p:cNvSpPr>
          <p:nvPr>
            <p:ph sz="half" idx="1"/>
          </p:nvPr>
        </p:nvSpPr>
        <p:spPr>
          <a:xfrm>
            <a:off x="0" y="1752600"/>
            <a:ext cx="4267200" cy="4876800"/>
          </a:xfrm>
          <a:ln w="9525" cmpd="sng">
            <a:solidFill>
              <a:schemeClr val="tx1"/>
            </a:solidFill>
          </a:ln>
        </p:spPr>
        <p:txBody>
          <a:bodyPr/>
          <a:lstStyle/>
          <a:p>
            <a:pPr>
              <a:buNone/>
            </a:pPr>
            <a:r>
              <a:rPr lang="de-DE" dirty="0" smtClean="0"/>
              <a:t>Short </a:t>
            </a:r>
            <a:r>
              <a:rPr lang="de-DE" dirty="0" err="1" smtClean="0"/>
              <a:t>term</a:t>
            </a:r>
            <a:r>
              <a:rPr lang="de-DE" dirty="0" smtClean="0"/>
              <a:t>:</a:t>
            </a:r>
          </a:p>
          <a:p>
            <a:r>
              <a:rPr lang="de-DE" dirty="0" err="1" smtClean="0"/>
              <a:t>Anxiety</a:t>
            </a:r>
            <a:r>
              <a:rPr lang="de-DE" dirty="0" smtClean="0"/>
              <a:t>, </a:t>
            </a:r>
          </a:p>
          <a:p>
            <a:r>
              <a:rPr lang="de-DE" dirty="0" err="1" smtClean="0"/>
              <a:t>low</a:t>
            </a:r>
            <a:r>
              <a:rPr lang="de-DE" dirty="0" smtClean="0"/>
              <a:t> </a:t>
            </a:r>
            <a:r>
              <a:rPr lang="de-DE" dirty="0" err="1" smtClean="0"/>
              <a:t>self-esteem</a:t>
            </a:r>
            <a:endParaRPr lang="de-DE" dirty="0" smtClean="0"/>
          </a:p>
          <a:p>
            <a:r>
              <a:rPr lang="de-DE" dirty="0" smtClean="0"/>
              <a:t>Feeling </a:t>
            </a:r>
            <a:r>
              <a:rPr lang="de-DE" dirty="0" err="1" smtClean="0"/>
              <a:t>lonely</a:t>
            </a:r>
            <a:endParaRPr lang="de-DE" dirty="0" smtClean="0"/>
          </a:p>
          <a:p>
            <a:r>
              <a:rPr lang="de-DE" dirty="0" err="1" smtClean="0"/>
              <a:t>Risk</a:t>
            </a:r>
            <a:r>
              <a:rPr lang="de-DE" dirty="0" smtClean="0"/>
              <a:t> </a:t>
            </a:r>
            <a:r>
              <a:rPr lang="de-DE" dirty="0" err="1" smtClean="0"/>
              <a:t>from</a:t>
            </a:r>
            <a:r>
              <a:rPr lang="de-DE" dirty="0" smtClean="0"/>
              <a:t> </a:t>
            </a:r>
            <a:r>
              <a:rPr lang="de-DE" dirty="0" err="1" smtClean="0"/>
              <a:t>self-harm</a:t>
            </a:r>
            <a:endParaRPr lang="de-DE" dirty="0" smtClean="0"/>
          </a:p>
          <a:p>
            <a:r>
              <a:rPr lang="de-DE" dirty="0" err="1" smtClean="0"/>
              <a:t>Suicidal</a:t>
            </a:r>
            <a:r>
              <a:rPr lang="de-DE" dirty="0" smtClean="0"/>
              <a:t> </a:t>
            </a:r>
            <a:r>
              <a:rPr lang="de-DE" dirty="0" err="1" smtClean="0"/>
              <a:t>ideations</a:t>
            </a:r>
            <a:endParaRPr lang="de-DE" dirty="0"/>
          </a:p>
        </p:txBody>
      </p:sp>
      <p:sp>
        <p:nvSpPr>
          <p:cNvPr id="5" name="Inhaltsplatzhalter 4"/>
          <p:cNvSpPr>
            <a:spLocks noGrp="1"/>
          </p:cNvSpPr>
          <p:nvPr>
            <p:ph sz="half" idx="2"/>
          </p:nvPr>
        </p:nvSpPr>
        <p:spPr>
          <a:xfrm>
            <a:off x="4343400" y="1752600"/>
            <a:ext cx="4800600" cy="4876800"/>
          </a:xfrm>
          <a:ln w="12700" cmpd="sng">
            <a:solidFill>
              <a:schemeClr val="tx1"/>
            </a:solidFill>
          </a:ln>
        </p:spPr>
        <p:txBody>
          <a:bodyPr/>
          <a:lstStyle/>
          <a:p>
            <a:pPr>
              <a:buNone/>
            </a:pPr>
            <a:r>
              <a:rPr lang="de-DE" dirty="0" smtClean="0"/>
              <a:t>Long </a:t>
            </a:r>
            <a:r>
              <a:rPr lang="de-DE" dirty="0" err="1" smtClean="0"/>
              <a:t>term</a:t>
            </a:r>
            <a:r>
              <a:rPr lang="de-DE" dirty="0" smtClean="0"/>
              <a:t>*</a:t>
            </a:r>
          </a:p>
          <a:p>
            <a:r>
              <a:rPr lang="de-DE" dirty="0" err="1" smtClean="0"/>
              <a:t>Chronic</a:t>
            </a:r>
            <a:r>
              <a:rPr lang="de-DE" dirty="0" smtClean="0"/>
              <a:t> </a:t>
            </a:r>
            <a:r>
              <a:rPr lang="de-DE" dirty="0" err="1" smtClean="0"/>
              <a:t>victimisation</a:t>
            </a:r>
            <a:endParaRPr lang="de-DE" dirty="0" smtClean="0"/>
          </a:p>
          <a:p>
            <a:r>
              <a:rPr lang="de-DE" dirty="0" err="1" smtClean="0"/>
              <a:t>Higher</a:t>
            </a:r>
            <a:r>
              <a:rPr lang="de-DE" dirty="0" smtClean="0"/>
              <a:t> </a:t>
            </a:r>
            <a:r>
              <a:rPr lang="de-DE" dirty="0" err="1" smtClean="0"/>
              <a:t>risk</a:t>
            </a:r>
            <a:r>
              <a:rPr lang="de-DE" dirty="0" smtClean="0"/>
              <a:t> </a:t>
            </a:r>
          </a:p>
          <a:p>
            <a:pPr lvl="1"/>
            <a:r>
              <a:rPr lang="de-DE" dirty="0" err="1" smtClean="0"/>
              <a:t>for</a:t>
            </a:r>
            <a:r>
              <a:rPr lang="de-DE" dirty="0" smtClean="0"/>
              <a:t> </a:t>
            </a:r>
            <a:r>
              <a:rPr lang="de-DE" dirty="0" err="1" smtClean="0"/>
              <a:t>psychotic</a:t>
            </a:r>
            <a:r>
              <a:rPr lang="de-DE" dirty="0" smtClean="0"/>
              <a:t> </a:t>
            </a:r>
            <a:r>
              <a:rPr lang="de-DE" dirty="0" err="1" smtClean="0"/>
              <a:t>symptoms</a:t>
            </a:r>
            <a:r>
              <a:rPr lang="de-DE" dirty="0" smtClean="0"/>
              <a:t> (</a:t>
            </a:r>
            <a:r>
              <a:rPr lang="de-DE" dirty="0" err="1" smtClean="0"/>
              <a:t>agarophobia</a:t>
            </a:r>
            <a:r>
              <a:rPr lang="de-DE" dirty="0" smtClean="0"/>
              <a:t>, </a:t>
            </a:r>
            <a:r>
              <a:rPr lang="de-DE" dirty="0" err="1" smtClean="0"/>
              <a:t>panic</a:t>
            </a:r>
            <a:r>
              <a:rPr lang="de-DE" dirty="0" smtClean="0"/>
              <a:t> </a:t>
            </a:r>
            <a:r>
              <a:rPr lang="de-DE" dirty="0" err="1" smtClean="0"/>
              <a:t>disorder</a:t>
            </a:r>
            <a:r>
              <a:rPr lang="de-DE" dirty="0" smtClean="0"/>
              <a:t>, </a:t>
            </a:r>
            <a:r>
              <a:rPr lang="de-DE" dirty="0" err="1" smtClean="0"/>
              <a:t>generalised</a:t>
            </a:r>
            <a:r>
              <a:rPr lang="de-DE" dirty="0" smtClean="0"/>
              <a:t> </a:t>
            </a:r>
            <a:r>
              <a:rPr lang="de-DE" dirty="0" err="1" smtClean="0"/>
              <a:t>anxiety</a:t>
            </a:r>
            <a:r>
              <a:rPr lang="de-DE" dirty="0" smtClean="0"/>
              <a:t>)</a:t>
            </a:r>
          </a:p>
          <a:p>
            <a:pPr lvl="1"/>
            <a:r>
              <a:rPr lang="de-DE" dirty="0" err="1" smtClean="0"/>
              <a:t>Internalising</a:t>
            </a:r>
            <a:r>
              <a:rPr lang="de-DE" dirty="0" smtClean="0"/>
              <a:t> </a:t>
            </a:r>
            <a:r>
              <a:rPr lang="de-DE" dirty="0" err="1" smtClean="0"/>
              <a:t>symptoms</a:t>
            </a:r>
            <a:r>
              <a:rPr lang="de-DE" dirty="0" smtClean="0"/>
              <a:t>, </a:t>
            </a:r>
            <a:r>
              <a:rPr lang="de-DE" dirty="0" err="1" smtClean="0"/>
              <a:t>depression</a:t>
            </a:r>
            <a:endParaRPr lang="de-DE" dirty="0" smtClean="0"/>
          </a:p>
          <a:p>
            <a:pPr lvl="1"/>
            <a:r>
              <a:rPr lang="de-DE" dirty="0" err="1" smtClean="0"/>
              <a:t>Suicidality</a:t>
            </a:r>
            <a:endParaRPr lang="de-DE" dirty="0" smtClean="0"/>
          </a:p>
          <a:p>
            <a:pPr lvl="1"/>
            <a:r>
              <a:rPr lang="de-DE" dirty="0" smtClean="0"/>
              <a:t>Panic </a:t>
            </a:r>
            <a:r>
              <a:rPr lang="de-DE" dirty="0" err="1" smtClean="0"/>
              <a:t>disorder</a:t>
            </a:r>
            <a:endParaRPr lang="de-DE" dirty="0" smtClean="0"/>
          </a:p>
          <a:p>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20</a:t>
            </a:fld>
            <a:endParaRPr lang="en-GB"/>
          </a:p>
        </p:txBody>
      </p:sp>
      <p:sp>
        <p:nvSpPr>
          <p:cNvPr id="6" name="Textfeld 5"/>
          <p:cNvSpPr txBox="1"/>
          <p:nvPr/>
        </p:nvSpPr>
        <p:spPr>
          <a:xfrm>
            <a:off x="0" y="5842337"/>
            <a:ext cx="4495800" cy="1015663"/>
          </a:xfrm>
          <a:prstGeom prst="rect">
            <a:avLst/>
          </a:prstGeom>
          <a:solidFill>
            <a:schemeClr val="bg1">
              <a:lumMod val="85000"/>
            </a:schemeClr>
          </a:solidFill>
        </p:spPr>
        <p:txBody>
          <a:bodyPr wrap="square" rtlCol="0">
            <a:spAutoFit/>
          </a:bodyPr>
          <a:lstStyle/>
          <a:p>
            <a:r>
              <a:rPr lang="de-DE" sz="2000" dirty="0" smtClean="0">
                <a:latin typeface="+mn-lt"/>
              </a:rPr>
              <a:t>*</a:t>
            </a:r>
            <a:r>
              <a:rPr lang="de-DE" sz="2000" dirty="0" err="1" smtClean="0">
                <a:latin typeface="+mn-lt"/>
              </a:rPr>
              <a:t>e.g.Copeland</a:t>
            </a:r>
            <a:r>
              <a:rPr lang="de-DE" sz="2000" dirty="0" smtClean="0">
                <a:latin typeface="+mn-lt"/>
              </a:rPr>
              <a:t> WE, JAMA </a:t>
            </a:r>
            <a:r>
              <a:rPr lang="de-DE" sz="2000" dirty="0" err="1" smtClean="0">
                <a:latin typeface="+mn-lt"/>
              </a:rPr>
              <a:t>Psychiatry</a:t>
            </a:r>
            <a:r>
              <a:rPr lang="de-DE" sz="2000" dirty="0" smtClean="0">
                <a:latin typeface="+mn-lt"/>
              </a:rPr>
              <a:t> 2013. </a:t>
            </a:r>
            <a:r>
              <a:rPr lang="de-DE" sz="2000" dirty="0" err="1" smtClean="0">
                <a:latin typeface="+mn-lt"/>
              </a:rPr>
              <a:t>Zwierzynska</a:t>
            </a:r>
            <a:r>
              <a:rPr lang="de-DE" sz="2000" dirty="0" smtClean="0">
                <a:latin typeface="+mn-lt"/>
              </a:rPr>
              <a:t> K, J </a:t>
            </a:r>
            <a:r>
              <a:rPr lang="de-DE" sz="2000" dirty="0" err="1" smtClean="0">
                <a:latin typeface="+mn-lt"/>
              </a:rPr>
              <a:t>abn</a:t>
            </a:r>
            <a:r>
              <a:rPr lang="de-DE" sz="2000" dirty="0" smtClean="0">
                <a:latin typeface="+mn-lt"/>
              </a:rPr>
              <a:t> </a:t>
            </a:r>
            <a:r>
              <a:rPr lang="de-DE" sz="2000" dirty="0" err="1" smtClean="0">
                <a:latin typeface="+mn-lt"/>
              </a:rPr>
              <a:t>child</a:t>
            </a:r>
            <a:r>
              <a:rPr lang="de-DE" sz="2000" dirty="0" smtClean="0">
                <a:latin typeface="+mn-lt"/>
              </a:rPr>
              <a:t> </a:t>
            </a:r>
            <a:r>
              <a:rPr lang="de-DE" sz="2000" dirty="0" err="1" smtClean="0">
                <a:latin typeface="+mn-lt"/>
              </a:rPr>
              <a:t>dev</a:t>
            </a:r>
            <a:r>
              <a:rPr lang="de-DE" sz="2000" dirty="0" smtClean="0">
                <a:latin typeface="+mn-lt"/>
              </a:rPr>
              <a:t> 2013</a:t>
            </a:r>
            <a:endParaRPr lang="de-DE" sz="2000" dirty="0">
              <a:latin typeface="+mn-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t>Special form of </a:t>
            </a:r>
            <a:r>
              <a:rPr lang="de-DE" b="1" dirty="0" err="1" smtClean="0"/>
              <a:t>violence</a:t>
            </a:r>
            <a:r>
              <a:rPr lang="de-DE" b="1" dirty="0" smtClean="0"/>
              <a:t>: </a:t>
            </a:r>
            <a:r>
              <a:rPr lang="de-DE" b="1" dirty="0" err="1" smtClean="0"/>
              <a:t>Sexting</a:t>
            </a:r>
            <a:endParaRPr lang="de-DE" dirty="0"/>
          </a:p>
        </p:txBody>
      </p:sp>
      <p:sp>
        <p:nvSpPr>
          <p:cNvPr id="3" name="Inhaltsplatzhalter 2"/>
          <p:cNvSpPr>
            <a:spLocks noGrp="1"/>
          </p:cNvSpPr>
          <p:nvPr>
            <p:ph idx="1"/>
          </p:nvPr>
        </p:nvSpPr>
        <p:spPr/>
        <p:txBody>
          <a:bodyPr/>
          <a:lstStyle/>
          <a:p>
            <a:r>
              <a:rPr lang="de-DE" dirty="0" err="1" smtClean="0"/>
              <a:t>sending</a:t>
            </a:r>
            <a:r>
              <a:rPr lang="de-DE" dirty="0" smtClean="0"/>
              <a:t> and </a:t>
            </a:r>
            <a:r>
              <a:rPr lang="de-DE" dirty="0" err="1" smtClean="0"/>
              <a:t>receiving</a:t>
            </a:r>
            <a:r>
              <a:rPr lang="de-DE" dirty="0" smtClean="0"/>
              <a:t> </a:t>
            </a:r>
            <a:r>
              <a:rPr lang="de-DE" dirty="0" smtClean="0">
                <a:hlinkClick r:id="rId2"/>
              </a:rPr>
              <a:t>sexually explicit messages, primarily between mobile phones.</a:t>
            </a:r>
            <a:endParaRPr lang="de-DE" dirty="0" smtClean="0"/>
          </a:p>
          <a:p>
            <a:r>
              <a:rPr lang="de-DE" dirty="0" smtClean="0"/>
              <a:t>2012, </a:t>
            </a:r>
            <a:r>
              <a:rPr lang="de-DE" dirty="0" err="1" smtClean="0"/>
              <a:t>the</a:t>
            </a:r>
            <a:r>
              <a:rPr lang="de-DE" dirty="0" smtClean="0"/>
              <a:t> </a:t>
            </a:r>
            <a:r>
              <a:rPr lang="de-DE" dirty="0" err="1" smtClean="0"/>
              <a:t>word</a:t>
            </a:r>
            <a:r>
              <a:rPr lang="de-DE" dirty="0" smtClean="0"/>
              <a:t> </a:t>
            </a:r>
            <a:r>
              <a:rPr lang="de-DE" dirty="0" err="1" smtClean="0"/>
              <a:t>sexting</a:t>
            </a:r>
            <a:r>
              <a:rPr lang="de-DE" dirty="0" smtClean="0"/>
              <a:t> was </a:t>
            </a:r>
            <a:r>
              <a:rPr lang="de-DE" dirty="0" err="1" smtClean="0"/>
              <a:t>listed</a:t>
            </a:r>
            <a:r>
              <a:rPr lang="de-DE" dirty="0" smtClean="0"/>
              <a:t> </a:t>
            </a:r>
            <a:r>
              <a:rPr lang="de-DE" dirty="0" err="1" smtClean="0"/>
              <a:t>for</a:t>
            </a:r>
            <a:r>
              <a:rPr lang="de-DE" dirty="0" smtClean="0"/>
              <a:t> </a:t>
            </a:r>
            <a:r>
              <a:rPr lang="de-DE" dirty="0" err="1" smtClean="0"/>
              <a:t>the</a:t>
            </a:r>
            <a:r>
              <a:rPr lang="de-DE" dirty="0" smtClean="0"/>
              <a:t> </a:t>
            </a:r>
            <a:r>
              <a:rPr lang="de-DE" dirty="0" err="1" smtClean="0"/>
              <a:t>first</a:t>
            </a:r>
            <a:r>
              <a:rPr lang="de-DE" dirty="0" smtClean="0"/>
              <a:t> time in </a:t>
            </a:r>
            <a:r>
              <a:rPr lang="de-DE" dirty="0" smtClean="0">
                <a:hlinkClick r:id="rId3"/>
              </a:rPr>
              <a:t>Merriam-Webster's Collegiate Dictionary.</a:t>
            </a:r>
            <a:endParaRPr lang="de-DE" dirty="0" smtClean="0"/>
          </a:p>
          <a:p>
            <a:r>
              <a:rPr lang="de-DE" dirty="0" err="1" smtClean="0"/>
              <a:t>Prevalence</a:t>
            </a:r>
            <a:r>
              <a:rPr lang="de-DE" dirty="0" smtClean="0"/>
              <a:t> </a:t>
            </a:r>
            <a:r>
              <a:rPr lang="de-DE" dirty="0" err="1" smtClean="0"/>
              <a:t>about</a:t>
            </a:r>
            <a:r>
              <a:rPr lang="de-DE" dirty="0" smtClean="0"/>
              <a:t>...</a:t>
            </a:r>
          </a:p>
          <a:p>
            <a:r>
              <a:rPr lang="de-DE" dirty="0" err="1" smtClean="0"/>
              <a:t>Many</a:t>
            </a:r>
            <a:r>
              <a:rPr lang="de-DE" dirty="0" smtClean="0"/>
              <a:t> </a:t>
            </a:r>
            <a:r>
              <a:rPr lang="de-DE" dirty="0" err="1" smtClean="0"/>
              <a:t>prevention</a:t>
            </a:r>
            <a:r>
              <a:rPr lang="de-DE" dirty="0" smtClean="0"/>
              <a:t> </a:t>
            </a:r>
            <a:r>
              <a:rPr lang="de-DE" dirty="0" err="1" smtClean="0"/>
              <a:t>campaings</a:t>
            </a:r>
            <a:r>
              <a:rPr lang="de-DE" dirty="0" smtClean="0"/>
              <a:t> </a:t>
            </a:r>
            <a:r>
              <a:rPr lang="de-DE" dirty="0" err="1" smtClean="0"/>
              <a:t>targeting</a:t>
            </a:r>
            <a:r>
              <a:rPr lang="de-DE" dirty="0" smtClean="0"/>
              <a:t> media </a:t>
            </a:r>
            <a:r>
              <a:rPr lang="de-DE" dirty="0" err="1" smtClean="0"/>
              <a:t>competencies</a:t>
            </a:r>
            <a:r>
              <a:rPr lang="de-DE" dirty="0" smtClean="0"/>
              <a:t> of </a:t>
            </a:r>
            <a:r>
              <a:rPr lang="de-DE" dirty="0" err="1" smtClean="0"/>
              <a:t>yp</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21</a:t>
            </a:fld>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smtClean="0"/>
              <a:t>The</a:t>
            </a:r>
            <a:r>
              <a:rPr lang="de-DE" dirty="0" smtClean="0"/>
              <a:t> </a:t>
            </a:r>
            <a:r>
              <a:rPr lang="de-DE" dirty="0" err="1" smtClean="0"/>
              <a:t>public</a:t>
            </a:r>
            <a:r>
              <a:rPr lang="de-DE" dirty="0" smtClean="0"/>
              <a:t> </a:t>
            </a:r>
            <a:r>
              <a:rPr lang="de-DE" dirty="0" err="1" smtClean="0"/>
              <a:t>health</a:t>
            </a:r>
            <a:r>
              <a:rPr lang="de-DE" dirty="0" smtClean="0"/>
              <a:t> </a:t>
            </a:r>
            <a:r>
              <a:rPr lang="de-DE" dirty="0" err="1" smtClean="0"/>
              <a:t>approach</a:t>
            </a:r>
            <a:r>
              <a:rPr lang="de-DE" dirty="0" smtClean="0"/>
              <a:t> </a:t>
            </a:r>
            <a:r>
              <a:rPr lang="de-DE" dirty="0" err="1" smtClean="0"/>
              <a:t>for</a:t>
            </a:r>
            <a:r>
              <a:rPr lang="de-DE" dirty="0" smtClean="0"/>
              <a:t> </a:t>
            </a:r>
            <a:r>
              <a:rPr lang="de-DE" dirty="0" err="1" smtClean="0"/>
              <a:t>prevention</a:t>
            </a:r>
            <a:endParaRPr lang="de-DE" dirty="0"/>
          </a:p>
        </p:txBody>
      </p:sp>
      <p:sp>
        <p:nvSpPr>
          <p:cNvPr id="3" name="Foliennummernplatzhalter 2"/>
          <p:cNvSpPr>
            <a:spLocks noGrp="1"/>
          </p:cNvSpPr>
          <p:nvPr>
            <p:ph type="sldNum" sz="quarter" idx="11"/>
          </p:nvPr>
        </p:nvSpPr>
        <p:spPr/>
        <p:txBody>
          <a:bodyPr/>
          <a:lstStyle/>
          <a:p>
            <a:pPr>
              <a:defRPr/>
            </a:pPr>
            <a:fld id="{E331668D-46F4-49AD-8E98-E5D5991670A4}" type="slidenum">
              <a:rPr lang="en-GB" smtClean="0"/>
              <a:pPr>
                <a:defRPr/>
              </a:pPr>
              <a:t>22</a:t>
            </a:fld>
            <a:endParaRPr lang="en-GB"/>
          </a:p>
        </p:txBody>
      </p:sp>
      <p:pic>
        <p:nvPicPr>
          <p:cNvPr id="4" name="Bild 3"/>
          <p:cNvPicPr>
            <a:picLocks noChangeAspect="1"/>
          </p:cNvPicPr>
          <p:nvPr/>
        </p:nvPicPr>
        <p:blipFill>
          <a:blip r:embed="rId3"/>
          <a:stretch>
            <a:fillRect/>
          </a:stretch>
        </p:blipFill>
        <p:spPr>
          <a:xfrm>
            <a:off x="1371600" y="1752600"/>
            <a:ext cx="7302500" cy="42291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Analysis of </a:t>
            </a:r>
            <a:r>
              <a:rPr lang="de-DE" dirty="0" err="1" smtClean="0"/>
              <a:t>riskfactors</a:t>
            </a:r>
            <a:endParaRPr lang="de-DE" dirty="0"/>
          </a:p>
        </p:txBody>
      </p:sp>
      <p:sp>
        <p:nvSpPr>
          <p:cNvPr id="7" name="Inhaltsplatzhalter 6"/>
          <p:cNvSpPr>
            <a:spLocks noGrp="1"/>
          </p:cNvSpPr>
          <p:nvPr>
            <p:ph idx="1"/>
          </p:nvPr>
        </p:nvSpPr>
        <p:spPr/>
        <p:txBody>
          <a:bodyPr/>
          <a:lstStyle/>
          <a:p>
            <a:endParaRPr lang="de-DE" dirty="0"/>
          </a:p>
        </p:txBody>
      </p:sp>
      <p:sp>
        <p:nvSpPr>
          <p:cNvPr id="5" name="Espace réservé du numéro de diapositive 4"/>
          <p:cNvSpPr>
            <a:spLocks noGrp="1"/>
          </p:cNvSpPr>
          <p:nvPr>
            <p:ph type="sldNum" sz="quarter" idx="11"/>
          </p:nvPr>
        </p:nvSpPr>
        <p:spPr/>
        <p:txBody>
          <a:bodyPr/>
          <a:lstStyle/>
          <a:p>
            <a:pPr>
              <a:defRPr/>
            </a:pPr>
            <a:fld id="{0261F00F-A245-4FD8-BB8D-3BC3D3EBDCFF}" type="slidenum">
              <a:rPr lang="en-GB" smtClean="0"/>
              <a:pPr>
                <a:defRPr/>
              </a:pPr>
              <a:t>23</a:t>
            </a:fld>
            <a:endParaRPr lang="en-GB"/>
          </a:p>
        </p:txBody>
      </p:sp>
      <p:pic>
        <p:nvPicPr>
          <p:cNvPr id="8" name="Bild 7"/>
          <p:cNvPicPr>
            <a:picLocks noChangeAspect="1"/>
          </p:cNvPicPr>
          <p:nvPr/>
        </p:nvPicPr>
        <p:blipFill>
          <a:blip r:embed="rId2"/>
          <a:stretch>
            <a:fillRect/>
          </a:stretch>
        </p:blipFill>
        <p:spPr>
          <a:xfrm>
            <a:off x="914400" y="1752600"/>
            <a:ext cx="7696200" cy="47498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Individual</a:t>
            </a:r>
            <a:r>
              <a:rPr lang="de-DE" dirty="0" smtClean="0"/>
              <a:t> </a:t>
            </a:r>
            <a:r>
              <a:rPr lang="de-DE" dirty="0" err="1" smtClean="0"/>
              <a:t>risk</a:t>
            </a:r>
            <a:r>
              <a:rPr lang="de-DE" dirty="0" smtClean="0"/>
              <a:t> </a:t>
            </a:r>
            <a:r>
              <a:rPr lang="de-DE" dirty="0" err="1" smtClean="0"/>
              <a:t>factors</a:t>
            </a:r>
            <a:endParaRPr lang="de-DE" dirty="0"/>
          </a:p>
        </p:txBody>
      </p:sp>
      <p:sp>
        <p:nvSpPr>
          <p:cNvPr id="3" name="Inhaltsplatzhalter 2"/>
          <p:cNvSpPr>
            <a:spLocks noGrp="1"/>
          </p:cNvSpPr>
          <p:nvPr>
            <p:ph idx="1"/>
          </p:nvPr>
        </p:nvSpPr>
        <p:spPr>
          <a:xfrm>
            <a:off x="228600" y="1418167"/>
            <a:ext cx="8686800" cy="4552528"/>
          </a:xfrm>
        </p:spPr>
        <p:txBody>
          <a:bodyPr/>
          <a:lstStyle/>
          <a:p>
            <a:r>
              <a:rPr lang="de-DE" sz="2400" dirty="0" err="1" smtClean="0"/>
              <a:t>Related</a:t>
            </a:r>
            <a:r>
              <a:rPr lang="de-DE" sz="2400" dirty="0" smtClean="0"/>
              <a:t> to </a:t>
            </a:r>
            <a:r>
              <a:rPr lang="de-DE" sz="2400" dirty="0" err="1" smtClean="0"/>
              <a:t>puberty</a:t>
            </a:r>
            <a:r>
              <a:rPr lang="de-DE" sz="2400" dirty="0" smtClean="0"/>
              <a:t> </a:t>
            </a:r>
            <a:r>
              <a:rPr lang="de-DE" sz="2400" dirty="0" smtClean="0">
                <a:sym typeface="Wingdings"/>
              </a:rPr>
              <a:t> „</a:t>
            </a:r>
            <a:r>
              <a:rPr lang="de-DE" sz="2400" dirty="0" err="1" smtClean="0">
                <a:sym typeface="Wingdings"/>
              </a:rPr>
              <a:t>adolescent</a:t>
            </a:r>
            <a:r>
              <a:rPr lang="de-DE" sz="2400" dirty="0" smtClean="0">
                <a:sym typeface="Wingdings"/>
              </a:rPr>
              <a:t> </a:t>
            </a:r>
            <a:r>
              <a:rPr lang="de-DE" sz="2400" dirty="0" err="1" smtClean="0">
                <a:sym typeface="Wingdings"/>
              </a:rPr>
              <a:t>limited</a:t>
            </a:r>
            <a:r>
              <a:rPr lang="de-DE" sz="2400" dirty="0" smtClean="0">
                <a:sym typeface="Wingdings"/>
              </a:rPr>
              <a:t>“</a:t>
            </a:r>
            <a:endParaRPr lang="de-DE" sz="2400" dirty="0" smtClean="0"/>
          </a:p>
          <a:p>
            <a:pPr lvl="1"/>
            <a:r>
              <a:rPr lang="de-DE" sz="2400" dirty="0" err="1" smtClean="0"/>
              <a:t>Exploratory</a:t>
            </a:r>
            <a:r>
              <a:rPr lang="de-DE" sz="2400" dirty="0" smtClean="0"/>
              <a:t> </a:t>
            </a:r>
            <a:r>
              <a:rPr lang="de-DE" sz="2400" dirty="0" err="1" smtClean="0"/>
              <a:t>behaviour</a:t>
            </a:r>
            <a:r>
              <a:rPr lang="de-DE" sz="2400" dirty="0" smtClean="0"/>
              <a:t> (</a:t>
            </a:r>
            <a:r>
              <a:rPr lang="de-DE" sz="2400" dirty="0" err="1" smtClean="0"/>
              <a:t>see</a:t>
            </a:r>
            <a:r>
              <a:rPr lang="de-DE" sz="2400" dirty="0" smtClean="0"/>
              <a:t> </a:t>
            </a:r>
            <a:r>
              <a:rPr lang="de-DE" sz="2400" dirty="0" err="1" smtClean="0"/>
              <a:t>lecture</a:t>
            </a:r>
            <a:r>
              <a:rPr lang="de-DE" sz="2400" dirty="0" smtClean="0"/>
              <a:t> on </a:t>
            </a:r>
            <a:r>
              <a:rPr lang="de-DE" sz="2400" dirty="0" err="1" smtClean="0"/>
              <a:t>exploratory/risk</a:t>
            </a:r>
            <a:r>
              <a:rPr lang="de-DE" sz="2400" dirty="0" smtClean="0"/>
              <a:t> </a:t>
            </a:r>
            <a:r>
              <a:rPr lang="de-DE" sz="2400" dirty="0" err="1" smtClean="0"/>
              <a:t>behaviour</a:t>
            </a:r>
            <a:r>
              <a:rPr lang="de-DE" sz="2400" dirty="0" smtClean="0"/>
              <a:t>) </a:t>
            </a:r>
            <a:r>
              <a:rPr lang="de-DE" sz="2400" dirty="0" err="1" smtClean="0"/>
              <a:t>including</a:t>
            </a:r>
            <a:r>
              <a:rPr lang="de-DE" sz="2400" dirty="0" smtClean="0"/>
              <a:t> </a:t>
            </a:r>
            <a:r>
              <a:rPr lang="de-DE" sz="2400" dirty="0" err="1" smtClean="0"/>
              <a:t>neurological</a:t>
            </a:r>
            <a:r>
              <a:rPr lang="de-DE" sz="2400" dirty="0" smtClean="0"/>
              <a:t> </a:t>
            </a:r>
            <a:r>
              <a:rPr lang="de-DE" sz="2400" dirty="0" err="1" smtClean="0"/>
              <a:t>changes</a:t>
            </a:r>
            <a:r>
              <a:rPr lang="de-DE" sz="2400" dirty="0" smtClean="0"/>
              <a:t>, </a:t>
            </a:r>
            <a:r>
              <a:rPr lang="de-DE" sz="2400" dirty="0" err="1" smtClean="0"/>
              <a:t>dominance</a:t>
            </a:r>
            <a:r>
              <a:rPr lang="de-DE" sz="2400" dirty="0" smtClean="0"/>
              <a:t> of </a:t>
            </a:r>
            <a:r>
              <a:rPr lang="de-DE" sz="2400" dirty="0" err="1" smtClean="0"/>
              <a:t>limbic</a:t>
            </a:r>
            <a:r>
              <a:rPr lang="de-DE" sz="2400" dirty="0" smtClean="0"/>
              <a:t> </a:t>
            </a:r>
            <a:r>
              <a:rPr lang="de-DE" sz="2400" dirty="0" err="1" smtClean="0"/>
              <a:t>system</a:t>
            </a:r>
            <a:r>
              <a:rPr lang="de-DE" sz="2400" dirty="0" smtClean="0"/>
              <a:t>, lack of </a:t>
            </a:r>
            <a:r>
              <a:rPr lang="de-DE" sz="2400" dirty="0" err="1" smtClean="0"/>
              <a:t>control</a:t>
            </a:r>
            <a:r>
              <a:rPr lang="de-DE" sz="2400" dirty="0" smtClean="0"/>
              <a:t> of </a:t>
            </a:r>
            <a:r>
              <a:rPr lang="de-DE" sz="2400" dirty="0" err="1" smtClean="0"/>
              <a:t>impulsivity</a:t>
            </a:r>
            <a:r>
              <a:rPr lang="de-DE" sz="2400" dirty="0" smtClean="0"/>
              <a:t> etc</a:t>
            </a:r>
          </a:p>
          <a:p>
            <a:pPr lvl="1"/>
            <a:r>
              <a:rPr lang="de-DE" sz="2400" dirty="0" err="1" smtClean="0"/>
              <a:t>Role</a:t>
            </a:r>
            <a:r>
              <a:rPr lang="de-DE" sz="2400" dirty="0" smtClean="0"/>
              <a:t> of </a:t>
            </a:r>
            <a:r>
              <a:rPr lang="de-DE" sz="2400" dirty="0" err="1" smtClean="0"/>
              <a:t>peer</a:t>
            </a:r>
            <a:r>
              <a:rPr lang="de-DE" sz="2400" dirty="0" smtClean="0"/>
              <a:t> </a:t>
            </a:r>
            <a:r>
              <a:rPr lang="de-DE" sz="2400" dirty="0" err="1" smtClean="0"/>
              <a:t>pressure</a:t>
            </a:r>
            <a:r>
              <a:rPr lang="de-DE" sz="2400" dirty="0" smtClean="0"/>
              <a:t>, stress, </a:t>
            </a:r>
            <a:r>
              <a:rPr lang="de-DE" sz="2400" dirty="0" err="1" smtClean="0"/>
              <a:t>frustration</a:t>
            </a:r>
            <a:r>
              <a:rPr lang="de-DE" sz="2400" dirty="0" smtClean="0"/>
              <a:t>, </a:t>
            </a:r>
            <a:r>
              <a:rPr lang="de-DE" sz="2400" dirty="0" err="1" smtClean="0"/>
              <a:t>search</a:t>
            </a:r>
            <a:r>
              <a:rPr lang="de-DE" sz="2400" dirty="0" smtClean="0"/>
              <a:t> </a:t>
            </a:r>
            <a:r>
              <a:rPr lang="de-DE" sz="2400" dirty="0" err="1" smtClean="0"/>
              <a:t>for</a:t>
            </a:r>
            <a:r>
              <a:rPr lang="de-DE" sz="2400" dirty="0" smtClean="0"/>
              <a:t> </a:t>
            </a:r>
            <a:r>
              <a:rPr lang="de-DE" sz="2400" dirty="0" err="1" smtClean="0"/>
              <a:t>identity</a:t>
            </a:r>
            <a:endParaRPr lang="de-DE" sz="2400" dirty="0" smtClean="0"/>
          </a:p>
          <a:p>
            <a:pPr lvl="1"/>
            <a:r>
              <a:rPr lang="de-DE" sz="2400" dirty="0" err="1" smtClean="0"/>
              <a:t>Alcohol</a:t>
            </a:r>
            <a:r>
              <a:rPr lang="de-DE" sz="2400" dirty="0" smtClean="0"/>
              <a:t> </a:t>
            </a:r>
            <a:r>
              <a:rPr lang="de-DE" sz="2400" dirty="0" err="1" smtClean="0"/>
              <a:t>increasing</a:t>
            </a:r>
            <a:r>
              <a:rPr lang="de-DE" sz="2400" dirty="0" smtClean="0"/>
              <a:t> </a:t>
            </a:r>
            <a:r>
              <a:rPr lang="de-DE" sz="2400" dirty="0" err="1" smtClean="0"/>
              <a:t>agressiveness</a:t>
            </a:r>
            <a:r>
              <a:rPr lang="de-DE" sz="2400" dirty="0" smtClean="0"/>
              <a:t> and </a:t>
            </a:r>
            <a:r>
              <a:rPr lang="de-DE" sz="2400" dirty="0" err="1" smtClean="0"/>
              <a:t>impulsivity</a:t>
            </a:r>
            <a:r>
              <a:rPr lang="de-DE" sz="2400" dirty="0" smtClean="0"/>
              <a:t/>
            </a:r>
            <a:br>
              <a:rPr lang="de-DE" sz="2400" dirty="0" smtClean="0"/>
            </a:br>
            <a:endParaRPr lang="de-DE" sz="2400" dirty="0" smtClean="0"/>
          </a:p>
          <a:p>
            <a:r>
              <a:rPr lang="de-DE" sz="2400" dirty="0" err="1" smtClean="0"/>
              <a:t>Persistent</a:t>
            </a:r>
            <a:r>
              <a:rPr lang="de-DE" sz="2400" dirty="0" smtClean="0"/>
              <a:t> </a:t>
            </a:r>
            <a:r>
              <a:rPr lang="de-DE" sz="2400" dirty="0" err="1" smtClean="0"/>
              <a:t>individual</a:t>
            </a:r>
            <a:r>
              <a:rPr lang="de-DE" sz="2400" dirty="0" smtClean="0"/>
              <a:t> </a:t>
            </a:r>
            <a:r>
              <a:rPr lang="de-DE" sz="2400" dirty="0" err="1" smtClean="0"/>
              <a:t>morbidity</a:t>
            </a:r>
            <a:endParaRPr lang="de-DE" sz="2400" dirty="0" smtClean="0"/>
          </a:p>
          <a:p>
            <a:pPr lvl="1"/>
            <a:r>
              <a:rPr lang="de-DE" sz="2400" dirty="0" err="1" smtClean="0"/>
              <a:t>Learning</a:t>
            </a:r>
            <a:r>
              <a:rPr lang="de-DE" sz="2400" dirty="0" smtClean="0"/>
              <a:t> </a:t>
            </a:r>
            <a:r>
              <a:rPr lang="de-DE" sz="2400" dirty="0" err="1" smtClean="0"/>
              <a:t>disability</a:t>
            </a:r>
            <a:endParaRPr lang="de-DE" sz="2400" dirty="0" smtClean="0"/>
          </a:p>
          <a:p>
            <a:pPr lvl="1"/>
            <a:r>
              <a:rPr lang="de-DE" sz="2400" dirty="0" err="1" smtClean="0"/>
              <a:t>Neurological</a:t>
            </a:r>
            <a:r>
              <a:rPr lang="de-DE" sz="2400" dirty="0" smtClean="0"/>
              <a:t> </a:t>
            </a:r>
            <a:r>
              <a:rPr lang="de-DE" sz="2400" dirty="0" err="1" smtClean="0"/>
              <a:t>deficits</a:t>
            </a:r>
            <a:endParaRPr lang="de-DE" sz="2400" dirty="0" smtClean="0"/>
          </a:p>
          <a:p>
            <a:pPr lvl="1"/>
            <a:r>
              <a:rPr lang="de-DE" sz="2400" dirty="0" err="1" smtClean="0"/>
              <a:t>Psychiatric/psychological</a:t>
            </a:r>
            <a:r>
              <a:rPr lang="de-DE" sz="2400" dirty="0" smtClean="0"/>
              <a:t> </a:t>
            </a:r>
            <a:r>
              <a:rPr lang="de-DE" sz="2400" dirty="0" err="1" smtClean="0"/>
              <a:t>disorderss</a:t>
            </a:r>
            <a:endParaRPr lang="de-DE" sz="2400" dirty="0" smtClean="0"/>
          </a:p>
          <a:p>
            <a:pPr lvl="1"/>
            <a:endParaRPr lang="de-DE" sz="2400"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24</a:t>
            </a:fld>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Family</a:t>
            </a:r>
            <a:r>
              <a:rPr lang="de-DE" dirty="0" smtClean="0"/>
              <a:t> </a:t>
            </a:r>
            <a:r>
              <a:rPr lang="de-DE" dirty="0" err="1" smtClean="0"/>
              <a:t>risk</a:t>
            </a:r>
            <a:r>
              <a:rPr lang="de-DE" dirty="0" smtClean="0"/>
              <a:t> </a:t>
            </a:r>
            <a:r>
              <a:rPr lang="de-DE" dirty="0" err="1" smtClean="0"/>
              <a:t>factors</a:t>
            </a:r>
            <a:endParaRPr lang="de-DE" dirty="0"/>
          </a:p>
        </p:txBody>
      </p:sp>
      <p:sp>
        <p:nvSpPr>
          <p:cNvPr id="3" name="Inhaltsplatzhalter 2"/>
          <p:cNvSpPr>
            <a:spLocks noGrp="1"/>
          </p:cNvSpPr>
          <p:nvPr>
            <p:ph idx="1"/>
          </p:nvPr>
        </p:nvSpPr>
        <p:spPr/>
        <p:txBody>
          <a:bodyPr/>
          <a:lstStyle/>
          <a:p>
            <a:r>
              <a:rPr lang="de-DE" dirty="0" err="1" smtClean="0"/>
              <a:t>Poor</a:t>
            </a:r>
            <a:r>
              <a:rPr lang="de-DE" dirty="0" smtClean="0"/>
              <a:t> </a:t>
            </a:r>
            <a:r>
              <a:rPr lang="de-DE" dirty="0" err="1" smtClean="0"/>
              <a:t>parenting</a:t>
            </a:r>
            <a:r>
              <a:rPr lang="de-DE" dirty="0" smtClean="0"/>
              <a:t> and </a:t>
            </a:r>
            <a:r>
              <a:rPr lang="de-DE" dirty="0" err="1" smtClean="0"/>
              <a:t>poor</a:t>
            </a:r>
            <a:r>
              <a:rPr lang="de-DE" dirty="0" smtClean="0"/>
              <a:t> </a:t>
            </a:r>
            <a:r>
              <a:rPr lang="de-DE" dirty="0" err="1" smtClean="0"/>
              <a:t>monitoring</a:t>
            </a:r>
            <a:endParaRPr lang="de-DE" dirty="0" smtClean="0"/>
          </a:p>
          <a:p>
            <a:r>
              <a:rPr lang="de-DE" dirty="0" err="1" smtClean="0"/>
              <a:t>Weak</a:t>
            </a:r>
            <a:r>
              <a:rPr lang="de-DE" dirty="0" smtClean="0"/>
              <a:t> </a:t>
            </a:r>
            <a:r>
              <a:rPr lang="de-DE" dirty="0" err="1" smtClean="0"/>
              <a:t>family</a:t>
            </a:r>
            <a:r>
              <a:rPr lang="de-DE" dirty="0" smtClean="0"/>
              <a:t> </a:t>
            </a:r>
            <a:r>
              <a:rPr lang="de-DE" dirty="0" err="1" smtClean="0"/>
              <a:t>structures</a:t>
            </a:r>
            <a:endParaRPr lang="de-DE" dirty="0" smtClean="0"/>
          </a:p>
          <a:p>
            <a:r>
              <a:rPr lang="de-DE" dirty="0" err="1" smtClean="0"/>
              <a:t>Poor</a:t>
            </a:r>
            <a:r>
              <a:rPr lang="de-DE" dirty="0" smtClean="0"/>
              <a:t> </a:t>
            </a:r>
            <a:r>
              <a:rPr lang="de-DE" dirty="0" err="1" smtClean="0"/>
              <a:t>family</a:t>
            </a:r>
            <a:r>
              <a:rPr lang="de-DE" dirty="0" smtClean="0"/>
              <a:t> </a:t>
            </a:r>
            <a:r>
              <a:rPr lang="de-DE" dirty="0" err="1" smtClean="0"/>
              <a:t>communication</a:t>
            </a:r>
            <a:endParaRPr lang="de-DE" dirty="0" smtClean="0"/>
          </a:p>
          <a:p>
            <a:r>
              <a:rPr lang="de-DE" dirty="0" err="1" smtClean="0"/>
              <a:t>Poor</a:t>
            </a:r>
            <a:r>
              <a:rPr lang="de-DE" dirty="0" smtClean="0"/>
              <a:t> </a:t>
            </a:r>
            <a:r>
              <a:rPr lang="de-DE" dirty="0" err="1" smtClean="0"/>
              <a:t>social</a:t>
            </a:r>
            <a:r>
              <a:rPr lang="de-DE" dirty="0" smtClean="0"/>
              <a:t> </a:t>
            </a:r>
            <a:r>
              <a:rPr lang="de-DE" dirty="0" err="1" smtClean="0"/>
              <a:t>support</a:t>
            </a:r>
            <a:endParaRPr lang="de-DE" dirty="0" smtClean="0"/>
          </a:p>
          <a:p>
            <a:r>
              <a:rPr lang="de-DE" dirty="0" err="1" smtClean="0"/>
              <a:t>Family</a:t>
            </a:r>
            <a:r>
              <a:rPr lang="de-DE" dirty="0" smtClean="0"/>
              <a:t> </a:t>
            </a:r>
            <a:r>
              <a:rPr lang="de-DE" dirty="0" err="1" smtClean="0"/>
              <a:t>violence</a:t>
            </a:r>
            <a:endParaRPr lang="de-DE" dirty="0" smtClean="0"/>
          </a:p>
          <a:p>
            <a:r>
              <a:rPr lang="de-DE" dirty="0" smtClean="0"/>
              <a:t>...</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25</a:t>
            </a:fld>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Community</a:t>
            </a:r>
            <a:r>
              <a:rPr lang="de-DE" dirty="0" smtClean="0"/>
              <a:t> </a:t>
            </a:r>
            <a:r>
              <a:rPr lang="de-DE" dirty="0" err="1" smtClean="0"/>
              <a:t>risk</a:t>
            </a:r>
            <a:r>
              <a:rPr lang="de-DE" dirty="0" smtClean="0"/>
              <a:t> </a:t>
            </a:r>
            <a:r>
              <a:rPr lang="de-DE" dirty="0" err="1" smtClean="0"/>
              <a:t>factors</a:t>
            </a:r>
            <a:endParaRPr lang="de-DE" dirty="0"/>
          </a:p>
        </p:txBody>
      </p:sp>
      <p:sp>
        <p:nvSpPr>
          <p:cNvPr id="3" name="Inhaltsplatzhalter 2"/>
          <p:cNvSpPr>
            <a:spLocks noGrp="1"/>
          </p:cNvSpPr>
          <p:nvPr>
            <p:ph idx="1"/>
          </p:nvPr>
        </p:nvSpPr>
        <p:spPr/>
        <p:txBody>
          <a:bodyPr/>
          <a:lstStyle/>
          <a:p>
            <a:r>
              <a:rPr lang="de-DE" dirty="0" smtClean="0"/>
              <a:t>Low SES</a:t>
            </a:r>
          </a:p>
          <a:p>
            <a:r>
              <a:rPr lang="de-DE" dirty="0" err="1" smtClean="0"/>
              <a:t>Unemployment</a:t>
            </a:r>
            <a:endParaRPr lang="de-DE" dirty="0" smtClean="0"/>
          </a:p>
          <a:p>
            <a:r>
              <a:rPr lang="de-DE" dirty="0" err="1" smtClean="0"/>
              <a:t>Urbanity</a:t>
            </a:r>
            <a:endParaRPr lang="de-DE" dirty="0" smtClean="0"/>
          </a:p>
          <a:p>
            <a:r>
              <a:rPr lang="de-DE" dirty="0" err="1" smtClean="0"/>
              <a:t>Weak</a:t>
            </a:r>
            <a:r>
              <a:rPr lang="de-DE" dirty="0" smtClean="0"/>
              <a:t> </a:t>
            </a:r>
            <a:r>
              <a:rPr lang="de-DE" dirty="0" err="1" smtClean="0"/>
              <a:t>social</a:t>
            </a:r>
            <a:r>
              <a:rPr lang="de-DE" dirty="0" smtClean="0"/>
              <a:t> </a:t>
            </a:r>
            <a:r>
              <a:rPr lang="de-DE" dirty="0" err="1" smtClean="0"/>
              <a:t>control</a:t>
            </a:r>
            <a:r>
              <a:rPr lang="de-DE" dirty="0" smtClean="0"/>
              <a:t>, </a:t>
            </a:r>
            <a:r>
              <a:rPr lang="de-DE" dirty="0" err="1" smtClean="0"/>
              <a:t>cohesion</a:t>
            </a:r>
            <a:r>
              <a:rPr lang="de-DE" dirty="0" smtClean="0"/>
              <a:t> and </a:t>
            </a:r>
            <a:r>
              <a:rPr lang="de-DE" dirty="0" err="1" smtClean="0"/>
              <a:t>support</a:t>
            </a:r>
            <a:r>
              <a:rPr lang="de-DE" dirty="0" smtClean="0"/>
              <a:t>, </a:t>
            </a:r>
            <a:r>
              <a:rPr lang="de-DE" dirty="0" err="1" smtClean="0"/>
              <a:t>isolation</a:t>
            </a:r>
            <a:endParaRPr lang="de-DE" dirty="0" smtClean="0"/>
          </a:p>
          <a:p>
            <a:r>
              <a:rPr lang="de-DE" dirty="0" err="1" smtClean="0"/>
              <a:t>Community</a:t>
            </a:r>
            <a:r>
              <a:rPr lang="de-DE" dirty="0" smtClean="0"/>
              <a:t> </a:t>
            </a:r>
            <a:r>
              <a:rPr lang="de-DE" dirty="0" err="1" smtClean="0"/>
              <a:t>violence</a:t>
            </a:r>
            <a:r>
              <a:rPr lang="de-DE" dirty="0" smtClean="0"/>
              <a:t>, </a:t>
            </a:r>
            <a:r>
              <a:rPr lang="de-DE" dirty="0" err="1" smtClean="0"/>
              <a:t>availability</a:t>
            </a:r>
            <a:r>
              <a:rPr lang="de-DE" dirty="0" smtClean="0"/>
              <a:t> of </a:t>
            </a:r>
            <a:r>
              <a:rPr lang="de-DE" dirty="0" err="1" smtClean="0"/>
              <a:t>weapons</a:t>
            </a:r>
            <a:r>
              <a:rPr lang="de-DE" dirty="0" smtClean="0"/>
              <a:t>, </a:t>
            </a:r>
            <a:r>
              <a:rPr lang="de-DE" dirty="0" err="1" smtClean="0"/>
              <a:t>drug</a:t>
            </a:r>
            <a:r>
              <a:rPr lang="de-DE" dirty="0" smtClean="0"/>
              <a:t> </a:t>
            </a:r>
            <a:r>
              <a:rPr lang="de-DE" dirty="0" err="1" smtClean="0"/>
              <a:t>trade</a:t>
            </a:r>
            <a:endParaRPr lang="de-DE" dirty="0" smtClean="0"/>
          </a:p>
          <a:p>
            <a:r>
              <a:rPr lang="de-DE" dirty="0" err="1" smtClean="0"/>
              <a:t>Community</a:t>
            </a:r>
            <a:r>
              <a:rPr lang="de-DE" dirty="0" smtClean="0"/>
              <a:t> </a:t>
            </a:r>
            <a:r>
              <a:rPr lang="de-DE" dirty="0" err="1" smtClean="0"/>
              <a:t>values</a:t>
            </a:r>
            <a:r>
              <a:rPr lang="de-DE" dirty="0" smtClean="0"/>
              <a:t>: „</a:t>
            </a:r>
            <a:r>
              <a:rPr lang="de-DE" dirty="0" err="1" smtClean="0"/>
              <a:t>toughness</a:t>
            </a:r>
            <a:r>
              <a:rPr lang="de-DE" dirty="0" smtClean="0"/>
              <a:t>“, </a:t>
            </a:r>
            <a:r>
              <a:rPr lang="de-DE" dirty="0" err="1" smtClean="0"/>
              <a:t>violence</a:t>
            </a:r>
            <a:r>
              <a:rPr lang="de-DE" dirty="0" smtClean="0"/>
              <a:t>..</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26</a:t>
            </a:fld>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Prevention</a:t>
            </a:r>
            <a:r>
              <a:rPr lang="de-DE" dirty="0" smtClean="0"/>
              <a:t> </a:t>
            </a:r>
            <a:r>
              <a:rPr lang="de-DE" dirty="0" err="1" smtClean="0"/>
              <a:t>approaches</a:t>
            </a:r>
            <a:endParaRPr lang="de-DE" dirty="0"/>
          </a:p>
        </p:txBody>
      </p:sp>
      <p:sp>
        <p:nvSpPr>
          <p:cNvPr id="6" name="Inhaltsplatzhalter 5"/>
          <p:cNvSpPr>
            <a:spLocks noGrp="1"/>
          </p:cNvSpPr>
          <p:nvPr>
            <p:ph sz="half" idx="1"/>
          </p:nvPr>
        </p:nvSpPr>
        <p:spPr>
          <a:xfrm>
            <a:off x="228600" y="1828800"/>
            <a:ext cx="5943600" cy="4876800"/>
          </a:xfrm>
        </p:spPr>
        <p:txBody>
          <a:bodyPr/>
          <a:lstStyle/>
          <a:p>
            <a:pPr>
              <a:buNone/>
            </a:pPr>
            <a:r>
              <a:rPr lang="de-DE" dirty="0" err="1" smtClean="0"/>
              <a:t>Interventions</a:t>
            </a:r>
            <a:r>
              <a:rPr lang="de-DE" dirty="0" smtClean="0"/>
              <a:t> </a:t>
            </a:r>
            <a:r>
              <a:rPr lang="de-DE" dirty="0" err="1" smtClean="0"/>
              <a:t>based</a:t>
            </a:r>
            <a:r>
              <a:rPr lang="de-DE" dirty="0" smtClean="0"/>
              <a:t>  on </a:t>
            </a:r>
            <a:r>
              <a:rPr lang="de-DE" dirty="0" err="1" smtClean="0"/>
              <a:t>risk</a:t>
            </a:r>
            <a:r>
              <a:rPr lang="de-DE" dirty="0" smtClean="0"/>
              <a:t> </a:t>
            </a:r>
            <a:r>
              <a:rPr lang="de-DE" dirty="0" err="1" smtClean="0"/>
              <a:t>factors</a:t>
            </a:r>
            <a:endParaRPr lang="de-DE" dirty="0" smtClean="0"/>
          </a:p>
          <a:p>
            <a:r>
              <a:rPr lang="de-DE" dirty="0" smtClean="0"/>
              <a:t>Focus on </a:t>
            </a:r>
            <a:r>
              <a:rPr lang="de-DE" dirty="0" err="1" smtClean="0"/>
              <a:t>youth</a:t>
            </a:r>
            <a:r>
              <a:rPr lang="de-DE" dirty="0" smtClean="0"/>
              <a:t>: „Life </a:t>
            </a:r>
            <a:r>
              <a:rPr lang="de-DE" dirty="0" err="1" smtClean="0"/>
              <a:t>skill</a:t>
            </a:r>
            <a:r>
              <a:rPr lang="de-DE" dirty="0" smtClean="0"/>
              <a:t> </a:t>
            </a:r>
            <a:r>
              <a:rPr lang="de-DE" dirty="0" err="1" smtClean="0"/>
              <a:t>programmes</a:t>
            </a:r>
            <a:endParaRPr lang="de-DE" dirty="0" smtClean="0"/>
          </a:p>
          <a:p>
            <a:r>
              <a:rPr lang="de-DE" dirty="0" err="1" smtClean="0"/>
              <a:t>Family</a:t>
            </a:r>
            <a:r>
              <a:rPr lang="de-DE" dirty="0" smtClean="0"/>
              <a:t> </a:t>
            </a:r>
            <a:r>
              <a:rPr lang="de-DE" dirty="0" err="1" smtClean="0"/>
              <a:t>suport</a:t>
            </a:r>
            <a:r>
              <a:rPr lang="de-DE" dirty="0" smtClean="0"/>
              <a:t> </a:t>
            </a:r>
            <a:r>
              <a:rPr lang="de-DE" dirty="0" err="1" smtClean="0"/>
              <a:t>programes</a:t>
            </a:r>
            <a:r>
              <a:rPr lang="de-DE" dirty="0" smtClean="0"/>
              <a:t>: </a:t>
            </a:r>
            <a:r>
              <a:rPr lang="de-DE" dirty="0" err="1" smtClean="0"/>
              <a:t>reduce</a:t>
            </a:r>
            <a:r>
              <a:rPr lang="de-DE" dirty="0" smtClean="0"/>
              <a:t> </a:t>
            </a:r>
            <a:r>
              <a:rPr lang="de-DE" dirty="0" err="1" smtClean="0"/>
              <a:t>risk</a:t>
            </a:r>
            <a:r>
              <a:rPr lang="de-DE" dirty="0" smtClean="0"/>
              <a:t> and </a:t>
            </a:r>
            <a:r>
              <a:rPr lang="de-DE" dirty="0" err="1" smtClean="0"/>
              <a:t>strenghten</a:t>
            </a:r>
            <a:r>
              <a:rPr lang="de-DE" dirty="0" smtClean="0"/>
              <a:t> </a:t>
            </a:r>
            <a:r>
              <a:rPr lang="de-DE" dirty="0" err="1" smtClean="0"/>
              <a:t>protective</a:t>
            </a:r>
            <a:r>
              <a:rPr lang="de-DE" dirty="0" smtClean="0"/>
              <a:t> </a:t>
            </a:r>
            <a:r>
              <a:rPr lang="de-DE" dirty="0" err="1" smtClean="0"/>
              <a:t>factors</a:t>
            </a:r>
            <a:endParaRPr lang="de-DE" dirty="0" smtClean="0"/>
          </a:p>
          <a:p>
            <a:r>
              <a:rPr lang="de-DE" dirty="0" err="1" smtClean="0"/>
              <a:t>Community</a:t>
            </a:r>
            <a:r>
              <a:rPr lang="de-DE" dirty="0" smtClean="0"/>
              <a:t> </a:t>
            </a:r>
            <a:r>
              <a:rPr lang="de-DE" dirty="0" err="1" smtClean="0"/>
              <a:t>interventions</a:t>
            </a:r>
            <a:r>
              <a:rPr lang="de-DE" dirty="0" smtClean="0"/>
              <a:t>: School </a:t>
            </a:r>
            <a:r>
              <a:rPr lang="de-DE" dirty="0" err="1" smtClean="0"/>
              <a:t>programmes</a:t>
            </a:r>
            <a:r>
              <a:rPr lang="de-DE" dirty="0" smtClean="0"/>
              <a:t>, </a:t>
            </a:r>
            <a:r>
              <a:rPr lang="de-DE" dirty="0" err="1" smtClean="0"/>
              <a:t>community</a:t>
            </a:r>
            <a:r>
              <a:rPr lang="de-DE" dirty="0" smtClean="0"/>
              <a:t> </a:t>
            </a:r>
            <a:r>
              <a:rPr lang="de-DE" dirty="0" err="1" smtClean="0"/>
              <a:t>support</a:t>
            </a:r>
            <a:r>
              <a:rPr lang="de-DE" dirty="0" smtClean="0"/>
              <a:t> and </a:t>
            </a:r>
            <a:r>
              <a:rPr lang="de-DE" dirty="0" err="1" smtClean="0"/>
              <a:t>policies</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27</a:t>
            </a:fld>
            <a:endParaRPr lang="en-GB"/>
          </a:p>
        </p:txBody>
      </p:sp>
      <p:pic>
        <p:nvPicPr>
          <p:cNvPr id="5" name="Bild 4"/>
          <p:cNvPicPr>
            <a:picLocks noChangeAspect="1"/>
          </p:cNvPicPr>
          <p:nvPr/>
        </p:nvPicPr>
        <p:blipFill>
          <a:blip r:embed="rId2"/>
          <a:stretch>
            <a:fillRect/>
          </a:stretch>
        </p:blipFill>
        <p:spPr>
          <a:xfrm>
            <a:off x="6003400" y="2209800"/>
            <a:ext cx="4276239" cy="24765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Focus on </a:t>
            </a:r>
            <a:r>
              <a:rPr lang="de-DE" dirty="0" err="1" smtClean="0"/>
              <a:t>youth</a:t>
            </a:r>
            <a:endParaRPr lang="de-DE" dirty="0"/>
          </a:p>
        </p:txBody>
      </p:sp>
      <p:sp>
        <p:nvSpPr>
          <p:cNvPr id="3" name="Inhaltsplatzhalter 2"/>
          <p:cNvSpPr>
            <a:spLocks noGrp="1"/>
          </p:cNvSpPr>
          <p:nvPr>
            <p:ph idx="1"/>
          </p:nvPr>
        </p:nvSpPr>
        <p:spPr/>
        <p:txBody>
          <a:bodyPr/>
          <a:lstStyle/>
          <a:p>
            <a:pPr>
              <a:buNone/>
            </a:pPr>
            <a:r>
              <a:rPr lang="de-DE" dirty="0" err="1" smtClean="0"/>
              <a:t>Lifeskills</a:t>
            </a:r>
            <a:r>
              <a:rPr lang="de-DE" dirty="0" smtClean="0"/>
              <a:t> </a:t>
            </a:r>
            <a:r>
              <a:rPr lang="de-DE" dirty="0" err="1" smtClean="0"/>
              <a:t>programms</a:t>
            </a:r>
            <a:r>
              <a:rPr lang="de-DE" dirty="0" smtClean="0"/>
              <a:t>: manage </a:t>
            </a:r>
            <a:r>
              <a:rPr lang="de-DE" dirty="0" err="1" smtClean="0"/>
              <a:t>anger</a:t>
            </a:r>
            <a:r>
              <a:rPr lang="de-DE" dirty="0" smtClean="0"/>
              <a:t>, </a:t>
            </a:r>
            <a:r>
              <a:rPr lang="de-DE" dirty="0" err="1" smtClean="0"/>
              <a:t>resolve</a:t>
            </a:r>
            <a:r>
              <a:rPr lang="de-DE" dirty="0" smtClean="0"/>
              <a:t> </a:t>
            </a:r>
            <a:r>
              <a:rPr lang="de-DE" dirty="0" err="1" smtClean="0"/>
              <a:t>conflict</a:t>
            </a:r>
            <a:r>
              <a:rPr lang="de-DE" dirty="0" smtClean="0"/>
              <a:t> and </a:t>
            </a:r>
            <a:r>
              <a:rPr lang="de-DE" dirty="0" err="1" smtClean="0"/>
              <a:t>develop</a:t>
            </a:r>
            <a:r>
              <a:rPr lang="de-DE" dirty="0" smtClean="0"/>
              <a:t> </a:t>
            </a:r>
            <a:r>
              <a:rPr lang="de-DE" dirty="0" err="1" smtClean="0"/>
              <a:t>the</a:t>
            </a:r>
            <a:r>
              <a:rPr lang="de-DE" dirty="0" smtClean="0"/>
              <a:t> </a:t>
            </a:r>
            <a:r>
              <a:rPr lang="de-DE" dirty="0" err="1" smtClean="0"/>
              <a:t>necessary</a:t>
            </a:r>
            <a:r>
              <a:rPr lang="de-DE" dirty="0" smtClean="0"/>
              <a:t> </a:t>
            </a:r>
            <a:r>
              <a:rPr lang="de-DE" dirty="0" err="1" smtClean="0"/>
              <a:t>social</a:t>
            </a:r>
            <a:r>
              <a:rPr lang="de-DE" dirty="0" smtClean="0"/>
              <a:t> </a:t>
            </a:r>
            <a:r>
              <a:rPr lang="de-DE" dirty="0" err="1" smtClean="0"/>
              <a:t>skills</a:t>
            </a:r>
            <a:r>
              <a:rPr lang="de-DE" dirty="0" smtClean="0"/>
              <a:t> to </a:t>
            </a:r>
            <a:r>
              <a:rPr lang="de-DE" dirty="0" err="1" smtClean="0"/>
              <a:t>solve</a:t>
            </a:r>
            <a:r>
              <a:rPr lang="de-DE" dirty="0" smtClean="0"/>
              <a:t> </a:t>
            </a:r>
            <a:r>
              <a:rPr lang="de-DE" dirty="0" err="1" smtClean="0"/>
              <a:t>problems</a:t>
            </a:r>
            <a:r>
              <a:rPr lang="de-DE" dirty="0" smtClean="0"/>
              <a:t>. </a:t>
            </a:r>
          </a:p>
          <a:p>
            <a:pPr>
              <a:buNone/>
            </a:pPr>
            <a:r>
              <a:rPr lang="de-DE" dirty="0" err="1" smtClean="0"/>
              <a:t>Evidence</a:t>
            </a:r>
            <a:r>
              <a:rPr lang="de-DE" dirty="0" smtClean="0"/>
              <a:t> </a:t>
            </a:r>
            <a:r>
              <a:rPr lang="de-DE" dirty="0" err="1" smtClean="0"/>
              <a:t>for</a:t>
            </a:r>
            <a:r>
              <a:rPr lang="de-DE" dirty="0" smtClean="0"/>
              <a:t> </a:t>
            </a:r>
            <a:r>
              <a:rPr lang="de-DE" dirty="0" err="1" smtClean="0"/>
              <a:t>effectiveness</a:t>
            </a:r>
            <a:r>
              <a:rPr lang="de-DE" dirty="0" smtClean="0"/>
              <a:t>:</a:t>
            </a:r>
          </a:p>
          <a:p>
            <a:pPr>
              <a:buFont typeface="Wingdings" charset="2"/>
              <a:buChar char="ü"/>
            </a:pPr>
            <a:r>
              <a:rPr lang="de-DE" dirty="0" err="1" smtClean="0"/>
              <a:t>Preschool</a:t>
            </a:r>
            <a:r>
              <a:rPr lang="de-DE" dirty="0" smtClean="0"/>
              <a:t> </a:t>
            </a:r>
            <a:r>
              <a:rPr lang="de-DE" dirty="0" err="1" smtClean="0"/>
              <a:t>enrichment</a:t>
            </a:r>
            <a:r>
              <a:rPr lang="de-DE" dirty="0" smtClean="0"/>
              <a:t> </a:t>
            </a:r>
            <a:r>
              <a:rPr lang="de-DE" dirty="0" err="1" smtClean="0"/>
              <a:t>programmes</a:t>
            </a:r>
            <a:r>
              <a:rPr lang="de-DE" dirty="0" smtClean="0"/>
              <a:t> (</a:t>
            </a:r>
            <a:r>
              <a:rPr lang="de-DE" dirty="0" err="1" smtClean="0"/>
              <a:t>E.g</a:t>
            </a:r>
            <a:r>
              <a:rPr lang="de-DE" dirty="0" smtClean="0"/>
              <a:t>. </a:t>
            </a:r>
            <a:r>
              <a:rPr lang="de-DE" dirty="0" err="1" smtClean="0"/>
              <a:t>headstart</a:t>
            </a:r>
            <a:r>
              <a:rPr lang="de-DE" dirty="0" smtClean="0"/>
              <a:t> US)</a:t>
            </a:r>
          </a:p>
          <a:p>
            <a:pPr>
              <a:buFont typeface="Wingdings" charset="2"/>
              <a:buChar char="ü"/>
            </a:pPr>
            <a:r>
              <a:rPr lang="de-DE" dirty="0" err="1" smtClean="0"/>
              <a:t>Social</a:t>
            </a:r>
            <a:r>
              <a:rPr lang="de-DE" dirty="0" smtClean="0"/>
              <a:t> </a:t>
            </a:r>
            <a:r>
              <a:rPr lang="de-DE" dirty="0" err="1" smtClean="0"/>
              <a:t>Development</a:t>
            </a:r>
            <a:r>
              <a:rPr lang="de-DE" dirty="0" smtClean="0"/>
              <a:t> </a:t>
            </a:r>
            <a:r>
              <a:rPr lang="de-DE" dirty="0" err="1" smtClean="0"/>
              <a:t>programmes</a:t>
            </a:r>
            <a:r>
              <a:rPr lang="de-DE" dirty="0" smtClean="0"/>
              <a:t> </a:t>
            </a:r>
            <a:r>
              <a:rPr lang="de-DE" dirty="0" err="1" smtClean="0"/>
              <a:t>promoting</a:t>
            </a:r>
            <a:r>
              <a:rPr lang="de-DE" dirty="0" smtClean="0"/>
              <a:t> </a:t>
            </a:r>
            <a:r>
              <a:rPr lang="de-DE" dirty="0" err="1" smtClean="0"/>
              <a:t>pro-social</a:t>
            </a:r>
            <a:r>
              <a:rPr lang="de-DE" dirty="0" smtClean="0"/>
              <a:t> </a:t>
            </a:r>
            <a:r>
              <a:rPr lang="de-DE" dirty="0" err="1" smtClean="0"/>
              <a:t>behaviour</a:t>
            </a:r>
            <a:r>
              <a:rPr lang="de-DE" dirty="0" smtClean="0"/>
              <a:t> (</a:t>
            </a:r>
            <a:r>
              <a:rPr lang="de-DE" dirty="0" err="1" smtClean="0"/>
              <a:t>e.g</a:t>
            </a:r>
            <a:r>
              <a:rPr lang="de-DE" dirty="0" smtClean="0"/>
              <a:t>. PATHS </a:t>
            </a:r>
            <a:r>
              <a:rPr lang="de-DE" dirty="0" err="1" smtClean="0"/>
              <a:t>Promoting</a:t>
            </a:r>
            <a:r>
              <a:rPr lang="de-DE" dirty="0" smtClean="0"/>
              <a:t> alternative </a:t>
            </a:r>
            <a:r>
              <a:rPr lang="de-DE" dirty="0" err="1" smtClean="0"/>
              <a:t>thinking</a:t>
            </a:r>
            <a:r>
              <a:rPr lang="de-DE" dirty="0" smtClean="0"/>
              <a:t> </a:t>
            </a:r>
            <a:r>
              <a:rPr lang="de-DE" dirty="0" err="1" smtClean="0"/>
              <a:t>strategies</a:t>
            </a:r>
            <a:r>
              <a:rPr lang="de-DE" dirty="0" smtClean="0"/>
              <a:t>)</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28</a:t>
            </a:fld>
            <a:endParaRPr lang="en-GB"/>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4562" y="306729"/>
            <a:ext cx="9144000" cy="1371600"/>
          </a:xfrm>
        </p:spPr>
        <p:txBody>
          <a:bodyPr>
            <a:normAutofit/>
          </a:bodyPr>
          <a:lstStyle/>
          <a:p>
            <a:r>
              <a:rPr lang="de-DE" dirty="0" smtClean="0"/>
              <a:t>PATHS Programme </a:t>
            </a:r>
            <a:br>
              <a:rPr lang="de-DE" dirty="0" smtClean="0"/>
            </a:br>
            <a:r>
              <a:rPr lang="de-DE" sz="2400" dirty="0" smtClean="0"/>
              <a:t>(</a:t>
            </a:r>
            <a:r>
              <a:rPr lang="de-DE" sz="2400" dirty="0" err="1" smtClean="0"/>
              <a:t>initiated</a:t>
            </a:r>
            <a:r>
              <a:rPr lang="de-DE" sz="2400" dirty="0" smtClean="0"/>
              <a:t> in </a:t>
            </a:r>
            <a:r>
              <a:rPr lang="de-DE" sz="2400" dirty="0" err="1" smtClean="0"/>
              <a:t>the</a:t>
            </a:r>
            <a:r>
              <a:rPr lang="de-DE" sz="2400" dirty="0" smtClean="0"/>
              <a:t> US 1996</a:t>
            </a:r>
            <a:r>
              <a:rPr lang="de-DE" sz="2400" dirty="0" smtClean="0"/>
              <a:t>)</a:t>
            </a:r>
            <a:endParaRPr lang="de-DE" sz="2000" dirty="0">
              <a:solidFill>
                <a:schemeClr val="tx1"/>
              </a:solidFill>
            </a:endParaRPr>
          </a:p>
        </p:txBody>
      </p:sp>
      <p:sp>
        <p:nvSpPr>
          <p:cNvPr id="3" name="Inhaltsplatzhalter 2"/>
          <p:cNvSpPr>
            <a:spLocks noGrp="1"/>
          </p:cNvSpPr>
          <p:nvPr>
            <p:ph idx="1"/>
          </p:nvPr>
        </p:nvSpPr>
        <p:spPr>
          <a:xfrm>
            <a:off x="304800" y="1447800"/>
            <a:ext cx="8686800" cy="4552528"/>
          </a:xfrm>
        </p:spPr>
        <p:txBody>
          <a:bodyPr/>
          <a:lstStyle/>
          <a:p>
            <a:r>
              <a:rPr lang="de-DE" sz="2400" dirty="0" err="1" smtClean="0"/>
              <a:t>More</a:t>
            </a:r>
            <a:r>
              <a:rPr lang="de-DE" sz="2400" dirty="0" smtClean="0"/>
              <a:t> </a:t>
            </a:r>
            <a:r>
              <a:rPr lang="de-DE" sz="2400" dirty="0" err="1" smtClean="0"/>
              <a:t>than</a:t>
            </a:r>
            <a:r>
              <a:rPr lang="de-DE" sz="2400" dirty="0" smtClean="0"/>
              <a:t> 1400 </a:t>
            </a:r>
            <a:r>
              <a:rPr lang="de-DE" sz="2400" dirty="0" err="1" smtClean="0"/>
              <a:t>classes</a:t>
            </a:r>
            <a:r>
              <a:rPr lang="de-DE" sz="2400" dirty="0" smtClean="0"/>
              <a:t> </a:t>
            </a:r>
            <a:r>
              <a:rPr lang="de-DE" sz="2400" dirty="0" err="1" smtClean="0"/>
              <a:t>involved</a:t>
            </a:r>
            <a:r>
              <a:rPr lang="de-DE" sz="2400" dirty="0" smtClean="0"/>
              <a:t> in </a:t>
            </a:r>
            <a:r>
              <a:rPr lang="de-DE" sz="2400" dirty="0" err="1" smtClean="0"/>
              <a:t>Switzerland</a:t>
            </a:r>
            <a:r>
              <a:rPr lang="de-DE" sz="2400" dirty="0" smtClean="0"/>
              <a:t> (</a:t>
            </a:r>
            <a:r>
              <a:rPr lang="de-DE" sz="2400" dirty="0" err="1" smtClean="0"/>
              <a:t>from</a:t>
            </a:r>
            <a:r>
              <a:rPr lang="de-DE" sz="2400" dirty="0" smtClean="0"/>
              <a:t> Kindergarten to </a:t>
            </a:r>
            <a:r>
              <a:rPr lang="de-DE" sz="2400" dirty="0" err="1" smtClean="0"/>
              <a:t>secondary</a:t>
            </a:r>
            <a:r>
              <a:rPr lang="de-DE" sz="2400" dirty="0" smtClean="0"/>
              <a:t> </a:t>
            </a:r>
            <a:r>
              <a:rPr lang="de-DE" sz="2400" dirty="0" err="1" smtClean="0"/>
              <a:t>school</a:t>
            </a:r>
            <a:r>
              <a:rPr lang="de-DE" sz="2400" dirty="0" smtClean="0"/>
              <a:t>)</a:t>
            </a:r>
          </a:p>
          <a:p>
            <a:r>
              <a:rPr lang="de-DE" sz="2400" dirty="0" smtClean="0"/>
              <a:t>Focus </a:t>
            </a:r>
            <a:r>
              <a:rPr lang="de-DE" sz="2400" dirty="0" err="1" smtClean="0"/>
              <a:t>combined</a:t>
            </a:r>
            <a:r>
              <a:rPr lang="de-DE" sz="2400" dirty="0" smtClean="0"/>
              <a:t> on </a:t>
            </a:r>
            <a:r>
              <a:rPr lang="de-DE" sz="2400" dirty="0" err="1" smtClean="0"/>
              <a:t>behaviour</a:t>
            </a:r>
            <a:r>
              <a:rPr lang="de-DE" sz="2400" dirty="0" smtClean="0"/>
              <a:t> </a:t>
            </a:r>
            <a:r>
              <a:rPr lang="de-DE" sz="2400" dirty="0" err="1" smtClean="0"/>
              <a:t>improvement</a:t>
            </a:r>
            <a:r>
              <a:rPr lang="de-DE" sz="2400" dirty="0" smtClean="0"/>
              <a:t> and positive </a:t>
            </a:r>
            <a:r>
              <a:rPr lang="de-DE" sz="2400" dirty="0" err="1" smtClean="0"/>
              <a:t>school</a:t>
            </a:r>
            <a:r>
              <a:rPr lang="de-DE" sz="2400" dirty="0" smtClean="0"/>
              <a:t> </a:t>
            </a:r>
            <a:r>
              <a:rPr lang="de-DE" sz="2400" dirty="0" err="1" smtClean="0"/>
              <a:t>culture</a:t>
            </a:r>
            <a:endParaRPr lang="de-DE" sz="2400" dirty="0" smtClean="0"/>
          </a:p>
          <a:p>
            <a:pPr lvl="1"/>
            <a:r>
              <a:rPr lang="de-DE" sz="2400" dirty="0" err="1" smtClean="0"/>
              <a:t>Rules</a:t>
            </a:r>
            <a:r>
              <a:rPr lang="de-DE" sz="2400" dirty="0" smtClean="0"/>
              <a:t> and </a:t>
            </a:r>
            <a:r>
              <a:rPr lang="de-DE" sz="2400" dirty="0" err="1" smtClean="0"/>
              <a:t>ways</a:t>
            </a:r>
            <a:r>
              <a:rPr lang="de-DE" sz="2400" dirty="0" smtClean="0"/>
              <a:t> of </a:t>
            </a:r>
            <a:r>
              <a:rPr lang="de-DE" sz="2400" dirty="0" err="1" smtClean="0"/>
              <a:t>behaviour</a:t>
            </a:r>
            <a:endParaRPr lang="de-DE" sz="2400" dirty="0" smtClean="0"/>
          </a:p>
          <a:p>
            <a:pPr lvl="1"/>
            <a:r>
              <a:rPr lang="de-DE" sz="2400" dirty="0" err="1" smtClean="0"/>
              <a:t>Healthy</a:t>
            </a:r>
            <a:r>
              <a:rPr lang="de-DE" sz="2400" dirty="0" smtClean="0"/>
              <a:t> </a:t>
            </a:r>
            <a:r>
              <a:rPr lang="de-DE" sz="2400" dirty="0" err="1" smtClean="0"/>
              <a:t>self-esteem</a:t>
            </a:r>
            <a:endParaRPr lang="de-DE" sz="2400" dirty="0" smtClean="0"/>
          </a:p>
          <a:p>
            <a:pPr lvl="1"/>
            <a:r>
              <a:rPr lang="de-DE" sz="2400" dirty="0" smtClean="0"/>
              <a:t>Feelings</a:t>
            </a:r>
          </a:p>
          <a:p>
            <a:pPr lvl="1"/>
            <a:r>
              <a:rPr lang="de-DE" sz="2400" dirty="0" err="1" smtClean="0"/>
              <a:t>Self-control</a:t>
            </a:r>
            <a:endParaRPr lang="de-DE" sz="2400" dirty="0" smtClean="0"/>
          </a:p>
          <a:p>
            <a:pPr lvl="1"/>
            <a:r>
              <a:rPr lang="de-DE" sz="2400" dirty="0" smtClean="0"/>
              <a:t>Problem </a:t>
            </a:r>
            <a:r>
              <a:rPr lang="de-DE" sz="2400" dirty="0" err="1" smtClean="0"/>
              <a:t>solving</a:t>
            </a:r>
            <a:r>
              <a:rPr lang="de-DE" sz="2400" dirty="0" smtClean="0"/>
              <a:t> </a:t>
            </a:r>
            <a:r>
              <a:rPr lang="de-DE" sz="2400" dirty="0" err="1" smtClean="0"/>
              <a:t>skills</a:t>
            </a:r>
            <a:endParaRPr lang="de-DE" sz="2400" dirty="0" smtClean="0"/>
          </a:p>
          <a:p>
            <a:pPr lvl="1"/>
            <a:r>
              <a:rPr lang="de-DE" sz="2400" dirty="0" smtClean="0"/>
              <a:t>Relations </a:t>
            </a:r>
            <a:r>
              <a:rPr lang="de-DE" sz="2400" dirty="0" err="1" smtClean="0"/>
              <a:t>among</a:t>
            </a:r>
            <a:r>
              <a:rPr lang="de-DE" sz="2400" dirty="0" smtClean="0"/>
              <a:t> </a:t>
            </a:r>
            <a:r>
              <a:rPr lang="de-DE" sz="2400" dirty="0" err="1" smtClean="0"/>
              <a:t>pupils</a:t>
            </a:r>
            <a:r>
              <a:rPr lang="de-DE" sz="2400" dirty="0" smtClean="0"/>
              <a:t>, </a:t>
            </a:r>
            <a:r>
              <a:rPr lang="de-DE" sz="2400" dirty="0" err="1" smtClean="0"/>
              <a:t>living</a:t>
            </a:r>
            <a:r>
              <a:rPr lang="de-DE" sz="2400" dirty="0" smtClean="0"/>
              <a:t> </a:t>
            </a:r>
            <a:r>
              <a:rPr lang="de-DE" sz="2400" dirty="0" err="1" smtClean="0"/>
              <a:t>together</a:t>
            </a:r>
            <a:endParaRPr lang="de-DE" sz="2400" dirty="0" smtClean="0"/>
          </a:p>
          <a:p>
            <a:pPr lvl="1"/>
            <a:r>
              <a:rPr lang="de-DE" sz="2400" dirty="0" err="1" smtClean="0"/>
              <a:t>Strategies</a:t>
            </a:r>
            <a:r>
              <a:rPr lang="de-DE" sz="2400" dirty="0" smtClean="0"/>
              <a:t> of </a:t>
            </a:r>
            <a:r>
              <a:rPr lang="de-DE" sz="2400" dirty="0" err="1" smtClean="0"/>
              <a:t>organizing</a:t>
            </a:r>
            <a:r>
              <a:rPr lang="de-DE" sz="2400" dirty="0" smtClean="0"/>
              <a:t> </a:t>
            </a:r>
            <a:r>
              <a:rPr lang="de-DE" sz="2400" dirty="0" err="1" smtClean="0"/>
              <a:t>the</a:t>
            </a:r>
            <a:r>
              <a:rPr lang="de-DE" sz="2400" dirty="0" smtClean="0"/>
              <a:t> </a:t>
            </a:r>
            <a:r>
              <a:rPr lang="de-DE" sz="2400" dirty="0" err="1" smtClean="0"/>
              <a:t>school</a:t>
            </a:r>
            <a:r>
              <a:rPr lang="de-DE" sz="2400" dirty="0" smtClean="0"/>
              <a:t> </a:t>
            </a:r>
            <a:br>
              <a:rPr lang="de-DE" sz="2400" dirty="0" smtClean="0"/>
            </a:br>
            <a:endParaRPr lang="de-DE" sz="2400" dirty="0" smtClean="0"/>
          </a:p>
          <a:p>
            <a:endParaRPr lang="de-DE" sz="2800" dirty="0"/>
          </a:p>
        </p:txBody>
      </p:sp>
      <p:sp>
        <p:nvSpPr>
          <p:cNvPr id="5" name="Textfeld 4"/>
          <p:cNvSpPr txBox="1"/>
          <p:nvPr/>
        </p:nvSpPr>
        <p:spPr>
          <a:xfrm>
            <a:off x="6400800" y="5442228"/>
            <a:ext cx="2743200" cy="707886"/>
          </a:xfrm>
          <a:prstGeom prst="rect">
            <a:avLst/>
          </a:prstGeom>
          <a:solidFill>
            <a:srgbClr val="D9D9D9"/>
          </a:solidFill>
        </p:spPr>
        <p:txBody>
          <a:bodyPr wrap="square" rtlCol="0">
            <a:spAutoFit/>
          </a:bodyPr>
          <a:lstStyle/>
          <a:p>
            <a:r>
              <a:rPr lang="de-DE" sz="2000" dirty="0" err="1" smtClean="0">
                <a:latin typeface="+mn-lt"/>
              </a:rPr>
              <a:t>Durlak</a:t>
            </a:r>
            <a:r>
              <a:rPr lang="de-DE" sz="2000" dirty="0" smtClean="0">
                <a:latin typeface="+mn-lt"/>
              </a:rPr>
              <a:t>, JA et al, </a:t>
            </a:r>
            <a:r>
              <a:rPr lang="de-DE" sz="2000" dirty="0" err="1" smtClean="0">
                <a:latin typeface="+mn-lt"/>
              </a:rPr>
              <a:t>Child</a:t>
            </a:r>
            <a:r>
              <a:rPr lang="de-DE" sz="2000" dirty="0" smtClean="0">
                <a:latin typeface="+mn-lt"/>
              </a:rPr>
              <a:t> </a:t>
            </a:r>
            <a:r>
              <a:rPr lang="de-DE" sz="2000" dirty="0" err="1" smtClean="0">
                <a:latin typeface="+mn-lt"/>
              </a:rPr>
              <a:t>Development</a:t>
            </a:r>
            <a:r>
              <a:rPr lang="de-DE" sz="2000" dirty="0" smtClean="0">
                <a:latin typeface="+mn-lt"/>
              </a:rPr>
              <a:t>. 2011.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304800" y="1447800"/>
            <a:ext cx="4267200" cy="4876800"/>
          </a:xfrm>
          <a:ln w="12700" cmpd="sng">
            <a:solidFill>
              <a:schemeClr val="tx1"/>
            </a:solidFill>
          </a:ln>
        </p:spPr>
        <p:txBody>
          <a:bodyPr/>
          <a:lstStyle/>
          <a:p>
            <a:pPr>
              <a:buNone/>
            </a:pPr>
            <a:r>
              <a:rPr lang="de-DE" b="1" dirty="0" smtClean="0"/>
              <a:t>Intentional </a:t>
            </a:r>
            <a:r>
              <a:rPr lang="de-DE" b="1" i="1" dirty="0" err="1" smtClean="0"/>
              <a:t>self</a:t>
            </a:r>
            <a:r>
              <a:rPr lang="de-DE" b="1" i="1" dirty="0" smtClean="0"/>
              <a:t> </a:t>
            </a:r>
            <a:r>
              <a:rPr lang="de-DE" b="1" dirty="0" err="1" smtClean="0"/>
              <a:t>injury</a:t>
            </a:r>
            <a:r>
              <a:rPr lang="de-DE" b="1" dirty="0" smtClean="0"/>
              <a:t>: </a:t>
            </a:r>
          </a:p>
          <a:p>
            <a:r>
              <a:rPr lang="de-DE" sz="2400" dirty="0" err="1" smtClean="0"/>
              <a:t>Suicide/Attempted</a:t>
            </a:r>
            <a:r>
              <a:rPr lang="de-DE" sz="2400" dirty="0" smtClean="0"/>
              <a:t> </a:t>
            </a:r>
            <a:r>
              <a:rPr lang="de-DE" sz="2400" dirty="0" err="1" smtClean="0"/>
              <a:t>suicide</a:t>
            </a:r>
            <a:r>
              <a:rPr lang="de-DE" sz="2400" dirty="0" smtClean="0"/>
              <a:t> </a:t>
            </a:r>
          </a:p>
          <a:p>
            <a:r>
              <a:rPr lang="de-DE" sz="2400" dirty="0" err="1" smtClean="0"/>
              <a:t>Deliberate</a:t>
            </a:r>
            <a:r>
              <a:rPr lang="de-DE" sz="2400" dirty="0" smtClean="0"/>
              <a:t> </a:t>
            </a:r>
            <a:r>
              <a:rPr lang="de-DE" sz="2400" dirty="0" err="1" smtClean="0"/>
              <a:t>self</a:t>
            </a:r>
            <a:r>
              <a:rPr lang="de-DE" sz="2400" dirty="0" smtClean="0"/>
              <a:t> </a:t>
            </a:r>
            <a:r>
              <a:rPr lang="de-DE" sz="2400" dirty="0" err="1" smtClean="0"/>
              <a:t>harm</a:t>
            </a:r>
            <a:r>
              <a:rPr lang="de-DE" sz="2400" dirty="0" smtClean="0"/>
              <a:t> such as </a:t>
            </a:r>
            <a:r>
              <a:rPr lang="de-DE" sz="2400" dirty="0" err="1" smtClean="0"/>
              <a:t>cutting</a:t>
            </a:r>
            <a:r>
              <a:rPr lang="de-DE" sz="2400" dirty="0" smtClean="0"/>
              <a:t> </a:t>
            </a:r>
          </a:p>
          <a:p>
            <a:pPr>
              <a:buNone/>
            </a:pPr>
            <a:r>
              <a:rPr lang="de-DE" b="1" dirty="0" smtClean="0"/>
              <a:t>Unintentional </a:t>
            </a:r>
            <a:r>
              <a:rPr lang="de-DE" b="1" i="1" dirty="0" err="1" smtClean="0"/>
              <a:t>self</a:t>
            </a:r>
            <a:r>
              <a:rPr lang="de-DE" b="1" i="1" dirty="0" smtClean="0"/>
              <a:t> </a:t>
            </a:r>
            <a:r>
              <a:rPr lang="de-DE" b="1" dirty="0" err="1" smtClean="0"/>
              <a:t>injury</a:t>
            </a:r>
            <a:r>
              <a:rPr lang="de-DE" b="1" dirty="0" smtClean="0"/>
              <a:t> </a:t>
            </a:r>
          </a:p>
          <a:p>
            <a:r>
              <a:rPr lang="de-DE" sz="2400" dirty="0" smtClean="0"/>
              <a:t> </a:t>
            </a:r>
            <a:r>
              <a:rPr lang="de-DE" sz="2400" dirty="0" err="1" smtClean="0"/>
              <a:t>Self</a:t>
            </a:r>
            <a:r>
              <a:rPr lang="de-DE" sz="2400" dirty="0" smtClean="0"/>
              <a:t> </a:t>
            </a:r>
            <a:r>
              <a:rPr lang="de-DE" sz="2400" dirty="0" err="1" smtClean="0"/>
              <a:t>induced</a:t>
            </a:r>
            <a:r>
              <a:rPr lang="de-DE" sz="2400" dirty="0" smtClean="0"/>
              <a:t> </a:t>
            </a:r>
            <a:r>
              <a:rPr lang="de-DE" sz="2400" dirty="0" err="1" smtClean="0"/>
              <a:t>accidents</a:t>
            </a:r>
            <a:r>
              <a:rPr lang="de-DE" sz="2400" dirty="0" smtClean="0"/>
              <a:t> </a:t>
            </a:r>
          </a:p>
          <a:p>
            <a:r>
              <a:rPr lang="de-DE" sz="2400" dirty="0" smtClean="0"/>
              <a:t>Sports </a:t>
            </a:r>
            <a:r>
              <a:rPr lang="de-DE" sz="2400" dirty="0" err="1" smtClean="0"/>
              <a:t>injuries</a:t>
            </a:r>
            <a:r>
              <a:rPr lang="de-DE" sz="2400" dirty="0" smtClean="0"/>
              <a:t> and </a:t>
            </a:r>
            <a:r>
              <a:rPr lang="de-DE" sz="2400" dirty="0" err="1" smtClean="0"/>
              <a:t>tests</a:t>
            </a:r>
            <a:r>
              <a:rPr lang="de-DE" sz="2400" dirty="0" smtClean="0"/>
              <a:t> of </a:t>
            </a:r>
            <a:r>
              <a:rPr lang="de-DE" sz="2400" dirty="0" err="1" smtClean="0"/>
              <a:t>courage</a:t>
            </a:r>
            <a:r>
              <a:rPr lang="de-DE" sz="2400" dirty="0" smtClean="0"/>
              <a:t> </a:t>
            </a:r>
          </a:p>
          <a:p>
            <a:r>
              <a:rPr lang="de-DE" sz="2400" dirty="0" smtClean="0"/>
              <a:t> </a:t>
            </a:r>
            <a:r>
              <a:rPr lang="de-DE" sz="2400" dirty="0" err="1" smtClean="0"/>
              <a:t>Experimentation</a:t>
            </a:r>
            <a:r>
              <a:rPr lang="de-DE" sz="2400" dirty="0" smtClean="0"/>
              <a:t> </a:t>
            </a:r>
            <a:r>
              <a:rPr lang="de-DE" sz="2400" dirty="0" err="1" smtClean="0"/>
              <a:t>with</a:t>
            </a:r>
            <a:r>
              <a:rPr lang="de-DE" sz="2400" dirty="0" smtClean="0"/>
              <a:t> </a:t>
            </a:r>
            <a:r>
              <a:rPr lang="de-DE" sz="2400" dirty="0" err="1" smtClean="0"/>
              <a:t>harmful</a:t>
            </a:r>
            <a:r>
              <a:rPr lang="de-DE" sz="2400" dirty="0" smtClean="0"/>
              <a:t> </a:t>
            </a:r>
            <a:r>
              <a:rPr lang="de-DE" sz="2400" dirty="0" err="1" smtClean="0"/>
              <a:t>substances</a:t>
            </a:r>
            <a:endParaRPr lang="de-DE" dirty="0"/>
          </a:p>
        </p:txBody>
      </p:sp>
      <p:sp>
        <p:nvSpPr>
          <p:cNvPr id="5" name="Inhaltsplatzhalter 4"/>
          <p:cNvSpPr>
            <a:spLocks noGrp="1"/>
          </p:cNvSpPr>
          <p:nvPr>
            <p:ph sz="half" idx="2"/>
          </p:nvPr>
        </p:nvSpPr>
        <p:spPr>
          <a:xfrm>
            <a:off x="4724400" y="1447800"/>
            <a:ext cx="4267200" cy="5410200"/>
          </a:xfrm>
          <a:solidFill>
            <a:schemeClr val="bg1"/>
          </a:solidFill>
          <a:ln w="12700" cmpd="sng">
            <a:solidFill>
              <a:schemeClr val="tx1"/>
            </a:solidFill>
          </a:ln>
        </p:spPr>
        <p:txBody>
          <a:bodyPr/>
          <a:lstStyle/>
          <a:p>
            <a:pPr>
              <a:buNone/>
            </a:pPr>
            <a:r>
              <a:rPr lang="de-DE" b="1" dirty="0" err="1" smtClean="0"/>
              <a:t>Violence</a:t>
            </a:r>
            <a:r>
              <a:rPr lang="de-DE" dirty="0" smtClean="0"/>
              <a:t> (Intentional </a:t>
            </a:r>
            <a:r>
              <a:rPr lang="de-DE" dirty="0" err="1" smtClean="0"/>
              <a:t>injury</a:t>
            </a:r>
            <a:r>
              <a:rPr lang="de-DE" dirty="0" smtClean="0"/>
              <a:t> </a:t>
            </a:r>
            <a:r>
              <a:rPr lang="de-DE" dirty="0" err="1" smtClean="0"/>
              <a:t>by</a:t>
            </a:r>
            <a:r>
              <a:rPr lang="de-DE" dirty="0" smtClean="0"/>
              <a:t> </a:t>
            </a:r>
            <a:r>
              <a:rPr lang="de-DE" dirty="0" err="1" smtClean="0"/>
              <a:t>others</a:t>
            </a:r>
            <a:r>
              <a:rPr lang="de-DE" dirty="0" smtClean="0"/>
              <a:t>) </a:t>
            </a:r>
          </a:p>
          <a:p>
            <a:r>
              <a:rPr lang="de-DE" sz="2400" dirty="0" err="1" smtClean="0"/>
              <a:t>Homicide</a:t>
            </a:r>
            <a:endParaRPr lang="de-DE" sz="2400" dirty="0" smtClean="0"/>
          </a:p>
          <a:p>
            <a:r>
              <a:rPr lang="de-DE" sz="2400" dirty="0" err="1" smtClean="0"/>
              <a:t>Bullying</a:t>
            </a:r>
            <a:r>
              <a:rPr lang="de-DE" sz="2400" dirty="0" smtClean="0"/>
              <a:t>, </a:t>
            </a:r>
            <a:r>
              <a:rPr lang="de-DE" sz="2400" dirty="0" err="1" smtClean="0"/>
              <a:t>assault</a:t>
            </a:r>
            <a:r>
              <a:rPr lang="de-DE" sz="2400" dirty="0" smtClean="0"/>
              <a:t> </a:t>
            </a:r>
          </a:p>
          <a:p>
            <a:r>
              <a:rPr lang="de-DE" sz="2400" dirty="0" err="1" smtClean="0"/>
              <a:t>Physical</a:t>
            </a:r>
            <a:r>
              <a:rPr lang="de-DE" sz="2400" dirty="0" smtClean="0"/>
              <a:t> and sexual </a:t>
            </a:r>
            <a:r>
              <a:rPr lang="de-DE" sz="2400" dirty="0" err="1" smtClean="0"/>
              <a:t>abuse</a:t>
            </a:r>
            <a:r>
              <a:rPr lang="de-DE" sz="2400" dirty="0" smtClean="0"/>
              <a:t> </a:t>
            </a:r>
          </a:p>
          <a:p>
            <a:r>
              <a:rPr lang="de-DE" sz="2400" dirty="0" smtClean="0"/>
              <a:t>Ritual </a:t>
            </a:r>
            <a:r>
              <a:rPr lang="de-DE" sz="2400" dirty="0" err="1" smtClean="0"/>
              <a:t>female</a:t>
            </a:r>
            <a:r>
              <a:rPr lang="de-DE" sz="2400" dirty="0" smtClean="0"/>
              <a:t> </a:t>
            </a:r>
            <a:r>
              <a:rPr lang="de-DE" sz="2400" dirty="0" err="1" smtClean="0"/>
              <a:t>circumcision</a:t>
            </a:r>
            <a:r>
              <a:rPr lang="de-DE" sz="2400" dirty="0" smtClean="0"/>
              <a:t> </a:t>
            </a:r>
          </a:p>
          <a:p>
            <a:r>
              <a:rPr lang="de-DE" sz="2400" dirty="0" err="1" smtClean="0"/>
              <a:t>War/armed</a:t>
            </a:r>
            <a:r>
              <a:rPr lang="de-DE" sz="2400" dirty="0" smtClean="0"/>
              <a:t> </a:t>
            </a:r>
            <a:r>
              <a:rPr lang="de-DE" sz="2400" dirty="0" err="1" smtClean="0"/>
              <a:t>conflict</a:t>
            </a:r>
            <a:endParaRPr lang="de-DE" sz="2400" dirty="0" smtClean="0"/>
          </a:p>
          <a:p>
            <a:pPr>
              <a:buNone/>
            </a:pPr>
            <a:r>
              <a:rPr lang="de-DE" b="1" dirty="0" smtClean="0"/>
              <a:t>Unintentional </a:t>
            </a:r>
            <a:r>
              <a:rPr lang="de-DE" b="1" dirty="0" err="1" smtClean="0"/>
              <a:t>injury</a:t>
            </a:r>
            <a:r>
              <a:rPr lang="de-DE" b="1" dirty="0" smtClean="0"/>
              <a:t> </a:t>
            </a:r>
            <a:r>
              <a:rPr lang="de-DE" b="1" dirty="0" err="1" smtClean="0"/>
              <a:t>by</a:t>
            </a:r>
            <a:r>
              <a:rPr lang="de-DE" b="1" dirty="0" smtClean="0"/>
              <a:t> </a:t>
            </a:r>
            <a:r>
              <a:rPr lang="de-DE" b="1" dirty="0" err="1" smtClean="0"/>
              <a:t>others</a:t>
            </a:r>
            <a:endParaRPr lang="de-DE" b="1" dirty="0" smtClean="0"/>
          </a:p>
          <a:p>
            <a:r>
              <a:rPr lang="de-DE" sz="2400" dirty="0" smtClean="0"/>
              <a:t>Road </a:t>
            </a:r>
            <a:r>
              <a:rPr lang="de-DE" sz="2400" dirty="0" err="1" smtClean="0"/>
              <a:t>accident</a:t>
            </a:r>
            <a:endParaRPr lang="de-DE" sz="2400" dirty="0" smtClean="0"/>
          </a:p>
          <a:p>
            <a:r>
              <a:rPr lang="de-DE" sz="2400" dirty="0" err="1" smtClean="0"/>
              <a:t>Household/occupational</a:t>
            </a:r>
            <a:r>
              <a:rPr lang="de-DE" sz="2400" dirty="0" smtClean="0"/>
              <a:t> </a:t>
            </a:r>
            <a:r>
              <a:rPr lang="de-DE" sz="2400" dirty="0" err="1" smtClean="0"/>
              <a:t>injuries</a:t>
            </a:r>
            <a:endParaRPr lang="de-DE" sz="2400" dirty="0" smtClean="0"/>
          </a:p>
          <a:p>
            <a:pPr>
              <a:buNone/>
            </a:pPr>
            <a:r>
              <a:rPr lang="de-DE" sz="2400" dirty="0" smtClean="0"/>
              <a:t> </a:t>
            </a:r>
          </a:p>
          <a:p>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3</a:t>
            </a:fld>
            <a:endParaRPr lang="en-GB"/>
          </a:p>
        </p:txBody>
      </p:sp>
      <p:sp>
        <p:nvSpPr>
          <p:cNvPr id="6" name="Titre 1"/>
          <p:cNvSpPr>
            <a:spLocks noGrp="1"/>
          </p:cNvSpPr>
          <p:nvPr>
            <p:ph type="title"/>
          </p:nvPr>
        </p:nvSpPr>
        <p:spPr>
          <a:xfrm>
            <a:off x="457200" y="275167"/>
            <a:ext cx="8060267" cy="1143000"/>
          </a:xfrm>
        </p:spPr>
        <p:txBody>
          <a:bodyPr/>
          <a:lstStyle>
            <a:lvl1pPr algn="r">
              <a:defRPr>
                <a:latin typeface="Corbel"/>
                <a:cs typeface="Corbel"/>
              </a:defRPr>
            </a:lvl1pPr>
          </a:lstStyle>
          <a:p>
            <a:r>
              <a:rPr lang="fr-FR" dirty="0" err="1" smtClean="0"/>
              <a:t>Discuss</a:t>
            </a:r>
            <a:r>
              <a:rPr lang="fr-FR" dirty="0" smtClean="0"/>
              <a:t> the situation of </a:t>
            </a:r>
            <a:r>
              <a:rPr lang="fr-FR" dirty="0" err="1" smtClean="0"/>
              <a:t>various</a:t>
            </a:r>
            <a:r>
              <a:rPr lang="fr-FR" dirty="0" smtClean="0"/>
              <a:t> </a:t>
            </a:r>
            <a:r>
              <a:rPr lang="fr-FR" dirty="0" err="1" smtClean="0"/>
              <a:t>forms</a:t>
            </a:r>
            <a:r>
              <a:rPr lang="fr-FR" dirty="0" smtClean="0"/>
              <a:t> of violence in </a:t>
            </a:r>
            <a:r>
              <a:rPr lang="fr-FR" dirty="0" err="1" smtClean="0"/>
              <a:t>your</a:t>
            </a:r>
            <a:r>
              <a:rPr lang="fr-FR" dirty="0" smtClean="0"/>
              <a:t> country</a:t>
            </a:r>
            <a:endParaRPr lang="fr-FR" dirty="0"/>
          </a:p>
        </p:txBody>
      </p:sp>
      <p:sp>
        <p:nvSpPr>
          <p:cNvPr id="7" name="Rectangle 6"/>
          <p:cNvSpPr/>
          <p:nvPr/>
        </p:nvSpPr>
        <p:spPr>
          <a:xfrm>
            <a:off x="8700246" y="275167"/>
            <a:ext cx="230088" cy="1143000"/>
          </a:xfrm>
          <a:prstGeom prst="rect">
            <a:avLst/>
          </a:prstGeom>
          <a:solidFill>
            <a:srgbClr val="376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Family</a:t>
            </a:r>
            <a:r>
              <a:rPr lang="de-DE" dirty="0" smtClean="0"/>
              <a:t> </a:t>
            </a:r>
            <a:r>
              <a:rPr lang="de-DE" dirty="0" err="1" smtClean="0"/>
              <a:t>programmes</a:t>
            </a:r>
            <a:endParaRPr lang="de-DE" dirty="0"/>
          </a:p>
        </p:txBody>
      </p:sp>
      <p:sp>
        <p:nvSpPr>
          <p:cNvPr id="3" name="Inhaltsplatzhalter 2"/>
          <p:cNvSpPr>
            <a:spLocks noGrp="1"/>
          </p:cNvSpPr>
          <p:nvPr>
            <p:ph idx="1"/>
          </p:nvPr>
        </p:nvSpPr>
        <p:spPr/>
        <p:txBody>
          <a:bodyPr/>
          <a:lstStyle/>
          <a:p>
            <a:r>
              <a:rPr lang="de-DE" dirty="0" err="1" smtClean="0"/>
              <a:t>Early</a:t>
            </a:r>
            <a:r>
              <a:rPr lang="de-DE" dirty="0" smtClean="0"/>
              <a:t> </a:t>
            </a:r>
            <a:r>
              <a:rPr lang="de-DE" dirty="0" err="1" smtClean="0"/>
              <a:t>childhood</a:t>
            </a:r>
            <a:r>
              <a:rPr lang="de-DE" dirty="0" smtClean="0"/>
              <a:t>!: </a:t>
            </a:r>
            <a:r>
              <a:rPr lang="de-DE" dirty="0" err="1" smtClean="0"/>
              <a:t>prenatal</a:t>
            </a:r>
            <a:r>
              <a:rPr lang="de-DE" dirty="0" smtClean="0"/>
              <a:t> and postnatal </a:t>
            </a:r>
            <a:r>
              <a:rPr lang="de-DE" dirty="0" err="1" smtClean="0"/>
              <a:t>care</a:t>
            </a:r>
            <a:r>
              <a:rPr lang="de-DE" dirty="0" smtClean="0"/>
              <a:t> and </a:t>
            </a:r>
            <a:r>
              <a:rPr lang="de-DE" dirty="0" err="1" smtClean="0"/>
              <a:t>homevisitation</a:t>
            </a:r>
            <a:r>
              <a:rPr lang="de-DE" dirty="0" smtClean="0"/>
              <a:t> </a:t>
            </a:r>
            <a:r>
              <a:rPr lang="de-DE" dirty="0" err="1" smtClean="0"/>
              <a:t>programmes</a:t>
            </a:r>
            <a:r>
              <a:rPr lang="de-DE" dirty="0" smtClean="0"/>
              <a:t>: </a:t>
            </a:r>
            <a:r>
              <a:rPr lang="de-DE" dirty="0" err="1" smtClean="0"/>
              <a:t>foster</a:t>
            </a:r>
            <a:r>
              <a:rPr lang="de-DE" dirty="0" smtClean="0"/>
              <a:t> positive </a:t>
            </a:r>
            <a:r>
              <a:rPr lang="de-DE" dirty="0" err="1" smtClean="0"/>
              <a:t>parenting</a:t>
            </a:r>
            <a:r>
              <a:rPr lang="de-DE" dirty="0" smtClean="0"/>
              <a:t> </a:t>
            </a:r>
            <a:r>
              <a:rPr lang="de-DE" dirty="0" err="1" smtClean="0"/>
              <a:t>practices</a:t>
            </a:r>
            <a:endParaRPr lang="de-DE" dirty="0" smtClean="0"/>
          </a:p>
          <a:p>
            <a:pPr>
              <a:buNone/>
            </a:pPr>
            <a:endParaRPr lang="de-DE" dirty="0" smtClean="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30</a:t>
            </a:fld>
            <a:endParaRPr lang="en-GB"/>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Community</a:t>
            </a:r>
            <a:r>
              <a:rPr lang="de-DE" dirty="0" smtClean="0"/>
              <a:t> </a:t>
            </a:r>
            <a:r>
              <a:rPr lang="de-DE" dirty="0" err="1" smtClean="0"/>
              <a:t>interventions</a:t>
            </a:r>
            <a:endParaRPr lang="de-DE" dirty="0"/>
          </a:p>
        </p:txBody>
      </p:sp>
      <p:sp>
        <p:nvSpPr>
          <p:cNvPr id="3" name="Inhaltsplatzhalter 2"/>
          <p:cNvSpPr>
            <a:spLocks noGrp="1"/>
          </p:cNvSpPr>
          <p:nvPr>
            <p:ph idx="1"/>
          </p:nvPr>
        </p:nvSpPr>
        <p:spPr/>
        <p:txBody>
          <a:bodyPr/>
          <a:lstStyle/>
          <a:p>
            <a:r>
              <a:rPr lang="de-DE" dirty="0" smtClean="0"/>
              <a:t>School </a:t>
            </a:r>
            <a:r>
              <a:rPr lang="de-DE" dirty="0" err="1" smtClean="0"/>
              <a:t>programmes</a:t>
            </a:r>
            <a:endParaRPr lang="de-DE" dirty="0" smtClean="0"/>
          </a:p>
          <a:p>
            <a:pPr lvl="1"/>
            <a:r>
              <a:rPr lang="de-DE" dirty="0" smtClean="0"/>
              <a:t>SHE: </a:t>
            </a:r>
            <a:r>
              <a:rPr lang="de-DE" dirty="0" err="1" smtClean="0"/>
              <a:t>school</a:t>
            </a:r>
            <a:r>
              <a:rPr lang="de-DE" dirty="0" smtClean="0"/>
              <a:t> </a:t>
            </a:r>
            <a:r>
              <a:rPr lang="de-DE" dirty="0" err="1" smtClean="0"/>
              <a:t>for</a:t>
            </a:r>
            <a:r>
              <a:rPr lang="de-DE" dirty="0" smtClean="0"/>
              <a:t> </a:t>
            </a:r>
            <a:r>
              <a:rPr lang="de-DE" dirty="0" err="1" smtClean="0"/>
              <a:t>health</a:t>
            </a:r>
            <a:r>
              <a:rPr lang="de-DE" dirty="0" smtClean="0"/>
              <a:t> in Europe (</a:t>
            </a:r>
            <a:r>
              <a:rPr lang="de-DE" dirty="0" err="1" smtClean="0"/>
              <a:t>see</a:t>
            </a:r>
            <a:r>
              <a:rPr lang="de-DE" dirty="0" smtClean="0"/>
              <a:t> </a:t>
            </a:r>
            <a:r>
              <a:rPr lang="de-DE" dirty="0" err="1" smtClean="0"/>
              <a:t>lecture</a:t>
            </a:r>
            <a:r>
              <a:rPr lang="de-DE" dirty="0" smtClean="0"/>
              <a:t> on </a:t>
            </a:r>
            <a:r>
              <a:rPr lang="de-DE" dirty="0" err="1" smtClean="0"/>
              <a:t>school</a:t>
            </a:r>
            <a:r>
              <a:rPr lang="de-DE" dirty="0" smtClean="0"/>
              <a:t> </a:t>
            </a:r>
            <a:r>
              <a:rPr lang="de-DE" dirty="0" err="1" smtClean="0"/>
              <a:t>health</a:t>
            </a:r>
            <a:r>
              <a:rPr lang="de-DE" dirty="0" smtClean="0"/>
              <a:t>)</a:t>
            </a:r>
          </a:p>
          <a:p>
            <a:pPr lvl="1"/>
            <a:r>
              <a:rPr lang="de-DE" dirty="0" err="1" smtClean="0"/>
              <a:t>Prevention</a:t>
            </a:r>
            <a:r>
              <a:rPr lang="de-DE" dirty="0" smtClean="0"/>
              <a:t> </a:t>
            </a:r>
            <a:r>
              <a:rPr lang="de-DE" dirty="0" err="1" smtClean="0"/>
              <a:t>programmes</a:t>
            </a:r>
            <a:r>
              <a:rPr lang="de-DE" dirty="0" smtClean="0"/>
              <a:t> </a:t>
            </a:r>
            <a:r>
              <a:rPr lang="de-DE" dirty="0" err="1" smtClean="0"/>
              <a:t>against</a:t>
            </a:r>
            <a:r>
              <a:rPr lang="de-DE" dirty="0" smtClean="0"/>
              <a:t> </a:t>
            </a:r>
            <a:r>
              <a:rPr lang="de-DE" dirty="0" err="1" smtClean="0"/>
              <a:t>bullying</a:t>
            </a:r>
            <a:endParaRPr lang="de-DE" dirty="0" smtClean="0"/>
          </a:p>
          <a:p>
            <a:pPr lvl="1"/>
            <a:r>
              <a:rPr lang="de-DE" dirty="0" smtClean="0"/>
              <a:t>PATHS</a:t>
            </a:r>
          </a:p>
          <a:p>
            <a:r>
              <a:rPr lang="de-DE" dirty="0" smtClean="0"/>
              <a:t>After </a:t>
            </a:r>
            <a:r>
              <a:rPr lang="de-DE" dirty="0" err="1" smtClean="0"/>
              <a:t>school</a:t>
            </a:r>
            <a:r>
              <a:rPr lang="de-DE" dirty="0" smtClean="0"/>
              <a:t> </a:t>
            </a:r>
            <a:r>
              <a:rPr lang="de-DE" dirty="0" err="1" smtClean="0"/>
              <a:t>programmes</a:t>
            </a:r>
            <a:endParaRPr lang="de-DE" dirty="0" smtClean="0"/>
          </a:p>
          <a:p>
            <a:r>
              <a:rPr lang="de-DE" dirty="0" err="1" smtClean="0"/>
              <a:t>Community</a:t>
            </a:r>
            <a:r>
              <a:rPr lang="de-DE" dirty="0" smtClean="0"/>
              <a:t> </a:t>
            </a:r>
            <a:r>
              <a:rPr lang="de-DE" dirty="0" err="1" smtClean="0"/>
              <a:t>policies</a:t>
            </a:r>
            <a:r>
              <a:rPr lang="de-DE" dirty="0" smtClean="0"/>
              <a:t> </a:t>
            </a:r>
            <a:r>
              <a:rPr lang="de-DE" dirty="0" err="1" smtClean="0"/>
              <a:t>regarding</a:t>
            </a:r>
            <a:r>
              <a:rPr lang="de-DE" dirty="0" smtClean="0"/>
              <a:t> </a:t>
            </a:r>
            <a:r>
              <a:rPr lang="de-DE" dirty="0" err="1" smtClean="0"/>
              <a:t>availabilty</a:t>
            </a:r>
            <a:r>
              <a:rPr lang="de-DE" dirty="0" smtClean="0"/>
              <a:t> of </a:t>
            </a:r>
            <a:r>
              <a:rPr lang="de-DE" dirty="0" err="1" smtClean="0"/>
              <a:t>weapons</a:t>
            </a:r>
            <a:r>
              <a:rPr lang="de-DE" dirty="0" smtClean="0"/>
              <a:t>, </a:t>
            </a:r>
            <a:r>
              <a:rPr lang="de-DE" dirty="0" err="1" smtClean="0"/>
              <a:t>exposure</a:t>
            </a:r>
            <a:r>
              <a:rPr lang="de-DE" dirty="0" smtClean="0"/>
              <a:t> to media </a:t>
            </a:r>
            <a:r>
              <a:rPr lang="de-DE" dirty="0" err="1" smtClean="0"/>
              <a:t>violence</a:t>
            </a:r>
            <a:r>
              <a:rPr lang="de-DE" dirty="0" smtClean="0"/>
              <a:t> etc.</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31</a:t>
            </a:fld>
            <a:endParaRPr lang="en-GB"/>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smtClean="0"/>
              <a:t>Preventive</a:t>
            </a:r>
            <a:r>
              <a:rPr lang="de-DE" dirty="0" smtClean="0"/>
              <a:t> </a:t>
            </a:r>
            <a:r>
              <a:rPr lang="de-DE" dirty="0" err="1" smtClean="0"/>
              <a:t>interventions</a:t>
            </a:r>
            <a:r>
              <a:rPr lang="de-DE" dirty="0" smtClean="0"/>
              <a:t> on </a:t>
            </a:r>
            <a:r>
              <a:rPr lang="de-DE" dirty="0" err="1" smtClean="0"/>
              <a:t>the</a:t>
            </a:r>
            <a:r>
              <a:rPr lang="de-DE" dirty="0" smtClean="0"/>
              <a:t> </a:t>
            </a:r>
            <a:r>
              <a:rPr lang="de-DE" dirty="0" err="1" smtClean="0"/>
              <a:t>health</a:t>
            </a:r>
            <a:r>
              <a:rPr lang="de-DE" dirty="0" smtClean="0"/>
              <a:t> </a:t>
            </a:r>
            <a:r>
              <a:rPr lang="de-DE" dirty="0" err="1" smtClean="0"/>
              <a:t>care</a:t>
            </a:r>
            <a:r>
              <a:rPr lang="de-DE" dirty="0" smtClean="0"/>
              <a:t> </a:t>
            </a:r>
            <a:r>
              <a:rPr lang="de-DE" dirty="0" err="1" smtClean="0"/>
              <a:t>service</a:t>
            </a:r>
            <a:r>
              <a:rPr lang="de-DE" dirty="0" smtClean="0"/>
              <a:t> </a:t>
            </a:r>
            <a:r>
              <a:rPr lang="de-DE" dirty="0" err="1" smtClean="0"/>
              <a:t>level</a:t>
            </a:r>
            <a:endParaRPr lang="de-DE" dirty="0"/>
          </a:p>
        </p:txBody>
      </p:sp>
      <p:sp>
        <p:nvSpPr>
          <p:cNvPr id="3" name="Inhaltsplatzhalter 2"/>
          <p:cNvSpPr>
            <a:spLocks noGrp="1"/>
          </p:cNvSpPr>
          <p:nvPr>
            <p:ph idx="1"/>
          </p:nvPr>
        </p:nvSpPr>
        <p:spPr>
          <a:xfrm>
            <a:off x="457200" y="2362200"/>
            <a:ext cx="8686800" cy="3942928"/>
          </a:xfrm>
        </p:spPr>
        <p:txBody>
          <a:bodyPr/>
          <a:lstStyle/>
          <a:p>
            <a:pPr>
              <a:buNone/>
            </a:pPr>
            <a:r>
              <a:rPr lang="de-DE" sz="2400" dirty="0" err="1" smtClean="0"/>
              <a:t>Train</a:t>
            </a:r>
            <a:r>
              <a:rPr lang="de-DE" sz="2400" dirty="0" smtClean="0"/>
              <a:t> </a:t>
            </a:r>
            <a:r>
              <a:rPr lang="de-DE" sz="2400" dirty="0" err="1" smtClean="0"/>
              <a:t>HC-staff</a:t>
            </a:r>
            <a:r>
              <a:rPr lang="de-DE" sz="2400" dirty="0" smtClean="0"/>
              <a:t> to </a:t>
            </a:r>
          </a:p>
          <a:p>
            <a:r>
              <a:rPr lang="de-DE" sz="2400" dirty="0" err="1" smtClean="0"/>
              <a:t>recognize</a:t>
            </a:r>
            <a:r>
              <a:rPr lang="de-DE" sz="2400" dirty="0" smtClean="0"/>
              <a:t> </a:t>
            </a:r>
            <a:r>
              <a:rPr lang="de-DE" sz="2400" dirty="0" err="1" smtClean="0"/>
              <a:t>warning</a:t>
            </a:r>
            <a:r>
              <a:rPr lang="de-DE" sz="2400" dirty="0" smtClean="0"/>
              <a:t> </a:t>
            </a:r>
            <a:r>
              <a:rPr lang="de-DE" sz="2400" dirty="0" err="1" smtClean="0"/>
              <a:t>signs</a:t>
            </a:r>
            <a:r>
              <a:rPr lang="de-DE" sz="2400" dirty="0" smtClean="0"/>
              <a:t> (</a:t>
            </a:r>
            <a:r>
              <a:rPr lang="de-DE" sz="2400" dirty="0" err="1" smtClean="0"/>
              <a:t>associated</a:t>
            </a:r>
            <a:r>
              <a:rPr lang="de-DE" sz="2400" dirty="0" smtClean="0"/>
              <a:t> </a:t>
            </a:r>
            <a:r>
              <a:rPr lang="de-DE" sz="2400" dirty="0" err="1" smtClean="0"/>
              <a:t>with</a:t>
            </a:r>
            <a:r>
              <a:rPr lang="de-DE" sz="2400" dirty="0" smtClean="0"/>
              <a:t> </a:t>
            </a:r>
            <a:r>
              <a:rPr lang="de-DE" sz="2400" dirty="0" err="1" smtClean="0"/>
              <a:t>risks</a:t>
            </a:r>
            <a:r>
              <a:rPr lang="de-DE" sz="2400" dirty="0" smtClean="0"/>
              <a:t> </a:t>
            </a:r>
            <a:r>
              <a:rPr lang="de-DE" sz="2400" dirty="0" err="1" smtClean="0"/>
              <a:t>for</a:t>
            </a:r>
            <a:r>
              <a:rPr lang="de-DE" sz="2400" dirty="0" smtClean="0"/>
              <a:t> </a:t>
            </a:r>
            <a:r>
              <a:rPr lang="de-DE" sz="2400" dirty="0" err="1" smtClean="0"/>
              <a:t>youth</a:t>
            </a:r>
            <a:r>
              <a:rPr lang="de-DE" sz="2400" dirty="0" smtClean="0"/>
              <a:t> </a:t>
            </a:r>
            <a:r>
              <a:rPr lang="de-DE" sz="2400" dirty="0" err="1" smtClean="0"/>
              <a:t>violence</a:t>
            </a:r>
            <a:r>
              <a:rPr lang="de-DE" sz="2400" dirty="0" smtClean="0"/>
              <a:t>, </a:t>
            </a:r>
            <a:r>
              <a:rPr lang="de-DE" sz="2400" dirty="0" err="1" smtClean="0"/>
              <a:t>suicide</a:t>
            </a:r>
            <a:r>
              <a:rPr lang="de-DE" sz="2400" dirty="0" smtClean="0"/>
              <a:t> etc)</a:t>
            </a:r>
          </a:p>
          <a:p>
            <a:r>
              <a:rPr lang="de-DE" sz="2400" dirty="0" err="1" smtClean="0"/>
              <a:t>learn</a:t>
            </a:r>
            <a:r>
              <a:rPr lang="de-DE" sz="2400" dirty="0" smtClean="0"/>
              <a:t> </a:t>
            </a:r>
            <a:r>
              <a:rPr lang="de-DE" sz="2400" dirty="0" err="1" smtClean="0"/>
              <a:t>how</a:t>
            </a:r>
            <a:r>
              <a:rPr lang="de-DE" sz="2400" dirty="0" smtClean="0"/>
              <a:t> to </a:t>
            </a:r>
            <a:r>
              <a:rPr lang="de-DE" sz="2400" dirty="0" err="1" smtClean="0"/>
              <a:t>ask</a:t>
            </a:r>
            <a:r>
              <a:rPr lang="de-DE" sz="2400" dirty="0" smtClean="0"/>
              <a:t> </a:t>
            </a:r>
            <a:r>
              <a:rPr lang="de-DE" sz="2400" dirty="0" err="1" smtClean="0"/>
              <a:t>questions</a:t>
            </a:r>
            <a:r>
              <a:rPr lang="de-DE" sz="2400" dirty="0" smtClean="0"/>
              <a:t> </a:t>
            </a:r>
            <a:r>
              <a:rPr lang="de-DE" sz="2400" dirty="0" err="1" smtClean="0"/>
              <a:t>about</a:t>
            </a:r>
            <a:r>
              <a:rPr lang="de-DE" sz="2400" dirty="0" smtClean="0"/>
              <a:t> </a:t>
            </a:r>
            <a:r>
              <a:rPr lang="de-DE" sz="2400" dirty="0" err="1" smtClean="0"/>
              <a:t>violence</a:t>
            </a:r>
            <a:r>
              <a:rPr lang="de-DE" sz="2400" dirty="0" smtClean="0"/>
              <a:t> </a:t>
            </a:r>
            <a:r>
              <a:rPr lang="de-DE" sz="2400" dirty="0" err="1" smtClean="0"/>
              <a:t>experience</a:t>
            </a:r>
            <a:r>
              <a:rPr lang="de-DE" sz="2400" dirty="0" smtClean="0"/>
              <a:t>, </a:t>
            </a:r>
            <a:r>
              <a:rPr lang="de-DE" sz="2400" dirty="0" err="1" smtClean="0"/>
              <a:t>anger</a:t>
            </a:r>
            <a:r>
              <a:rPr lang="de-DE" sz="2400" dirty="0" smtClean="0"/>
              <a:t>, </a:t>
            </a:r>
            <a:r>
              <a:rPr lang="de-DE" sz="2400" dirty="0" err="1" smtClean="0"/>
              <a:t>strategies</a:t>
            </a:r>
            <a:r>
              <a:rPr lang="de-DE" sz="2400" dirty="0" smtClean="0"/>
              <a:t> to handle </a:t>
            </a:r>
            <a:r>
              <a:rPr lang="de-DE" sz="2400" dirty="0" err="1" smtClean="0"/>
              <a:t>anger</a:t>
            </a:r>
            <a:r>
              <a:rPr lang="de-DE" sz="2400" dirty="0" smtClean="0"/>
              <a:t>, </a:t>
            </a:r>
            <a:r>
              <a:rPr lang="de-DE" sz="2400" dirty="0" err="1" smtClean="0"/>
              <a:t>presence</a:t>
            </a:r>
            <a:r>
              <a:rPr lang="de-DE" sz="2400" dirty="0" smtClean="0"/>
              <a:t> of </a:t>
            </a:r>
            <a:r>
              <a:rPr lang="de-DE" sz="2400" dirty="0" err="1" smtClean="0"/>
              <a:t>suicidal</a:t>
            </a:r>
            <a:r>
              <a:rPr lang="de-DE" sz="2400" dirty="0" smtClean="0"/>
              <a:t> </a:t>
            </a:r>
            <a:r>
              <a:rPr lang="de-DE" sz="2400" dirty="0" err="1" smtClean="0"/>
              <a:t>thoughts</a:t>
            </a:r>
            <a:r>
              <a:rPr lang="de-DE" sz="2400" dirty="0" smtClean="0"/>
              <a:t> and </a:t>
            </a:r>
            <a:r>
              <a:rPr lang="de-DE" sz="2400" dirty="0" err="1" smtClean="0"/>
              <a:t>feelings</a:t>
            </a:r>
            <a:r>
              <a:rPr lang="de-DE" sz="2400" dirty="0" smtClean="0"/>
              <a:t/>
            </a:r>
            <a:br>
              <a:rPr lang="de-DE" sz="2400" dirty="0" smtClean="0"/>
            </a:br>
            <a:r>
              <a:rPr lang="de-DE" sz="2400" dirty="0" smtClean="0">
                <a:sym typeface="Wingdings"/>
              </a:rPr>
              <a:t> HEADSSS</a:t>
            </a:r>
          </a:p>
          <a:p>
            <a:r>
              <a:rPr lang="de-DE" sz="2400" dirty="0" err="1" smtClean="0"/>
              <a:t>Help</a:t>
            </a:r>
            <a:r>
              <a:rPr lang="de-DE" sz="2400" dirty="0" smtClean="0"/>
              <a:t> </a:t>
            </a:r>
            <a:r>
              <a:rPr lang="de-DE" sz="2400" dirty="0" err="1" smtClean="0"/>
              <a:t>adolescent</a:t>
            </a:r>
            <a:r>
              <a:rPr lang="de-DE" sz="2400" dirty="0" smtClean="0"/>
              <a:t> to </a:t>
            </a:r>
            <a:r>
              <a:rPr lang="de-DE" sz="2400" dirty="0" err="1" smtClean="0"/>
              <a:t>accept</a:t>
            </a:r>
            <a:r>
              <a:rPr lang="de-DE" sz="2400" dirty="0" smtClean="0"/>
              <a:t> and </a:t>
            </a:r>
            <a:r>
              <a:rPr lang="de-DE" sz="2400" dirty="0" err="1" smtClean="0"/>
              <a:t>realize</a:t>
            </a:r>
            <a:r>
              <a:rPr lang="de-DE" sz="2400" dirty="0" smtClean="0"/>
              <a:t> </a:t>
            </a:r>
            <a:r>
              <a:rPr lang="de-DE" sz="2400" dirty="0" err="1" smtClean="0"/>
              <a:t>referral</a:t>
            </a:r>
            <a:r>
              <a:rPr lang="de-DE" sz="2400" dirty="0" smtClean="0"/>
              <a:t>.  </a:t>
            </a:r>
          </a:p>
          <a:p>
            <a:pPr>
              <a:buFont typeface="Wingdings" pitchFamily="-102" charset="2"/>
              <a:buChar char="è"/>
            </a:pPr>
            <a:r>
              <a:rPr lang="de-DE" sz="2400" dirty="0" err="1" smtClean="0">
                <a:sym typeface="Wingdings"/>
              </a:rPr>
              <a:t>promising</a:t>
            </a:r>
            <a:r>
              <a:rPr lang="de-DE" sz="2400" dirty="0" smtClean="0">
                <a:sym typeface="Wingdings"/>
              </a:rPr>
              <a:t> </a:t>
            </a:r>
            <a:r>
              <a:rPr lang="de-DE" sz="2400" dirty="0" err="1" smtClean="0">
                <a:sym typeface="Wingdings"/>
              </a:rPr>
              <a:t>approach</a:t>
            </a:r>
            <a:r>
              <a:rPr lang="de-DE" sz="2400" dirty="0" smtClean="0">
                <a:sym typeface="Wingdings"/>
              </a:rPr>
              <a:t>: </a:t>
            </a:r>
            <a:r>
              <a:rPr lang="de-DE" sz="2400" dirty="0" err="1" smtClean="0">
                <a:sym typeface="Wingdings"/>
              </a:rPr>
              <a:t>e-learning</a:t>
            </a:r>
            <a:r>
              <a:rPr lang="de-DE" sz="2400" dirty="0" smtClean="0">
                <a:sym typeface="Wingdings"/>
              </a:rPr>
              <a:t> </a:t>
            </a:r>
            <a:r>
              <a:rPr lang="de-DE" sz="2400" dirty="0" err="1" smtClean="0">
                <a:sym typeface="Wingdings"/>
              </a:rPr>
              <a:t>programms</a:t>
            </a:r>
            <a:r>
              <a:rPr lang="de-DE" sz="2400" dirty="0" smtClean="0">
                <a:sym typeface="Wingdings"/>
              </a:rPr>
              <a:t> </a:t>
            </a:r>
          </a:p>
          <a:p>
            <a:pPr>
              <a:buNone/>
            </a:pPr>
            <a:r>
              <a:rPr lang="de-DE" sz="2000" dirty="0" smtClean="0">
                <a:sym typeface="Wingdings"/>
              </a:rPr>
              <a:t>(</a:t>
            </a:r>
            <a:r>
              <a:rPr lang="de-DE" sz="2000" dirty="0" err="1" smtClean="0">
                <a:sym typeface="Wingdings"/>
              </a:rPr>
              <a:t>e.g</a:t>
            </a:r>
            <a:r>
              <a:rPr lang="de-DE" sz="2000" dirty="0" smtClean="0">
                <a:sym typeface="Wingdings"/>
              </a:rPr>
              <a:t>. </a:t>
            </a:r>
            <a:r>
              <a:rPr lang="de-DE" sz="2000" dirty="0" err="1" smtClean="0"/>
              <a:t>Ghoncheh</a:t>
            </a:r>
            <a:r>
              <a:rPr lang="de-DE" sz="2000" dirty="0" smtClean="0"/>
              <a:t> R, JMIR Mental Health 2016, http://mental.jmir.org/2016/1/e8/)</a:t>
            </a:r>
            <a:r>
              <a:rPr lang="de-DE" sz="2000" dirty="0" smtClean="0">
                <a:sym typeface="Wingdings"/>
              </a:rPr>
              <a:t/>
            </a:r>
            <a:br>
              <a:rPr lang="de-DE" sz="2000" dirty="0" smtClean="0">
                <a:sym typeface="Wingdings"/>
              </a:rPr>
            </a:br>
            <a:endParaRPr lang="de-DE" sz="2000"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32</a:t>
            </a:fld>
            <a:endParaRPr lang="en-GB"/>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Prevention</a:t>
            </a:r>
            <a:r>
              <a:rPr lang="de-DE" dirty="0" smtClean="0"/>
              <a:t> of </a:t>
            </a:r>
            <a:r>
              <a:rPr lang="de-DE" dirty="0" err="1" smtClean="0"/>
              <a:t>Bullying</a:t>
            </a:r>
            <a:endParaRPr lang="de-DE" dirty="0"/>
          </a:p>
        </p:txBody>
      </p:sp>
      <p:sp>
        <p:nvSpPr>
          <p:cNvPr id="3" name="Inhaltsplatzhalter 2"/>
          <p:cNvSpPr>
            <a:spLocks noGrp="1"/>
          </p:cNvSpPr>
          <p:nvPr>
            <p:ph sz="half" idx="1"/>
          </p:nvPr>
        </p:nvSpPr>
        <p:spPr/>
        <p:txBody>
          <a:bodyPr/>
          <a:lstStyle/>
          <a:p>
            <a:r>
              <a:rPr lang="de-DE" dirty="0" err="1" smtClean="0"/>
              <a:t>Whole</a:t>
            </a:r>
            <a:r>
              <a:rPr lang="de-DE" dirty="0" smtClean="0"/>
              <a:t> </a:t>
            </a:r>
            <a:r>
              <a:rPr lang="de-DE" dirty="0" err="1" smtClean="0"/>
              <a:t>school</a:t>
            </a:r>
            <a:r>
              <a:rPr lang="de-DE" dirty="0" smtClean="0"/>
              <a:t> </a:t>
            </a:r>
            <a:r>
              <a:rPr lang="de-DE" dirty="0" err="1" smtClean="0"/>
              <a:t>approach</a:t>
            </a:r>
            <a:r>
              <a:rPr lang="de-DE" dirty="0" smtClean="0"/>
              <a:t> </a:t>
            </a:r>
            <a:r>
              <a:rPr lang="de-DE" dirty="0" err="1" smtClean="0"/>
              <a:t>across</a:t>
            </a:r>
            <a:r>
              <a:rPr lang="de-DE" dirty="0" smtClean="0"/>
              <a:t> </a:t>
            </a:r>
            <a:r>
              <a:rPr lang="de-DE" dirty="0" err="1" smtClean="0"/>
              <a:t>disciplines</a:t>
            </a:r>
            <a:r>
              <a:rPr lang="de-DE" dirty="0" smtClean="0"/>
              <a:t> and </a:t>
            </a:r>
            <a:r>
              <a:rPr lang="de-DE" dirty="0" err="1" smtClean="0"/>
              <a:t>with</a:t>
            </a:r>
            <a:r>
              <a:rPr lang="de-DE" dirty="0" smtClean="0"/>
              <a:t> </a:t>
            </a:r>
            <a:r>
              <a:rPr lang="de-DE" dirty="0" err="1" smtClean="0"/>
              <a:t>whole</a:t>
            </a:r>
            <a:r>
              <a:rPr lang="de-DE" dirty="0" smtClean="0"/>
              <a:t> </a:t>
            </a:r>
            <a:r>
              <a:rPr lang="de-DE" dirty="0" err="1" smtClean="0"/>
              <a:t>school</a:t>
            </a:r>
            <a:r>
              <a:rPr lang="de-DE" dirty="0" smtClean="0"/>
              <a:t> </a:t>
            </a:r>
            <a:r>
              <a:rPr lang="de-DE" dirty="0" err="1" smtClean="0"/>
              <a:t>community</a:t>
            </a:r>
            <a:r>
              <a:rPr lang="de-DE" dirty="0" smtClean="0"/>
              <a:t> </a:t>
            </a:r>
            <a:r>
              <a:rPr lang="de-DE" dirty="0" err="1" smtClean="0"/>
              <a:t>more</a:t>
            </a:r>
            <a:r>
              <a:rPr lang="de-DE" dirty="0" smtClean="0"/>
              <a:t> </a:t>
            </a:r>
            <a:r>
              <a:rPr lang="de-DE" dirty="0" err="1" smtClean="0"/>
              <a:t>effective</a:t>
            </a:r>
            <a:r>
              <a:rPr lang="de-DE" dirty="0" smtClean="0"/>
              <a:t> </a:t>
            </a:r>
            <a:r>
              <a:rPr lang="de-DE" dirty="0" err="1" smtClean="0"/>
              <a:t>than</a:t>
            </a:r>
            <a:r>
              <a:rPr lang="de-DE" dirty="0" smtClean="0"/>
              <a:t> </a:t>
            </a:r>
            <a:r>
              <a:rPr lang="de-DE" dirty="0" err="1" smtClean="0"/>
              <a:t>curriculum</a:t>
            </a:r>
            <a:r>
              <a:rPr lang="de-DE" dirty="0" smtClean="0"/>
              <a:t> </a:t>
            </a:r>
            <a:r>
              <a:rPr lang="de-DE" dirty="0" err="1" smtClean="0"/>
              <a:t>based</a:t>
            </a:r>
            <a:r>
              <a:rPr lang="de-DE" dirty="0" smtClean="0"/>
              <a:t> </a:t>
            </a:r>
            <a:r>
              <a:rPr lang="de-DE" dirty="0" err="1" smtClean="0"/>
              <a:t>activities</a:t>
            </a:r>
            <a:r>
              <a:rPr lang="de-DE" dirty="0" smtClean="0"/>
              <a:t> and </a:t>
            </a:r>
            <a:r>
              <a:rPr lang="de-DE" dirty="0" err="1" smtClean="0"/>
              <a:t>targeted</a:t>
            </a:r>
            <a:r>
              <a:rPr lang="de-DE" dirty="0" smtClean="0"/>
              <a:t> </a:t>
            </a:r>
            <a:r>
              <a:rPr lang="de-DE" dirty="0" err="1" smtClean="0"/>
              <a:t>social</a:t>
            </a:r>
            <a:r>
              <a:rPr lang="de-DE" dirty="0" smtClean="0"/>
              <a:t> </a:t>
            </a:r>
            <a:r>
              <a:rPr lang="de-DE" dirty="0" err="1" smtClean="0"/>
              <a:t>learning</a:t>
            </a:r>
            <a:r>
              <a:rPr lang="de-DE" dirty="0" smtClean="0"/>
              <a:t> </a:t>
            </a:r>
            <a:r>
              <a:rPr lang="de-DE" dirty="0" err="1" smtClean="0"/>
              <a:t>groups</a:t>
            </a:r>
            <a:r>
              <a:rPr lang="de-DE" dirty="0" smtClean="0"/>
              <a:t> </a:t>
            </a:r>
            <a:endParaRPr lang="de-DE" dirty="0"/>
          </a:p>
        </p:txBody>
      </p:sp>
      <p:sp>
        <p:nvSpPr>
          <p:cNvPr id="4" name="Inhaltsplatzhalter 3"/>
          <p:cNvSpPr>
            <a:spLocks noGrp="1"/>
          </p:cNvSpPr>
          <p:nvPr>
            <p:ph sz="half" idx="2"/>
          </p:nvPr>
        </p:nvSpPr>
        <p:spPr/>
        <p:txBody>
          <a:bodyPr/>
          <a:lstStyle/>
          <a:p>
            <a:r>
              <a:rPr lang="de-DE" dirty="0" err="1" smtClean="0"/>
              <a:t>Prohibit</a:t>
            </a:r>
            <a:r>
              <a:rPr lang="de-DE" dirty="0" smtClean="0"/>
              <a:t> </a:t>
            </a:r>
            <a:r>
              <a:rPr lang="de-DE" dirty="0" err="1" smtClean="0"/>
              <a:t>bullying</a:t>
            </a:r>
            <a:endParaRPr lang="de-DE" dirty="0" smtClean="0"/>
          </a:p>
          <a:p>
            <a:r>
              <a:rPr lang="de-DE" dirty="0" err="1" smtClean="0"/>
              <a:t>Promote</a:t>
            </a:r>
            <a:r>
              <a:rPr lang="de-DE" dirty="0" smtClean="0"/>
              <a:t> </a:t>
            </a:r>
            <a:r>
              <a:rPr lang="de-DE" dirty="0" err="1" smtClean="0"/>
              <a:t>mutual</a:t>
            </a:r>
            <a:r>
              <a:rPr lang="de-DE" dirty="0" smtClean="0"/>
              <a:t> </a:t>
            </a:r>
            <a:r>
              <a:rPr lang="de-DE" dirty="0" err="1" smtClean="0"/>
              <a:t>respect</a:t>
            </a:r>
            <a:r>
              <a:rPr lang="de-DE" dirty="0" smtClean="0"/>
              <a:t>, </a:t>
            </a:r>
            <a:r>
              <a:rPr lang="de-DE" dirty="0" err="1" smtClean="0"/>
              <a:t>tolerance</a:t>
            </a:r>
            <a:r>
              <a:rPr lang="de-DE" dirty="0" smtClean="0"/>
              <a:t>, </a:t>
            </a:r>
            <a:r>
              <a:rPr lang="de-DE" dirty="0" err="1" smtClean="0"/>
              <a:t>supportive</a:t>
            </a:r>
            <a:r>
              <a:rPr lang="de-DE" dirty="0" smtClean="0"/>
              <a:t> </a:t>
            </a:r>
            <a:r>
              <a:rPr lang="de-DE" dirty="0" err="1" smtClean="0"/>
              <a:t>peer</a:t>
            </a:r>
            <a:r>
              <a:rPr lang="de-DE" dirty="0" smtClean="0"/>
              <a:t> </a:t>
            </a:r>
            <a:r>
              <a:rPr lang="de-DE" dirty="0" err="1" smtClean="0"/>
              <a:t>relationships</a:t>
            </a:r>
            <a:r>
              <a:rPr lang="de-DE" dirty="0" smtClean="0"/>
              <a:t>, </a:t>
            </a:r>
          </a:p>
          <a:p>
            <a:r>
              <a:rPr lang="de-DE" dirty="0" err="1" smtClean="0"/>
              <a:t>Promote</a:t>
            </a:r>
            <a:r>
              <a:rPr lang="de-DE" dirty="0" smtClean="0"/>
              <a:t> </a:t>
            </a:r>
            <a:r>
              <a:rPr lang="de-DE" dirty="0" err="1" smtClean="0"/>
              <a:t>cooperative</a:t>
            </a:r>
            <a:r>
              <a:rPr lang="de-DE" dirty="0" smtClean="0"/>
              <a:t> </a:t>
            </a:r>
            <a:r>
              <a:rPr lang="de-DE" dirty="0" err="1" smtClean="0"/>
              <a:t>learning</a:t>
            </a:r>
            <a:r>
              <a:rPr lang="de-DE" dirty="0" smtClean="0"/>
              <a:t> </a:t>
            </a:r>
            <a:endParaRPr lang="de-DE" dirty="0"/>
          </a:p>
        </p:txBody>
      </p:sp>
      <p:sp>
        <p:nvSpPr>
          <p:cNvPr id="5" name="Foliennummernplatzhalter 4"/>
          <p:cNvSpPr>
            <a:spLocks noGrp="1"/>
          </p:cNvSpPr>
          <p:nvPr>
            <p:ph type="sldNum" sz="quarter" idx="11"/>
          </p:nvPr>
        </p:nvSpPr>
        <p:spPr/>
        <p:txBody>
          <a:bodyPr/>
          <a:lstStyle/>
          <a:p>
            <a:pPr>
              <a:defRPr/>
            </a:pPr>
            <a:fld id="{0261F00F-A245-4FD8-BB8D-3BC3D3EBDCFF}" type="slidenum">
              <a:rPr lang="en-GB" smtClean="0"/>
              <a:pPr>
                <a:defRPr/>
              </a:pPr>
              <a:t>33</a:t>
            </a:fld>
            <a:endParaRPr lang="en-GB"/>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Prevention</a:t>
            </a:r>
            <a:r>
              <a:rPr lang="de-DE" dirty="0" smtClean="0"/>
              <a:t> of </a:t>
            </a:r>
            <a:r>
              <a:rPr lang="de-DE" dirty="0" err="1" smtClean="0"/>
              <a:t>bullying</a:t>
            </a:r>
            <a:r>
              <a:rPr lang="de-DE" dirty="0" smtClean="0"/>
              <a:t> (2)</a:t>
            </a:r>
            <a:endParaRPr lang="de-DE" dirty="0"/>
          </a:p>
        </p:txBody>
      </p:sp>
      <p:sp>
        <p:nvSpPr>
          <p:cNvPr id="3" name="Inhaltsplatzhalter 2"/>
          <p:cNvSpPr>
            <a:spLocks noGrp="1"/>
          </p:cNvSpPr>
          <p:nvPr>
            <p:ph idx="1"/>
          </p:nvPr>
        </p:nvSpPr>
        <p:spPr>
          <a:xfrm>
            <a:off x="457200" y="1447800"/>
            <a:ext cx="8686800" cy="4552528"/>
          </a:xfrm>
        </p:spPr>
        <p:txBody>
          <a:bodyPr/>
          <a:lstStyle/>
          <a:p>
            <a:r>
              <a:rPr lang="de-DE" sz="2800" dirty="0" err="1" smtClean="0"/>
              <a:t>Adult</a:t>
            </a:r>
            <a:r>
              <a:rPr lang="de-DE" sz="2800" dirty="0" smtClean="0"/>
              <a:t> </a:t>
            </a:r>
            <a:r>
              <a:rPr lang="de-DE" sz="2800" dirty="0" err="1" smtClean="0"/>
              <a:t>supervision</a:t>
            </a:r>
            <a:r>
              <a:rPr lang="de-DE" sz="2800" dirty="0" smtClean="0"/>
              <a:t> at </a:t>
            </a:r>
            <a:r>
              <a:rPr lang="de-DE" sz="2800" dirty="0" err="1" smtClean="0"/>
              <a:t>key</a:t>
            </a:r>
            <a:r>
              <a:rPr lang="de-DE" sz="2800" dirty="0" smtClean="0"/>
              <a:t> </a:t>
            </a:r>
            <a:r>
              <a:rPr lang="de-DE" sz="2800" dirty="0" err="1" smtClean="0"/>
              <a:t>times</a:t>
            </a:r>
            <a:endParaRPr lang="de-DE" sz="2800" dirty="0" smtClean="0"/>
          </a:p>
          <a:p>
            <a:r>
              <a:rPr lang="de-DE" sz="2800" dirty="0" err="1" smtClean="0"/>
              <a:t>Create</a:t>
            </a:r>
            <a:r>
              <a:rPr lang="de-DE" sz="2800" dirty="0" smtClean="0"/>
              <a:t> a </a:t>
            </a:r>
            <a:r>
              <a:rPr lang="de-DE" sz="2800" dirty="0" err="1" smtClean="0"/>
              <a:t>culture</a:t>
            </a:r>
            <a:r>
              <a:rPr lang="de-DE" sz="2800" dirty="0" smtClean="0"/>
              <a:t>, </a:t>
            </a:r>
            <a:r>
              <a:rPr lang="de-DE" sz="2800" dirty="0" err="1" smtClean="0"/>
              <a:t>where</a:t>
            </a:r>
            <a:r>
              <a:rPr lang="de-DE" sz="2800" dirty="0" smtClean="0"/>
              <a:t> </a:t>
            </a:r>
            <a:r>
              <a:rPr lang="de-DE" sz="2800" dirty="0" err="1" smtClean="0"/>
              <a:t>bullying</a:t>
            </a:r>
            <a:r>
              <a:rPr lang="de-DE" sz="2800" dirty="0" smtClean="0"/>
              <a:t> </a:t>
            </a:r>
            <a:r>
              <a:rPr lang="de-DE" sz="2800" dirty="0" err="1" smtClean="0"/>
              <a:t>incidents</a:t>
            </a:r>
            <a:r>
              <a:rPr lang="de-DE" sz="2800" dirty="0" smtClean="0"/>
              <a:t> </a:t>
            </a:r>
            <a:r>
              <a:rPr lang="de-DE" sz="2800" dirty="0" err="1" smtClean="0"/>
              <a:t>are</a:t>
            </a:r>
            <a:r>
              <a:rPr lang="de-DE" sz="2800" dirty="0" smtClean="0"/>
              <a:t> </a:t>
            </a:r>
            <a:r>
              <a:rPr lang="de-DE" sz="2800" dirty="0" err="1" smtClean="0"/>
              <a:t>reported</a:t>
            </a:r>
            <a:r>
              <a:rPr lang="de-DE" sz="2800" dirty="0" smtClean="0"/>
              <a:t> and an </a:t>
            </a:r>
            <a:r>
              <a:rPr lang="de-DE" sz="2800" dirty="0" err="1" smtClean="0"/>
              <a:t>organised</a:t>
            </a:r>
            <a:r>
              <a:rPr lang="de-DE" sz="2800" dirty="0" smtClean="0"/>
              <a:t> </a:t>
            </a:r>
            <a:r>
              <a:rPr lang="de-DE" sz="2800" dirty="0" err="1" smtClean="0"/>
              <a:t>response</a:t>
            </a:r>
            <a:r>
              <a:rPr lang="de-DE" sz="2800" dirty="0" smtClean="0"/>
              <a:t> </a:t>
            </a:r>
            <a:r>
              <a:rPr lang="de-DE" sz="2800" dirty="0" err="1" smtClean="0"/>
              <a:t>supports</a:t>
            </a:r>
            <a:r>
              <a:rPr lang="de-DE" sz="2800" dirty="0" smtClean="0"/>
              <a:t> </a:t>
            </a:r>
            <a:r>
              <a:rPr lang="de-DE" sz="2800" dirty="0" err="1" smtClean="0"/>
              <a:t>victimbs</a:t>
            </a:r>
            <a:r>
              <a:rPr lang="de-DE" sz="2800" dirty="0" smtClean="0"/>
              <a:t> and </a:t>
            </a:r>
            <a:r>
              <a:rPr lang="de-DE" sz="2800" dirty="0" err="1" smtClean="0"/>
              <a:t>provides</a:t>
            </a:r>
            <a:r>
              <a:rPr lang="de-DE" sz="2800" dirty="0" smtClean="0"/>
              <a:t> </a:t>
            </a:r>
            <a:r>
              <a:rPr lang="de-DE" sz="2800" dirty="0" err="1" smtClean="0"/>
              <a:t>counselling</a:t>
            </a:r>
            <a:r>
              <a:rPr lang="de-DE" sz="2800" dirty="0" smtClean="0"/>
              <a:t> to </a:t>
            </a:r>
            <a:r>
              <a:rPr lang="de-DE" sz="2800" dirty="0" err="1" smtClean="0"/>
              <a:t>the</a:t>
            </a:r>
            <a:r>
              <a:rPr lang="de-DE" sz="2800" dirty="0" smtClean="0"/>
              <a:t> </a:t>
            </a:r>
            <a:r>
              <a:rPr lang="de-DE" sz="2800" dirty="0" err="1" smtClean="0"/>
              <a:t>perpertrator</a:t>
            </a:r>
            <a:endParaRPr lang="de-DE" sz="2800" dirty="0" smtClean="0"/>
          </a:p>
          <a:p>
            <a:r>
              <a:rPr lang="de-DE" sz="2800" dirty="0" err="1" smtClean="0"/>
              <a:t>Interventionsshould</a:t>
            </a:r>
            <a:r>
              <a:rPr lang="de-DE" sz="2800" dirty="0" smtClean="0"/>
              <a:t> last </a:t>
            </a:r>
            <a:r>
              <a:rPr lang="de-DE" sz="2800" dirty="0" err="1" smtClean="0"/>
              <a:t>longer</a:t>
            </a:r>
            <a:r>
              <a:rPr lang="de-DE" sz="2800" dirty="0" smtClean="0"/>
              <a:t> </a:t>
            </a:r>
            <a:r>
              <a:rPr lang="de-DE" sz="2800" dirty="0" err="1" smtClean="0"/>
              <a:t>than</a:t>
            </a:r>
            <a:r>
              <a:rPr lang="de-DE" sz="2800" dirty="0" smtClean="0"/>
              <a:t> 6 </a:t>
            </a:r>
            <a:r>
              <a:rPr lang="de-DE" sz="2800" dirty="0" err="1" smtClean="0"/>
              <a:t>montghs</a:t>
            </a:r>
            <a:r>
              <a:rPr lang="de-DE" sz="2800" dirty="0" smtClean="0"/>
              <a:t>. </a:t>
            </a:r>
            <a:r>
              <a:rPr lang="de-DE" sz="2800" dirty="0" err="1" smtClean="0"/>
              <a:t>Targeting</a:t>
            </a:r>
            <a:r>
              <a:rPr lang="de-DE" sz="2800" dirty="0" smtClean="0"/>
              <a:t> </a:t>
            </a:r>
            <a:r>
              <a:rPr lang="de-DE" sz="2800" dirty="0" err="1" smtClean="0"/>
              <a:t>adolescents</a:t>
            </a:r>
            <a:r>
              <a:rPr lang="de-DE" sz="2800" dirty="0" smtClean="0"/>
              <a:t> &gt;11y </a:t>
            </a:r>
            <a:r>
              <a:rPr lang="de-DE" sz="2800" dirty="0" err="1" smtClean="0"/>
              <a:t>more</a:t>
            </a:r>
            <a:r>
              <a:rPr lang="de-DE" sz="2800" dirty="0" smtClean="0"/>
              <a:t> </a:t>
            </a:r>
            <a:r>
              <a:rPr lang="de-DE" sz="2800" dirty="0" err="1" smtClean="0"/>
              <a:t>efeectivethan</a:t>
            </a:r>
            <a:r>
              <a:rPr lang="de-DE" sz="2800" dirty="0" smtClean="0"/>
              <a:t> </a:t>
            </a:r>
            <a:r>
              <a:rPr lang="de-DE" sz="2800" dirty="0" err="1" smtClean="0"/>
              <a:t>targeting</a:t>
            </a:r>
            <a:r>
              <a:rPr lang="de-DE" sz="2800" dirty="0" smtClean="0"/>
              <a:t> </a:t>
            </a:r>
            <a:r>
              <a:rPr lang="de-DE" sz="2800" dirty="0" err="1" smtClean="0"/>
              <a:t>younger</a:t>
            </a:r>
            <a:r>
              <a:rPr lang="de-DE" sz="2800" dirty="0" smtClean="0"/>
              <a:t> </a:t>
            </a:r>
            <a:r>
              <a:rPr lang="de-DE" sz="2800" dirty="0" err="1" smtClean="0"/>
              <a:t>children</a:t>
            </a:r>
            <a:endParaRPr lang="de-DE" sz="2800" dirty="0" smtClean="0"/>
          </a:p>
          <a:p>
            <a:r>
              <a:rPr lang="de-DE" sz="2800" dirty="0" smtClean="0">
                <a:sym typeface="Wingdings"/>
              </a:rPr>
              <a:t> </a:t>
            </a:r>
            <a:r>
              <a:rPr lang="de-DE" sz="2800" dirty="0" err="1" smtClean="0">
                <a:sym typeface="Wingdings"/>
              </a:rPr>
              <a:t>refer</a:t>
            </a:r>
            <a:r>
              <a:rPr lang="de-DE" sz="2800" dirty="0" smtClean="0">
                <a:sym typeface="Wingdings"/>
              </a:rPr>
              <a:t> to HBSC </a:t>
            </a:r>
            <a:r>
              <a:rPr lang="de-DE" sz="2800" dirty="0" err="1" smtClean="0">
                <a:sym typeface="Wingdings"/>
              </a:rPr>
              <a:t>Bullying</a:t>
            </a:r>
            <a:r>
              <a:rPr lang="de-DE" sz="2800" dirty="0" smtClean="0">
                <a:sym typeface="Wingdings"/>
              </a:rPr>
              <a:t> </a:t>
            </a:r>
            <a:r>
              <a:rPr lang="de-DE" sz="2800" dirty="0" err="1" smtClean="0">
                <a:sym typeface="Wingdings"/>
              </a:rPr>
              <a:t>factsheet</a:t>
            </a:r>
            <a:r>
              <a:rPr lang="de-DE" sz="2800" dirty="0" smtClean="0">
                <a:sym typeface="Wingdings"/>
              </a:rPr>
              <a:t/>
            </a:r>
            <a:br>
              <a:rPr lang="de-DE" sz="2800" dirty="0" smtClean="0">
                <a:sym typeface="Wingdings"/>
              </a:rPr>
            </a:br>
            <a:r>
              <a:rPr lang="de-DE" sz="1800" dirty="0" err="1" smtClean="0">
                <a:sym typeface="Wingdings"/>
              </a:rPr>
              <a:t>http://www.hbsc.org/publications/factsheets/Bullying-victimisation-english.pdf</a:t>
            </a:r>
            <a:endParaRPr lang="de-DE" sz="1800"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34</a:t>
            </a:fld>
            <a:endParaRPr lang="en-GB"/>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pPr>
              <a:defRPr/>
            </a:pPr>
            <a:fld id="{E331668D-46F4-49AD-8E98-E5D5991670A4}" type="slidenum">
              <a:rPr lang="en-GB" smtClean="0"/>
              <a:pPr>
                <a:defRPr/>
              </a:pPr>
              <a:t>35</a:t>
            </a:fld>
            <a:endParaRPr lang="en-GB"/>
          </a:p>
        </p:txBody>
      </p:sp>
      <p:pic>
        <p:nvPicPr>
          <p:cNvPr id="4" name="Bild 3"/>
          <p:cNvPicPr>
            <a:picLocks noChangeAspect="1"/>
          </p:cNvPicPr>
          <p:nvPr/>
        </p:nvPicPr>
        <p:blipFill>
          <a:blip r:embed="rId2"/>
          <a:stretch>
            <a:fillRect/>
          </a:stretch>
        </p:blipFill>
        <p:spPr>
          <a:xfrm>
            <a:off x="1524001" y="0"/>
            <a:ext cx="5410199" cy="6866437"/>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pPr>
              <a:defRPr/>
            </a:pPr>
            <a:fld id="{E331668D-46F4-49AD-8E98-E5D5991670A4}" type="slidenum">
              <a:rPr lang="en-GB" smtClean="0"/>
              <a:pPr>
                <a:defRPr/>
              </a:pPr>
              <a:t>36</a:t>
            </a:fld>
            <a:endParaRPr lang="en-GB"/>
          </a:p>
        </p:txBody>
      </p:sp>
      <p:pic>
        <p:nvPicPr>
          <p:cNvPr id="4" name="Bild 3"/>
          <p:cNvPicPr>
            <a:picLocks noChangeAspect="1"/>
          </p:cNvPicPr>
          <p:nvPr/>
        </p:nvPicPr>
        <p:blipFill>
          <a:blip r:embed="rId2"/>
          <a:stretch>
            <a:fillRect/>
          </a:stretch>
        </p:blipFill>
        <p:spPr>
          <a:xfrm>
            <a:off x="1187450" y="508000"/>
            <a:ext cx="6769100" cy="5842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1"/>
          </p:nvPr>
        </p:nvSpPr>
        <p:spPr/>
        <p:txBody>
          <a:bodyPr/>
          <a:lstStyle/>
          <a:p>
            <a:pPr>
              <a:defRPr/>
            </a:pPr>
            <a:fld id="{E331668D-46F4-49AD-8E98-E5D5991670A4}" type="slidenum">
              <a:rPr lang="en-GB" smtClean="0"/>
              <a:pPr>
                <a:defRPr/>
              </a:pPr>
              <a:t>37</a:t>
            </a:fld>
            <a:endParaRPr lang="en-GB"/>
          </a:p>
        </p:txBody>
      </p:sp>
      <p:pic>
        <p:nvPicPr>
          <p:cNvPr id="4" name="Bild 3"/>
          <p:cNvPicPr>
            <a:picLocks noChangeAspect="1"/>
          </p:cNvPicPr>
          <p:nvPr/>
        </p:nvPicPr>
        <p:blipFill>
          <a:blip r:embed="rId2"/>
          <a:stretch>
            <a:fillRect/>
          </a:stretch>
        </p:blipFill>
        <p:spPr>
          <a:xfrm>
            <a:off x="1371600" y="2133600"/>
            <a:ext cx="6388100" cy="1143000"/>
          </a:xfrm>
          <a:prstGeom prst="rect">
            <a:avLst/>
          </a:prstGeom>
        </p:spPr>
      </p:pic>
      <p:pic>
        <p:nvPicPr>
          <p:cNvPr id="5" name="Bild 4"/>
          <p:cNvPicPr>
            <a:picLocks noChangeAspect="1"/>
          </p:cNvPicPr>
          <p:nvPr/>
        </p:nvPicPr>
        <p:blipFill>
          <a:blip r:embed="rId3"/>
          <a:stretch>
            <a:fillRect/>
          </a:stretch>
        </p:blipFill>
        <p:spPr>
          <a:xfrm>
            <a:off x="1371600" y="3200400"/>
            <a:ext cx="6502400" cy="15367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Short </a:t>
            </a:r>
            <a:r>
              <a:rPr lang="de-DE" dirty="0" err="1" smtClean="0"/>
              <a:t>comments</a:t>
            </a:r>
            <a:r>
              <a:rPr lang="de-DE" dirty="0" smtClean="0"/>
              <a:t> on </a:t>
            </a:r>
            <a:r>
              <a:rPr lang="de-DE" dirty="0" err="1" smtClean="0"/>
              <a:t>road</a:t>
            </a:r>
            <a:r>
              <a:rPr lang="de-DE" dirty="0" smtClean="0"/>
              <a:t> </a:t>
            </a:r>
            <a:r>
              <a:rPr lang="de-DE" dirty="0" err="1" smtClean="0"/>
              <a:t>traffic</a:t>
            </a:r>
            <a:r>
              <a:rPr lang="de-DE" dirty="0" smtClean="0"/>
              <a:t> </a:t>
            </a:r>
            <a:r>
              <a:rPr lang="de-DE" dirty="0" err="1" smtClean="0"/>
              <a:t>injuries</a:t>
            </a:r>
            <a:endParaRPr lang="de-DE" dirty="0"/>
          </a:p>
        </p:txBody>
      </p:sp>
      <p:sp>
        <p:nvSpPr>
          <p:cNvPr id="3" name="Foliennummernplatzhalter 2"/>
          <p:cNvSpPr>
            <a:spLocks noGrp="1"/>
          </p:cNvSpPr>
          <p:nvPr>
            <p:ph type="sldNum" sz="quarter" idx="11"/>
          </p:nvPr>
        </p:nvSpPr>
        <p:spPr/>
        <p:txBody>
          <a:bodyPr/>
          <a:lstStyle/>
          <a:p>
            <a:pPr>
              <a:defRPr/>
            </a:pPr>
            <a:fld id="{E331668D-46F4-49AD-8E98-E5D5991670A4}" type="slidenum">
              <a:rPr lang="en-GB" smtClean="0"/>
              <a:pPr>
                <a:defRPr/>
              </a:pPr>
              <a:t>38</a:t>
            </a:fld>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Autofit/>
          </a:bodyPr>
          <a:lstStyle/>
          <a:p>
            <a:r>
              <a:rPr lang="en-GB" sz="2800" b="1" dirty="0" smtClean="0"/>
              <a:t>What factors put teen drivers at risk?</a:t>
            </a:r>
            <a:br>
              <a:rPr lang="en-GB" sz="2800" b="1" dirty="0" smtClean="0"/>
            </a:br>
            <a:r>
              <a:rPr lang="en-GB" sz="2000" dirty="0" smtClean="0"/>
              <a:t>(</a:t>
            </a:r>
            <a:r>
              <a:rPr lang="en-GB" sz="2000" dirty="0" err="1" smtClean="0"/>
              <a:t>Center</a:t>
            </a:r>
            <a:r>
              <a:rPr lang="en-GB" sz="2000" dirty="0" smtClean="0"/>
              <a:t> for disease control and prevention)</a:t>
            </a:r>
            <a:endParaRPr lang="de-CH" sz="2000" dirty="0"/>
          </a:p>
        </p:txBody>
      </p:sp>
      <p:sp>
        <p:nvSpPr>
          <p:cNvPr id="3" name="Content Placeholder 2"/>
          <p:cNvSpPr>
            <a:spLocks noGrp="1"/>
          </p:cNvSpPr>
          <p:nvPr>
            <p:ph idx="1"/>
          </p:nvPr>
        </p:nvSpPr>
        <p:spPr>
          <a:xfrm>
            <a:off x="457200" y="1844824"/>
            <a:ext cx="8229600" cy="4281339"/>
          </a:xfrm>
        </p:spPr>
        <p:txBody>
          <a:bodyPr>
            <a:normAutofit fontScale="62500" lnSpcReduction="20000"/>
          </a:bodyPr>
          <a:lstStyle/>
          <a:p>
            <a:r>
              <a:rPr lang="en-GB" dirty="0" smtClean="0"/>
              <a:t>Teens are more likely than older drivers </a:t>
            </a:r>
          </a:p>
          <a:p>
            <a:pPr lvl="1"/>
            <a:r>
              <a:rPr lang="en-GB" dirty="0" smtClean="0"/>
              <a:t>to underestimate dangerous situations or not be able to recognize hazardous situations.</a:t>
            </a:r>
          </a:p>
          <a:p>
            <a:pPr lvl="1"/>
            <a:r>
              <a:rPr lang="en-GB" dirty="0" smtClean="0"/>
              <a:t>to speed and allow shorter headways (the distance from the front of one vehicle to the front of the next)</a:t>
            </a:r>
          </a:p>
          <a:p>
            <a:pPr lvl="1"/>
            <a:r>
              <a:rPr lang="en-GB" dirty="0" smtClean="0"/>
              <a:t>The presence of male teenage passengers increases the likelihood of this risky driving </a:t>
            </a:r>
            <a:r>
              <a:rPr lang="en-GB" dirty="0" err="1" smtClean="0"/>
              <a:t>behavior</a:t>
            </a:r>
            <a:r>
              <a:rPr lang="en-GB" dirty="0" smtClean="0"/>
              <a:t>. </a:t>
            </a:r>
          </a:p>
          <a:p>
            <a:r>
              <a:rPr lang="en-GB" dirty="0" smtClean="0"/>
              <a:t>Among male drivers between 15 and 20 years of age who were involved in fatal crashes in 2005</a:t>
            </a:r>
          </a:p>
          <a:p>
            <a:pPr lvl="1"/>
            <a:r>
              <a:rPr lang="en-GB" dirty="0" smtClean="0"/>
              <a:t>37% were speeding at the time of the crash </a:t>
            </a:r>
          </a:p>
          <a:p>
            <a:pPr lvl="1"/>
            <a:r>
              <a:rPr lang="en-GB" dirty="0" smtClean="0"/>
              <a:t>26% had been drinking.</a:t>
            </a:r>
            <a:r>
              <a:rPr lang="en-GB" baseline="30000" dirty="0" smtClean="0"/>
              <a:t>8,9</a:t>
            </a:r>
            <a:endParaRPr lang="en-GB" dirty="0" smtClean="0"/>
          </a:p>
          <a:p>
            <a:r>
              <a:rPr lang="en-GB" dirty="0" smtClean="0"/>
              <a:t>lowest rate of seat belt use</a:t>
            </a:r>
          </a:p>
          <a:p>
            <a:pPr lvl="1"/>
            <a:r>
              <a:rPr lang="en-GB" dirty="0" smtClean="0"/>
              <a:t>In 2005, 10% of high school students reported they rarely or never wear seat belts when riding with someone else.</a:t>
            </a:r>
            <a:r>
              <a:rPr lang="en-GB" baseline="30000" dirty="0" smtClean="0"/>
              <a:t>10</a:t>
            </a:r>
            <a:r>
              <a:rPr lang="en-GB" dirty="0" smtClean="0"/>
              <a:t> </a:t>
            </a:r>
          </a:p>
          <a:p>
            <a:pPr lvl="1"/>
            <a:r>
              <a:rPr lang="en-GB" dirty="0" smtClean="0"/>
              <a:t>Male high school students (12.5%) were more likely than female students (7.8%) to rarely or never wear seat belts.</a:t>
            </a:r>
            <a:r>
              <a:rPr lang="en-GB" baseline="30000" dirty="0" smtClean="0"/>
              <a:t>10</a:t>
            </a:r>
            <a:r>
              <a:rPr lang="en-GB" dirty="0" smtClean="0"/>
              <a:t> </a:t>
            </a:r>
          </a:p>
          <a:p>
            <a:pPr marL="457200" lvl="1" indent="0">
              <a:buNone/>
            </a:pPr>
            <a:endParaRPr lang="en-GB" dirty="0" smtClean="0"/>
          </a:p>
          <a:p>
            <a:endParaRPr lang="de-CH" dirty="0"/>
          </a:p>
        </p:txBody>
      </p:sp>
    </p:spTree>
    <p:extLst>
      <p:ext uri="{BB962C8B-B14F-4D97-AF65-F5344CB8AC3E}">
        <p14:creationId xmlns:mc="http://schemas.openxmlformats.org/markup-compatibility/2006" xmlns:mv="urn:schemas-microsoft-com:mac:vml" xmlns:p14="http://schemas.microsoft.com/office/powerpoint/2010/main" xmlns="" val="432518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Remind</a:t>
            </a:r>
            <a:r>
              <a:rPr lang="de-DE" dirty="0" smtClean="0"/>
              <a:t> </a:t>
            </a:r>
            <a:r>
              <a:rPr lang="de-DE" dirty="0" err="1" smtClean="0"/>
              <a:t>m</a:t>
            </a:r>
            <a:r>
              <a:rPr lang="de-DE" dirty="0" err="1" smtClean="0"/>
              <a:t>ortality</a:t>
            </a:r>
            <a:r>
              <a:rPr lang="de-DE" dirty="0" smtClean="0"/>
              <a:t> </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4</a:t>
            </a:fld>
            <a:endParaRPr lang="en-GB"/>
          </a:p>
        </p:txBody>
      </p:sp>
      <p:pic>
        <p:nvPicPr>
          <p:cNvPr id="5" name="Bild 4"/>
          <p:cNvPicPr>
            <a:picLocks noChangeAspect="1"/>
          </p:cNvPicPr>
          <p:nvPr/>
        </p:nvPicPr>
        <p:blipFill>
          <a:blip r:embed="rId2"/>
          <a:stretch>
            <a:fillRect/>
          </a:stretch>
        </p:blipFill>
        <p:spPr>
          <a:xfrm>
            <a:off x="228600" y="1885951"/>
            <a:ext cx="4953000" cy="4470400"/>
          </a:xfrm>
          <a:prstGeom prst="rect">
            <a:avLst/>
          </a:prstGeom>
        </p:spPr>
      </p:pic>
      <p:sp>
        <p:nvSpPr>
          <p:cNvPr id="6" name="Textfeld 5"/>
          <p:cNvSpPr txBox="1"/>
          <p:nvPr/>
        </p:nvSpPr>
        <p:spPr>
          <a:xfrm>
            <a:off x="-4064000" y="-235857"/>
            <a:ext cx="184666" cy="461665"/>
          </a:xfrm>
          <a:prstGeom prst="rect">
            <a:avLst/>
          </a:prstGeom>
          <a:noFill/>
        </p:spPr>
        <p:txBody>
          <a:bodyPr wrap="none" rtlCol="0">
            <a:spAutoFit/>
          </a:bodyPr>
          <a:lstStyle/>
          <a:p>
            <a:endParaRPr lang="de-DE" dirty="0"/>
          </a:p>
        </p:txBody>
      </p:sp>
      <p:pic>
        <p:nvPicPr>
          <p:cNvPr id="7" name="Bild 6"/>
          <p:cNvPicPr>
            <a:picLocks noChangeAspect="1"/>
          </p:cNvPicPr>
          <p:nvPr/>
        </p:nvPicPr>
        <p:blipFill>
          <a:blip r:embed="rId3"/>
          <a:stretch>
            <a:fillRect/>
          </a:stretch>
        </p:blipFill>
        <p:spPr>
          <a:xfrm>
            <a:off x="4762500" y="2228851"/>
            <a:ext cx="4381500" cy="4127500"/>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err="1" smtClean="0"/>
              <a:t>Prevention</a:t>
            </a:r>
            <a:r>
              <a:rPr lang="de-DE" dirty="0" smtClean="0"/>
              <a:t> of </a:t>
            </a:r>
            <a:r>
              <a:rPr lang="de-DE" dirty="0" err="1" smtClean="0"/>
              <a:t>road</a:t>
            </a:r>
            <a:r>
              <a:rPr lang="de-DE" dirty="0" smtClean="0"/>
              <a:t> </a:t>
            </a:r>
            <a:r>
              <a:rPr lang="de-DE" dirty="0" err="1" smtClean="0"/>
              <a:t>accident</a:t>
            </a:r>
            <a:r>
              <a:rPr lang="de-DE" dirty="0" smtClean="0"/>
              <a:t> </a:t>
            </a:r>
            <a:r>
              <a:rPr lang="de-DE" dirty="0" err="1" smtClean="0"/>
              <a:t>injuries</a:t>
            </a:r>
            <a:r>
              <a:rPr lang="de-DE" dirty="0" smtClean="0"/>
              <a:t> of </a:t>
            </a:r>
            <a:r>
              <a:rPr lang="de-DE" dirty="0" err="1" smtClean="0"/>
              <a:t>teens</a:t>
            </a:r>
            <a:r>
              <a:rPr lang="de-DE" dirty="0" smtClean="0"/>
              <a:t> </a:t>
            </a:r>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40</a:t>
            </a:fld>
            <a:endParaRPr lang="en-GB"/>
          </a:p>
        </p:txBody>
      </p:sp>
      <p:sp>
        <p:nvSpPr>
          <p:cNvPr id="5" name="Inhaltsplatzhalter 4"/>
          <p:cNvSpPr>
            <a:spLocks noGrp="1"/>
          </p:cNvSpPr>
          <p:nvPr>
            <p:ph idx="1"/>
          </p:nvPr>
        </p:nvSpPr>
        <p:spPr/>
        <p:txBody>
          <a:bodyPr/>
          <a:lstStyle/>
          <a:p>
            <a:r>
              <a:rPr lang="de-DE" dirty="0" err="1" smtClean="0"/>
              <a:t>Wearing</a:t>
            </a:r>
            <a:r>
              <a:rPr lang="de-DE" dirty="0" smtClean="0"/>
              <a:t> </a:t>
            </a:r>
            <a:r>
              <a:rPr lang="de-DE" dirty="0" err="1" smtClean="0"/>
              <a:t>seat</a:t>
            </a:r>
            <a:r>
              <a:rPr lang="de-DE" dirty="0" smtClean="0"/>
              <a:t> </a:t>
            </a:r>
            <a:r>
              <a:rPr lang="de-DE" dirty="0" err="1" smtClean="0"/>
              <a:t>belts</a:t>
            </a:r>
            <a:endParaRPr lang="de-DE" dirty="0" smtClean="0"/>
          </a:p>
          <a:p>
            <a:r>
              <a:rPr lang="de-DE" dirty="0" smtClean="0"/>
              <a:t>Not </a:t>
            </a:r>
            <a:r>
              <a:rPr lang="de-DE" dirty="0" err="1" smtClean="0"/>
              <a:t>drinking</a:t>
            </a:r>
            <a:r>
              <a:rPr lang="de-DE" dirty="0" smtClean="0"/>
              <a:t> and </a:t>
            </a:r>
            <a:r>
              <a:rPr lang="de-DE" dirty="0" err="1" smtClean="0"/>
              <a:t>driving</a:t>
            </a:r>
            <a:endParaRPr lang="de-DE" dirty="0" smtClean="0"/>
          </a:p>
          <a:p>
            <a:r>
              <a:rPr lang="de-DE" dirty="0" err="1" smtClean="0"/>
              <a:t>Graduated</a:t>
            </a:r>
            <a:r>
              <a:rPr lang="de-DE" dirty="0" smtClean="0"/>
              <a:t> Driver </a:t>
            </a:r>
            <a:r>
              <a:rPr lang="de-DE" dirty="0" err="1" smtClean="0"/>
              <a:t>Licensing</a:t>
            </a:r>
            <a:r>
              <a:rPr lang="de-DE" dirty="0" smtClean="0"/>
              <a:t> </a:t>
            </a:r>
            <a:r>
              <a:rPr lang="de-DE" dirty="0" err="1" smtClean="0"/>
              <a:t>Programs</a:t>
            </a:r>
            <a:r>
              <a:rPr lang="de-DE" dirty="0" smtClean="0"/>
              <a:t> (GDL)</a:t>
            </a:r>
          </a:p>
          <a:p>
            <a:pPr lvl="1"/>
            <a:r>
              <a:rPr lang="de-DE" dirty="0" err="1" smtClean="0"/>
              <a:t>longer</a:t>
            </a:r>
            <a:r>
              <a:rPr lang="de-DE" dirty="0" smtClean="0"/>
              <a:t> </a:t>
            </a:r>
            <a:r>
              <a:rPr lang="de-DE" dirty="0" err="1" smtClean="0"/>
              <a:t>practice</a:t>
            </a:r>
            <a:r>
              <a:rPr lang="de-DE" dirty="0" smtClean="0"/>
              <a:t> </a:t>
            </a:r>
            <a:r>
              <a:rPr lang="de-DE" dirty="0" err="1" smtClean="0"/>
              <a:t>periods</a:t>
            </a:r>
            <a:r>
              <a:rPr lang="de-DE" dirty="0" smtClean="0"/>
              <a:t>, </a:t>
            </a:r>
          </a:p>
          <a:p>
            <a:pPr lvl="1"/>
            <a:r>
              <a:rPr lang="de-DE" dirty="0" smtClean="0"/>
              <a:t>limits </a:t>
            </a:r>
            <a:r>
              <a:rPr lang="de-DE" dirty="0" err="1" smtClean="0"/>
              <a:t>driving</a:t>
            </a:r>
            <a:r>
              <a:rPr lang="de-DE" dirty="0" smtClean="0"/>
              <a:t> </a:t>
            </a:r>
            <a:r>
              <a:rPr lang="de-DE" dirty="0" err="1" smtClean="0"/>
              <a:t>under</a:t>
            </a:r>
            <a:r>
              <a:rPr lang="de-DE" dirty="0" smtClean="0"/>
              <a:t> high </a:t>
            </a:r>
            <a:r>
              <a:rPr lang="de-DE" dirty="0" err="1" smtClean="0"/>
              <a:t>risk</a:t>
            </a:r>
            <a:r>
              <a:rPr lang="de-DE" dirty="0" smtClean="0"/>
              <a:t> </a:t>
            </a:r>
            <a:r>
              <a:rPr lang="de-DE" dirty="0" err="1" smtClean="0"/>
              <a:t>conditions</a:t>
            </a:r>
            <a:r>
              <a:rPr lang="de-DE" dirty="0" smtClean="0"/>
              <a:t> </a:t>
            </a:r>
            <a:r>
              <a:rPr lang="de-DE" dirty="0" err="1" smtClean="0"/>
              <a:t>for</a:t>
            </a:r>
            <a:r>
              <a:rPr lang="de-DE" dirty="0" smtClean="0"/>
              <a:t> </a:t>
            </a:r>
            <a:r>
              <a:rPr lang="de-DE" dirty="0" err="1" smtClean="0"/>
              <a:t>newly</a:t>
            </a:r>
            <a:r>
              <a:rPr lang="de-DE" dirty="0" smtClean="0"/>
              <a:t> </a:t>
            </a:r>
            <a:r>
              <a:rPr lang="de-DE" dirty="0" err="1" smtClean="0"/>
              <a:t>licensed</a:t>
            </a:r>
            <a:r>
              <a:rPr lang="de-DE" dirty="0" smtClean="0"/>
              <a:t> </a:t>
            </a:r>
            <a:r>
              <a:rPr lang="de-DE" dirty="0" err="1" smtClean="0"/>
              <a:t>drivers</a:t>
            </a:r>
            <a:r>
              <a:rPr lang="de-DE" dirty="0" smtClean="0"/>
              <a:t>, and </a:t>
            </a:r>
          </a:p>
          <a:p>
            <a:pPr lvl="1"/>
            <a:r>
              <a:rPr lang="de-DE" dirty="0" err="1" smtClean="0"/>
              <a:t>requires</a:t>
            </a:r>
            <a:r>
              <a:rPr lang="de-DE" dirty="0" smtClean="0"/>
              <a:t> </a:t>
            </a:r>
            <a:r>
              <a:rPr lang="de-DE" dirty="0" err="1" smtClean="0"/>
              <a:t>greater</a:t>
            </a:r>
            <a:r>
              <a:rPr lang="de-DE" dirty="0" smtClean="0"/>
              <a:t> </a:t>
            </a:r>
            <a:r>
              <a:rPr lang="de-DE" dirty="0" err="1" smtClean="0"/>
              <a:t>participation</a:t>
            </a:r>
            <a:r>
              <a:rPr lang="de-DE" dirty="0" smtClean="0"/>
              <a:t> of </a:t>
            </a:r>
            <a:r>
              <a:rPr lang="de-DE" dirty="0" err="1" smtClean="0"/>
              <a:t>parents</a:t>
            </a:r>
            <a:r>
              <a:rPr lang="de-DE" dirty="0" smtClean="0"/>
              <a:t> in </a:t>
            </a:r>
            <a:r>
              <a:rPr lang="de-DE" dirty="0" err="1" smtClean="0"/>
              <a:t>their</a:t>
            </a:r>
            <a:r>
              <a:rPr lang="de-DE" dirty="0" smtClean="0"/>
              <a:t> </a:t>
            </a:r>
            <a:r>
              <a:rPr lang="de-DE" dirty="0" err="1" smtClean="0"/>
              <a:t>teens</a:t>
            </a:r>
            <a:r>
              <a:rPr lang="de-DE" dirty="0" smtClean="0"/>
              <a:t>' </a:t>
            </a:r>
            <a:r>
              <a:rPr lang="de-DE" dirty="0" err="1" smtClean="0"/>
              <a:t>learning-to-drive</a:t>
            </a:r>
            <a:r>
              <a:rPr lang="de-DE" dirty="0" smtClean="0"/>
              <a:t>.</a:t>
            </a:r>
          </a:p>
          <a:p>
            <a:endParaRPr lang="de-DE" dirty="0"/>
          </a:p>
        </p:txBody>
      </p:sp>
      <p:sp>
        <p:nvSpPr>
          <p:cNvPr id="6" name="Textfeld 5"/>
          <p:cNvSpPr txBox="1"/>
          <p:nvPr/>
        </p:nvSpPr>
        <p:spPr>
          <a:xfrm>
            <a:off x="0" y="6172200"/>
            <a:ext cx="8610600" cy="707886"/>
          </a:xfrm>
          <a:prstGeom prst="rect">
            <a:avLst/>
          </a:prstGeom>
          <a:solidFill>
            <a:schemeClr val="bg1">
              <a:lumMod val="85000"/>
            </a:schemeClr>
          </a:solidFill>
        </p:spPr>
        <p:txBody>
          <a:bodyPr wrap="square" rtlCol="0">
            <a:spAutoFit/>
          </a:bodyPr>
          <a:lstStyle/>
          <a:p>
            <a:r>
              <a:rPr lang="de-DE" sz="2000" dirty="0" err="1" smtClean="0">
                <a:latin typeface="+mn-lt"/>
              </a:rPr>
              <a:t>http://www.cdc.gov/motorvehiclesafety/teen_drivers/teendrivers_factsheet.html</a:t>
            </a:r>
            <a:endParaRPr lang="de-DE" sz="2000" dirty="0">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Parent‘s</a:t>
            </a:r>
            <a:r>
              <a:rPr lang="de-DE" dirty="0" smtClean="0"/>
              <a:t> </a:t>
            </a:r>
            <a:r>
              <a:rPr lang="de-DE" dirty="0" err="1" smtClean="0"/>
              <a:t>role</a:t>
            </a:r>
            <a:r>
              <a:rPr lang="de-DE" dirty="0" smtClean="0"/>
              <a:t> </a:t>
            </a:r>
            <a:r>
              <a:rPr lang="de-DE" dirty="0" err="1" smtClean="0"/>
              <a:t>or</a:t>
            </a:r>
            <a:r>
              <a:rPr lang="de-DE" dirty="0" smtClean="0"/>
              <a:t> </a:t>
            </a:r>
            <a:r>
              <a:rPr lang="de-DE" dirty="0" err="1" smtClean="0"/>
              <a:t>school</a:t>
            </a:r>
            <a:r>
              <a:rPr lang="de-DE" dirty="0" smtClean="0"/>
              <a:t>?</a:t>
            </a:r>
            <a:endParaRPr lang="de-DE" dirty="0"/>
          </a:p>
        </p:txBody>
      </p:sp>
      <p:sp>
        <p:nvSpPr>
          <p:cNvPr id="3" name="Inhaltsplatzhalter 2"/>
          <p:cNvSpPr>
            <a:spLocks noGrp="1"/>
          </p:cNvSpPr>
          <p:nvPr>
            <p:ph idx="1"/>
          </p:nvPr>
        </p:nvSpPr>
        <p:spPr>
          <a:xfrm>
            <a:off x="228600" y="1828800"/>
            <a:ext cx="4343400" cy="4552528"/>
          </a:xfrm>
        </p:spPr>
        <p:txBody>
          <a:bodyPr/>
          <a:lstStyle/>
          <a:p>
            <a:pPr>
              <a:buNone/>
            </a:pPr>
            <a:r>
              <a:rPr lang="de-DE" sz="2400" dirty="0" err="1" smtClean="0"/>
              <a:t>Make</a:t>
            </a:r>
            <a:r>
              <a:rPr lang="de-DE" sz="2400" dirty="0" smtClean="0"/>
              <a:t> </a:t>
            </a:r>
            <a:r>
              <a:rPr lang="de-DE" sz="2400" dirty="0" err="1" smtClean="0"/>
              <a:t>sure</a:t>
            </a:r>
            <a:r>
              <a:rPr lang="de-DE" sz="2400" dirty="0" smtClean="0"/>
              <a:t> </a:t>
            </a:r>
            <a:r>
              <a:rPr lang="de-DE" sz="2400" dirty="0" err="1" smtClean="0"/>
              <a:t>your</a:t>
            </a:r>
            <a:r>
              <a:rPr lang="de-DE" sz="2400" dirty="0" smtClean="0"/>
              <a:t> </a:t>
            </a:r>
            <a:r>
              <a:rPr lang="de-DE" sz="2400" dirty="0" err="1" smtClean="0"/>
              <a:t>young</a:t>
            </a:r>
            <a:r>
              <a:rPr lang="de-DE" sz="2400" dirty="0" smtClean="0"/>
              <a:t> </a:t>
            </a:r>
            <a:r>
              <a:rPr lang="de-DE" sz="2400" dirty="0" err="1" smtClean="0"/>
              <a:t>driver</a:t>
            </a:r>
            <a:r>
              <a:rPr lang="de-DE" sz="2400" dirty="0" smtClean="0"/>
              <a:t> </a:t>
            </a:r>
            <a:r>
              <a:rPr lang="de-DE" sz="2400" dirty="0" err="1" smtClean="0"/>
              <a:t>is</a:t>
            </a:r>
            <a:r>
              <a:rPr lang="de-DE" sz="2400" dirty="0" smtClean="0"/>
              <a:t> </a:t>
            </a:r>
            <a:r>
              <a:rPr lang="de-DE" sz="2400" dirty="0" err="1" smtClean="0"/>
              <a:t>aware</a:t>
            </a:r>
            <a:r>
              <a:rPr lang="de-DE" sz="2400" dirty="0" smtClean="0"/>
              <a:t> of </a:t>
            </a:r>
            <a:r>
              <a:rPr lang="de-DE" sz="2400" dirty="0" err="1" smtClean="0"/>
              <a:t>the</a:t>
            </a:r>
            <a:r>
              <a:rPr lang="de-DE" sz="2400" dirty="0" smtClean="0"/>
              <a:t> </a:t>
            </a:r>
            <a:r>
              <a:rPr lang="de-DE" sz="2400" dirty="0" err="1" smtClean="0"/>
              <a:t>leading</a:t>
            </a:r>
            <a:r>
              <a:rPr lang="de-DE" sz="2400" dirty="0" smtClean="0"/>
              <a:t> </a:t>
            </a:r>
            <a:r>
              <a:rPr lang="de-DE" sz="2400" dirty="0" err="1" smtClean="0"/>
              <a:t>causes</a:t>
            </a:r>
            <a:r>
              <a:rPr lang="de-DE" sz="2400" dirty="0" smtClean="0"/>
              <a:t> of </a:t>
            </a:r>
            <a:r>
              <a:rPr lang="de-DE" sz="2400" dirty="0" err="1" smtClean="0"/>
              <a:t>teen</a:t>
            </a:r>
            <a:r>
              <a:rPr lang="de-DE" sz="2400" dirty="0" smtClean="0"/>
              <a:t> </a:t>
            </a:r>
            <a:r>
              <a:rPr lang="de-DE" sz="2400" dirty="0" err="1" smtClean="0"/>
              <a:t>crashes</a:t>
            </a:r>
            <a:r>
              <a:rPr lang="de-DE" sz="2400" dirty="0" smtClean="0"/>
              <a:t>:</a:t>
            </a:r>
          </a:p>
          <a:p>
            <a:r>
              <a:rPr lang="de-DE" sz="2400" dirty="0" smtClean="0"/>
              <a:t>Driver </a:t>
            </a:r>
            <a:r>
              <a:rPr lang="de-DE" sz="2400" dirty="0" err="1" smtClean="0"/>
              <a:t>inexperience</a:t>
            </a:r>
            <a:endParaRPr lang="de-DE" sz="2400" dirty="0" smtClean="0"/>
          </a:p>
          <a:p>
            <a:r>
              <a:rPr lang="de-DE" sz="2400" dirty="0" err="1" smtClean="0"/>
              <a:t>Driving</a:t>
            </a:r>
            <a:r>
              <a:rPr lang="de-DE" sz="2400" dirty="0" smtClean="0"/>
              <a:t> </a:t>
            </a:r>
            <a:r>
              <a:rPr lang="de-DE" sz="2400" dirty="0" err="1" smtClean="0"/>
              <a:t>with</a:t>
            </a:r>
            <a:r>
              <a:rPr lang="de-DE" sz="2400" dirty="0" smtClean="0"/>
              <a:t> </a:t>
            </a:r>
            <a:r>
              <a:rPr lang="de-DE" sz="2400" dirty="0" err="1" smtClean="0"/>
              <a:t>teen</a:t>
            </a:r>
            <a:r>
              <a:rPr lang="de-DE" sz="2400" dirty="0" smtClean="0"/>
              <a:t> </a:t>
            </a:r>
            <a:r>
              <a:rPr lang="de-DE" sz="2400" dirty="0" err="1" smtClean="0"/>
              <a:t>passengers</a:t>
            </a:r>
            <a:endParaRPr lang="de-DE" sz="2400" dirty="0" smtClean="0"/>
          </a:p>
          <a:p>
            <a:r>
              <a:rPr lang="de-DE" sz="2400" dirty="0" err="1" smtClean="0"/>
              <a:t>Nighttime</a:t>
            </a:r>
            <a:r>
              <a:rPr lang="de-DE" sz="2400" dirty="0" smtClean="0"/>
              <a:t> </a:t>
            </a:r>
            <a:r>
              <a:rPr lang="de-DE" sz="2400" dirty="0" err="1" smtClean="0"/>
              <a:t>driving</a:t>
            </a:r>
            <a:endParaRPr lang="de-DE" sz="2400" dirty="0" smtClean="0"/>
          </a:p>
          <a:p>
            <a:r>
              <a:rPr lang="de-DE" sz="2400" dirty="0" smtClean="0"/>
              <a:t>Not </a:t>
            </a:r>
            <a:r>
              <a:rPr lang="de-DE" sz="2400" dirty="0" err="1" smtClean="0"/>
              <a:t>using</a:t>
            </a:r>
            <a:r>
              <a:rPr lang="de-DE" sz="2400" dirty="0" smtClean="0"/>
              <a:t> </a:t>
            </a:r>
            <a:r>
              <a:rPr lang="de-DE" sz="2400" dirty="0" err="1" smtClean="0"/>
              <a:t>seat</a:t>
            </a:r>
            <a:r>
              <a:rPr lang="de-DE" sz="2400" dirty="0" smtClean="0"/>
              <a:t> </a:t>
            </a:r>
            <a:r>
              <a:rPr lang="de-DE" sz="2400" dirty="0" err="1" smtClean="0"/>
              <a:t>belts</a:t>
            </a:r>
            <a:endParaRPr lang="de-DE" sz="2400" dirty="0" smtClean="0"/>
          </a:p>
          <a:p>
            <a:r>
              <a:rPr lang="de-DE" sz="2400" dirty="0" err="1" smtClean="0"/>
              <a:t>Distracted</a:t>
            </a:r>
            <a:r>
              <a:rPr lang="de-DE" sz="2400" dirty="0" smtClean="0"/>
              <a:t> </a:t>
            </a:r>
            <a:r>
              <a:rPr lang="de-DE" sz="2400" dirty="0" err="1" smtClean="0"/>
              <a:t>driving</a:t>
            </a:r>
            <a:endParaRPr lang="de-DE" sz="2400" dirty="0" smtClean="0"/>
          </a:p>
          <a:p>
            <a:r>
              <a:rPr lang="de-DE" sz="2400" dirty="0" err="1" smtClean="0"/>
              <a:t>Drowsy</a:t>
            </a:r>
            <a:r>
              <a:rPr lang="de-DE" sz="2400" dirty="0" smtClean="0"/>
              <a:t> </a:t>
            </a:r>
            <a:r>
              <a:rPr lang="de-DE" sz="2400" dirty="0" err="1" smtClean="0"/>
              <a:t>driving</a:t>
            </a:r>
            <a:endParaRPr lang="de-DE" sz="2400" dirty="0" smtClean="0"/>
          </a:p>
          <a:p>
            <a:r>
              <a:rPr lang="de-DE" sz="2400" dirty="0" err="1" smtClean="0"/>
              <a:t>Reckless</a:t>
            </a:r>
            <a:r>
              <a:rPr lang="de-DE" sz="2400" dirty="0" smtClean="0"/>
              <a:t> </a:t>
            </a:r>
            <a:r>
              <a:rPr lang="de-DE" sz="2400" dirty="0" err="1" smtClean="0"/>
              <a:t>driving</a:t>
            </a:r>
            <a:endParaRPr lang="de-DE" sz="2400"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41</a:t>
            </a:fld>
            <a:endParaRPr lang="en-GB"/>
          </a:p>
        </p:txBody>
      </p:sp>
      <p:pic>
        <p:nvPicPr>
          <p:cNvPr id="5" name="Bild 4"/>
          <p:cNvPicPr>
            <a:picLocks noChangeAspect="1"/>
          </p:cNvPicPr>
          <p:nvPr/>
        </p:nvPicPr>
        <p:blipFill>
          <a:blip r:embed="rId2"/>
          <a:stretch>
            <a:fillRect/>
          </a:stretch>
        </p:blipFill>
        <p:spPr>
          <a:xfrm>
            <a:off x="4297103" y="2057400"/>
            <a:ext cx="4846897" cy="313055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Useful</a:t>
            </a:r>
            <a:r>
              <a:rPr lang="de-DE" dirty="0" smtClean="0"/>
              <a:t> </a:t>
            </a:r>
            <a:r>
              <a:rPr lang="de-DE" dirty="0" err="1" smtClean="0"/>
              <a:t>resources</a:t>
            </a:r>
            <a:endParaRPr lang="de-DE" dirty="0"/>
          </a:p>
        </p:txBody>
      </p:sp>
      <p:sp>
        <p:nvSpPr>
          <p:cNvPr id="4" name="Inhaltsplatzhalter 3"/>
          <p:cNvSpPr>
            <a:spLocks noGrp="1"/>
          </p:cNvSpPr>
          <p:nvPr>
            <p:ph idx="1"/>
          </p:nvPr>
        </p:nvSpPr>
        <p:spPr/>
        <p:txBody>
          <a:bodyPr/>
          <a:lstStyle/>
          <a:p>
            <a:r>
              <a:rPr lang="de-DE" sz="2400" dirty="0" smtClean="0">
                <a:hlinkClick r:id="rId3"/>
              </a:rPr>
              <a:t>www.teach-vip.edc.org</a:t>
            </a:r>
            <a:r>
              <a:rPr lang="de-DE" sz="2400" dirty="0" smtClean="0"/>
              <a:t> </a:t>
            </a:r>
            <a:r>
              <a:rPr lang="de-DE" sz="2400" dirty="0" err="1" smtClean="0"/>
              <a:t>or</a:t>
            </a:r>
            <a:r>
              <a:rPr lang="de-DE" sz="2400" dirty="0" smtClean="0"/>
              <a:t> </a:t>
            </a:r>
            <a:r>
              <a:rPr lang="de-DE" sz="2400" dirty="0" smtClean="0">
                <a:hlinkClick r:id="rId4"/>
              </a:rPr>
              <a:t>www.who.int/violoence_injury_prevention/capacitybuilding/teach_vip/en/</a:t>
            </a:r>
            <a:endParaRPr lang="de-DE" sz="2400" dirty="0" smtClean="0"/>
          </a:p>
          <a:p>
            <a:r>
              <a:rPr lang="de-DE" sz="2400" dirty="0" err="1" smtClean="0"/>
              <a:t>Violence</a:t>
            </a:r>
            <a:r>
              <a:rPr lang="de-DE" sz="2400" dirty="0" smtClean="0"/>
              <a:t> </a:t>
            </a:r>
            <a:r>
              <a:rPr lang="de-DE" sz="2400" dirty="0" err="1" smtClean="0"/>
              <a:t>prevention</a:t>
            </a:r>
            <a:r>
              <a:rPr lang="de-DE" sz="2400" dirty="0" smtClean="0"/>
              <a:t>: </a:t>
            </a:r>
            <a:r>
              <a:rPr lang="de-DE" sz="2400" dirty="0" err="1" smtClean="0"/>
              <a:t>the</a:t>
            </a:r>
            <a:r>
              <a:rPr lang="de-DE" sz="2400" dirty="0" smtClean="0"/>
              <a:t> </a:t>
            </a:r>
            <a:r>
              <a:rPr lang="de-DE" sz="2400" dirty="0" err="1" smtClean="0"/>
              <a:t>evidence</a:t>
            </a:r>
            <a:r>
              <a:rPr lang="de-DE" sz="2400" dirty="0" smtClean="0"/>
              <a:t>. </a:t>
            </a:r>
            <a:r>
              <a:rPr lang="de-DE" sz="2400" dirty="0" err="1" smtClean="0"/>
              <a:t>Geneva</a:t>
            </a:r>
            <a:r>
              <a:rPr lang="de-DE" sz="2400" dirty="0" smtClean="0"/>
              <a:t> WHO 2009</a:t>
            </a:r>
          </a:p>
          <a:p>
            <a:r>
              <a:rPr lang="de-DE" sz="2400" dirty="0" smtClean="0"/>
              <a:t>Global </a:t>
            </a:r>
            <a:r>
              <a:rPr lang="de-DE" sz="2400" dirty="0" err="1" smtClean="0"/>
              <a:t>status</a:t>
            </a:r>
            <a:r>
              <a:rPr lang="de-DE" sz="2400" dirty="0" smtClean="0"/>
              <a:t> </a:t>
            </a:r>
            <a:r>
              <a:rPr lang="de-DE" sz="2400" dirty="0" err="1" smtClean="0"/>
              <a:t>report</a:t>
            </a:r>
            <a:r>
              <a:rPr lang="de-DE" sz="2400" dirty="0" smtClean="0"/>
              <a:t> on </a:t>
            </a:r>
            <a:r>
              <a:rPr lang="de-DE" sz="2400" dirty="0" err="1" smtClean="0"/>
              <a:t>violence</a:t>
            </a:r>
            <a:r>
              <a:rPr lang="de-DE" sz="2400" dirty="0" smtClean="0"/>
              <a:t> </a:t>
            </a:r>
            <a:r>
              <a:rPr lang="de-DE" sz="2400" dirty="0" err="1" smtClean="0"/>
              <a:t>prevention</a:t>
            </a:r>
            <a:r>
              <a:rPr lang="de-DE" sz="2400" dirty="0" smtClean="0"/>
              <a:t>: http://www.who.int/violence_injury_prevention/violence/status_report/2014/en/</a:t>
            </a:r>
          </a:p>
          <a:p>
            <a:endParaRPr lang="de-DE" sz="2400" dirty="0" smtClean="0"/>
          </a:p>
          <a:p>
            <a:r>
              <a:rPr lang="de-DE" sz="2000" dirty="0" err="1" smtClean="0"/>
              <a:t>Resource</a:t>
            </a:r>
            <a:r>
              <a:rPr lang="de-DE" sz="2000" dirty="0" smtClean="0"/>
              <a:t> on </a:t>
            </a:r>
            <a:r>
              <a:rPr lang="de-DE" sz="2000" dirty="0" err="1" smtClean="0"/>
              <a:t>Paths</a:t>
            </a:r>
            <a:r>
              <a:rPr lang="de-DE" sz="2000" dirty="0" smtClean="0"/>
              <a:t>: </a:t>
            </a:r>
            <a:r>
              <a:rPr lang="de-DE" sz="2000" dirty="0" err="1" smtClean="0"/>
              <a:t>Malti</a:t>
            </a:r>
            <a:r>
              <a:rPr lang="de-DE" sz="2000" dirty="0" smtClean="0"/>
              <a:t> et al 2012: http://ijcv.org/index.php/ijcv/article/viewFile/271/pdf_68</a:t>
            </a:r>
            <a:endParaRPr lang="de-DE" sz="2000" dirty="0"/>
          </a:p>
        </p:txBody>
      </p:sp>
      <p:sp>
        <p:nvSpPr>
          <p:cNvPr id="3" name="Foliennummernplatzhalter 2"/>
          <p:cNvSpPr>
            <a:spLocks noGrp="1"/>
          </p:cNvSpPr>
          <p:nvPr>
            <p:ph type="sldNum" sz="quarter" idx="11"/>
          </p:nvPr>
        </p:nvSpPr>
        <p:spPr/>
        <p:txBody>
          <a:bodyPr/>
          <a:lstStyle/>
          <a:p>
            <a:pPr>
              <a:defRPr/>
            </a:pPr>
            <a:fld id="{E331668D-46F4-49AD-8E98-E5D5991670A4}" type="slidenum">
              <a:rPr lang="en-GB" smtClean="0"/>
              <a:pPr>
                <a:defRPr/>
              </a:pPr>
              <a:t>42</a:t>
            </a:fld>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80928"/>
            <a:ext cx="8686800" cy="1371600"/>
          </a:xfrm>
        </p:spPr>
        <p:txBody>
          <a:bodyPr/>
          <a:lstStyle/>
          <a:p>
            <a:r>
              <a:rPr lang="fr-CH" dirty="0" smtClean="0"/>
              <a:t>EARLY MARRIAGE</a:t>
            </a:r>
            <a:endParaRPr lang="fr-CH" dirty="0"/>
          </a:p>
        </p:txBody>
      </p:sp>
      <p:sp>
        <p:nvSpPr>
          <p:cNvPr id="4" name="Espace réservé du numéro de diapositive 3"/>
          <p:cNvSpPr>
            <a:spLocks noGrp="1"/>
          </p:cNvSpPr>
          <p:nvPr>
            <p:ph type="sldNum" sz="quarter" idx="11"/>
          </p:nvPr>
        </p:nvSpPr>
        <p:spPr/>
        <p:txBody>
          <a:bodyPr/>
          <a:lstStyle/>
          <a:p>
            <a:pPr>
              <a:defRPr/>
            </a:pPr>
            <a:fld id="{DAF13822-A170-4257-A167-F5286C49F4A4}" type="slidenum">
              <a:rPr lang="en-GB" smtClean="0"/>
              <a:pPr>
                <a:defRPr/>
              </a:pPr>
              <a:t>43</a:t>
            </a:fld>
            <a:endParaRPr lang="en-GB"/>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a:xfrm>
            <a:off x="251520" y="545232"/>
            <a:ext cx="8686800" cy="1371600"/>
          </a:xfrm>
        </p:spPr>
        <p:txBody>
          <a:bodyPr/>
          <a:lstStyle/>
          <a:p>
            <a:r>
              <a:rPr lang="en-US" sz="2800" dirty="0" smtClean="0"/>
              <a:t>Percentage distribution of women aged 18 years and older who were married</a:t>
            </a:r>
            <a:br>
              <a:rPr lang="en-US" sz="2800" dirty="0" smtClean="0"/>
            </a:br>
            <a:r>
              <a:rPr lang="en-US" sz="2800" dirty="0" smtClean="0"/>
              <a:t>or in union before age 18, by region</a:t>
            </a:r>
            <a:endParaRPr lang="fr-CH" sz="2800" dirty="0" smtClean="0"/>
          </a:p>
        </p:txBody>
      </p:sp>
      <p:pic>
        <p:nvPicPr>
          <p:cNvPr id="14339" name="Picture 2"/>
          <p:cNvPicPr>
            <a:picLocks noChangeAspect="1" noChangeArrowheads="1"/>
          </p:cNvPicPr>
          <p:nvPr/>
        </p:nvPicPr>
        <p:blipFill>
          <a:blip r:embed="rId2" cstate="print">
            <a:lum contrast="40000"/>
          </a:blip>
          <a:srcRect/>
          <a:stretch>
            <a:fillRect/>
          </a:stretch>
        </p:blipFill>
        <p:spPr bwMode="auto">
          <a:xfrm>
            <a:off x="827584" y="1844824"/>
            <a:ext cx="7356700" cy="4237037"/>
          </a:xfrm>
          <a:prstGeom prst="rect">
            <a:avLst/>
          </a:prstGeom>
          <a:noFill/>
          <a:ln w="12700">
            <a:noFill/>
            <a:miter lim="800000"/>
            <a:headEnd type="none" w="sm" len="sm"/>
            <a:tailEnd type="none" w="sm" len="sm"/>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99392"/>
            <a:ext cx="8686800" cy="1371600"/>
          </a:xfrm>
        </p:spPr>
        <p:txBody>
          <a:bodyPr/>
          <a:lstStyle/>
          <a:p>
            <a:r>
              <a:rPr lang="fr-CH" dirty="0" smtClean="0"/>
              <a:t>EARLY MARRIAGE</a:t>
            </a:r>
            <a:endParaRPr lang="fr-CH" dirty="0"/>
          </a:p>
        </p:txBody>
      </p:sp>
      <p:sp>
        <p:nvSpPr>
          <p:cNvPr id="3" name="Espace réservé du contenu 2"/>
          <p:cNvSpPr>
            <a:spLocks noGrp="1"/>
          </p:cNvSpPr>
          <p:nvPr>
            <p:ph idx="1"/>
          </p:nvPr>
        </p:nvSpPr>
        <p:spPr>
          <a:xfrm>
            <a:off x="251520" y="1124744"/>
            <a:ext cx="8686800" cy="4552528"/>
          </a:xfrm>
        </p:spPr>
        <p:txBody>
          <a:bodyPr/>
          <a:lstStyle/>
          <a:p>
            <a:r>
              <a:rPr lang="en-US" sz="3000" dirty="0" smtClean="0"/>
              <a:t>Early or child marriage is the union, whether official or not, of two persons, at least one of whom is under 18 years of age</a:t>
            </a:r>
            <a:r>
              <a:rPr lang="en-US" dirty="0" smtClean="0"/>
              <a:t/>
            </a:r>
            <a:br>
              <a:rPr lang="en-US" dirty="0" smtClean="0"/>
            </a:br>
            <a:r>
              <a:rPr lang="en-US" sz="2000" i="1" dirty="0" smtClean="0"/>
              <a:t>Article 1108 of the Civil Code of Georgia allows for a marriage of a person at the age of 16 years in exceptional circumstances with the consent of the parents </a:t>
            </a:r>
            <a:r>
              <a:rPr lang="en-US" dirty="0" smtClean="0"/>
              <a:t/>
            </a:r>
            <a:br>
              <a:rPr lang="en-US" dirty="0" smtClean="0"/>
            </a:br>
            <a:endParaRPr lang="en-US" dirty="0" smtClean="0"/>
          </a:p>
          <a:p>
            <a:r>
              <a:rPr lang="en-US" sz="3000" dirty="0" smtClean="0"/>
              <a:t>associated with:</a:t>
            </a:r>
          </a:p>
          <a:p>
            <a:pPr lvl="1"/>
            <a:r>
              <a:rPr lang="en-US" dirty="0" smtClean="0"/>
              <a:t> withdrawal from education, </a:t>
            </a:r>
          </a:p>
          <a:p>
            <a:pPr lvl="1"/>
            <a:r>
              <a:rPr lang="en-US" dirty="0" smtClean="0"/>
              <a:t>low socio-economic status of families,  </a:t>
            </a:r>
          </a:p>
          <a:p>
            <a:pPr lvl="1"/>
            <a:r>
              <a:rPr lang="en-US" dirty="0" smtClean="0"/>
              <a:t>early childbirth with the </a:t>
            </a:r>
          </a:p>
          <a:p>
            <a:pPr lvl="1"/>
            <a:r>
              <a:rPr lang="en-US" dirty="0" smtClean="0"/>
              <a:t>risk of child’s disability and maternal mortality</a:t>
            </a:r>
            <a:endParaRPr lang="fr-CH" dirty="0"/>
          </a:p>
        </p:txBody>
      </p:sp>
      <p:sp>
        <p:nvSpPr>
          <p:cNvPr id="4" name="Espace réservé du numéro de diapositive 3"/>
          <p:cNvSpPr>
            <a:spLocks noGrp="1"/>
          </p:cNvSpPr>
          <p:nvPr>
            <p:ph type="sldNum" sz="quarter" idx="11"/>
          </p:nvPr>
        </p:nvSpPr>
        <p:spPr/>
        <p:txBody>
          <a:bodyPr/>
          <a:lstStyle/>
          <a:p>
            <a:pPr>
              <a:defRPr/>
            </a:pPr>
            <a:fld id="{DAF13822-A170-4257-A167-F5286C49F4A4}" type="slidenum">
              <a:rPr lang="en-GB" smtClean="0"/>
              <a:pPr>
                <a:defRPr/>
              </a:pPr>
              <a:t>46</a:t>
            </a:fld>
            <a:endParaRPr lang="en-GB"/>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71400"/>
            <a:ext cx="8686800" cy="1371600"/>
          </a:xfrm>
        </p:spPr>
        <p:txBody>
          <a:bodyPr/>
          <a:lstStyle/>
          <a:p>
            <a:r>
              <a:rPr lang="fr-CH" dirty="0" smtClean="0"/>
              <a:t>EARLY MARRIAGE</a:t>
            </a:r>
            <a:endParaRPr lang="fr-CH" dirty="0"/>
          </a:p>
        </p:txBody>
      </p:sp>
      <p:sp>
        <p:nvSpPr>
          <p:cNvPr id="3" name="Espace réservé du contenu 2"/>
          <p:cNvSpPr>
            <a:spLocks noGrp="1"/>
          </p:cNvSpPr>
          <p:nvPr>
            <p:ph idx="1"/>
          </p:nvPr>
        </p:nvSpPr>
        <p:spPr>
          <a:xfrm>
            <a:off x="457200" y="980728"/>
            <a:ext cx="8686800" cy="4552528"/>
          </a:xfrm>
        </p:spPr>
        <p:txBody>
          <a:bodyPr/>
          <a:lstStyle/>
          <a:p>
            <a:r>
              <a:rPr lang="en-US" sz="2600" dirty="0" smtClean="0"/>
              <a:t>Lack of good data…</a:t>
            </a:r>
            <a:br>
              <a:rPr lang="en-US" sz="2600" dirty="0" smtClean="0"/>
            </a:br>
            <a:endParaRPr lang="en-US" sz="2600" dirty="0" smtClean="0"/>
          </a:p>
          <a:p>
            <a:r>
              <a:rPr lang="en-US" sz="2600" dirty="0" smtClean="0"/>
              <a:t>17% of Georgian women were married before the age of 18 ?</a:t>
            </a:r>
            <a:br>
              <a:rPr lang="en-US" sz="2600" dirty="0" smtClean="0"/>
            </a:br>
            <a:r>
              <a:rPr lang="en-US" sz="2600" dirty="0" smtClean="0"/>
              <a:t>Georgia has one of the highest rates of early </a:t>
            </a:r>
            <a:r>
              <a:rPr lang="en-US" sz="2600" dirty="0" err="1" smtClean="0"/>
              <a:t>mariage</a:t>
            </a:r>
            <a:r>
              <a:rPr lang="en-US" sz="2600" dirty="0" smtClean="0"/>
              <a:t> along with Moldova (19%) and Turkey (14%) </a:t>
            </a:r>
            <a:br>
              <a:rPr lang="en-US" sz="2600" dirty="0" smtClean="0"/>
            </a:br>
            <a:endParaRPr lang="en-US" sz="2600" dirty="0" smtClean="0"/>
          </a:p>
          <a:p>
            <a:r>
              <a:rPr lang="en-US" sz="2600" dirty="0" smtClean="0"/>
              <a:t>most child marriages are not officially registered</a:t>
            </a:r>
            <a:br>
              <a:rPr lang="en-US" sz="2600" dirty="0" smtClean="0"/>
            </a:br>
            <a:endParaRPr lang="en-US" sz="2600" dirty="0" smtClean="0"/>
          </a:p>
          <a:p>
            <a:r>
              <a:rPr lang="en-US" sz="2600" dirty="0" smtClean="0"/>
              <a:t>school dropout rate alarming in the </a:t>
            </a:r>
            <a:r>
              <a:rPr lang="en-US" sz="2600" dirty="0" err="1" smtClean="0"/>
              <a:t>Kvemo</a:t>
            </a:r>
            <a:r>
              <a:rPr lang="en-US" sz="2600" dirty="0" smtClean="0"/>
              <a:t> </a:t>
            </a:r>
            <a:r>
              <a:rPr lang="en-US" sz="2600" dirty="0" err="1" smtClean="0"/>
              <a:t>Kartli</a:t>
            </a:r>
            <a:r>
              <a:rPr lang="en-US" sz="2600" dirty="0" smtClean="0"/>
              <a:t> region and in Tbilisi; </a:t>
            </a:r>
            <a:br>
              <a:rPr lang="en-US" sz="2600" dirty="0" smtClean="0"/>
            </a:br>
            <a:r>
              <a:rPr lang="en-US" sz="2600" dirty="0" smtClean="0"/>
              <a:t>e.g. during the last five years, 341 students dropped out of schools in </a:t>
            </a:r>
            <a:r>
              <a:rPr lang="en-US" sz="2600" dirty="0" err="1" smtClean="0"/>
              <a:t>Marneuli</a:t>
            </a:r>
            <a:endParaRPr lang="fr-CH" sz="2600" dirty="0"/>
          </a:p>
        </p:txBody>
      </p:sp>
      <p:sp>
        <p:nvSpPr>
          <p:cNvPr id="4" name="Espace réservé du numéro de diapositive 3"/>
          <p:cNvSpPr>
            <a:spLocks noGrp="1"/>
          </p:cNvSpPr>
          <p:nvPr>
            <p:ph type="sldNum" sz="quarter" idx="11"/>
          </p:nvPr>
        </p:nvSpPr>
        <p:spPr/>
        <p:txBody>
          <a:bodyPr/>
          <a:lstStyle/>
          <a:p>
            <a:pPr>
              <a:defRPr/>
            </a:pPr>
            <a:fld id="{DAF13822-A170-4257-A167-F5286C49F4A4}" type="slidenum">
              <a:rPr lang="en-GB" smtClean="0"/>
              <a:pPr>
                <a:defRPr/>
              </a:pPr>
              <a:t>47</a:t>
            </a:fld>
            <a:endParaRPr lang="en-GB"/>
          </a:p>
        </p:txBody>
      </p:sp>
      <p:sp>
        <p:nvSpPr>
          <p:cNvPr id="6" name="ZoneTexte 5"/>
          <p:cNvSpPr txBox="1"/>
          <p:nvPr/>
        </p:nvSpPr>
        <p:spPr>
          <a:xfrm>
            <a:off x="6697262" y="6093296"/>
            <a:ext cx="2123210" cy="400110"/>
          </a:xfrm>
          <a:prstGeom prst="rect">
            <a:avLst/>
          </a:prstGeom>
          <a:noFill/>
        </p:spPr>
        <p:txBody>
          <a:bodyPr wrap="none" rtlCol="0">
            <a:spAutoFit/>
          </a:bodyPr>
          <a:lstStyle/>
          <a:p>
            <a:r>
              <a:rPr lang="fr-CH" sz="2000" i="1" dirty="0" smtClean="0">
                <a:solidFill>
                  <a:srgbClr val="000099"/>
                </a:solidFill>
              </a:rPr>
              <a:t>PSA/UNFPA,2014</a:t>
            </a:r>
            <a:endParaRPr lang="fr-CH" sz="2000" i="1" dirty="0">
              <a:solidFill>
                <a:srgbClr val="000099"/>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71400"/>
            <a:ext cx="8686800" cy="1371600"/>
          </a:xfrm>
        </p:spPr>
        <p:txBody>
          <a:bodyPr/>
          <a:lstStyle/>
          <a:p>
            <a:r>
              <a:rPr lang="fr-CH" sz="4800" dirty="0" smtClean="0"/>
              <a:t>RESPONSES</a:t>
            </a:r>
            <a:endParaRPr lang="fr-CH" sz="4800" dirty="0"/>
          </a:p>
        </p:txBody>
      </p:sp>
      <p:sp>
        <p:nvSpPr>
          <p:cNvPr id="3" name="Espace réservé du contenu 2"/>
          <p:cNvSpPr>
            <a:spLocks noGrp="1"/>
          </p:cNvSpPr>
          <p:nvPr>
            <p:ph idx="1"/>
          </p:nvPr>
        </p:nvSpPr>
        <p:spPr>
          <a:xfrm>
            <a:off x="251520" y="1052736"/>
            <a:ext cx="8686800" cy="5040560"/>
          </a:xfrm>
        </p:spPr>
        <p:txBody>
          <a:bodyPr/>
          <a:lstStyle/>
          <a:p>
            <a:r>
              <a:rPr lang="en-CA" dirty="0" smtClean="0"/>
              <a:t>Policies discouraging early marriage, e.g. cash transfer</a:t>
            </a:r>
            <a:br>
              <a:rPr lang="en-CA" dirty="0" smtClean="0"/>
            </a:br>
            <a:endParaRPr lang="en-CA" dirty="0" smtClean="0"/>
          </a:p>
          <a:p>
            <a:r>
              <a:rPr lang="en-CA" dirty="0" smtClean="0"/>
              <a:t>Enforcing the respect of the law</a:t>
            </a:r>
            <a:br>
              <a:rPr lang="en-CA" dirty="0" smtClean="0"/>
            </a:br>
            <a:endParaRPr lang="en-CA" dirty="0" smtClean="0"/>
          </a:p>
          <a:p>
            <a:r>
              <a:rPr lang="en-CA" dirty="0" smtClean="0"/>
              <a:t>Community interventions</a:t>
            </a:r>
            <a:br>
              <a:rPr lang="en-CA" dirty="0" smtClean="0"/>
            </a:br>
            <a:endParaRPr lang="en-CA" dirty="0" smtClean="0"/>
          </a:p>
          <a:p>
            <a:r>
              <a:rPr lang="en-CA" dirty="0" smtClean="0"/>
              <a:t>School education</a:t>
            </a:r>
            <a:br>
              <a:rPr lang="en-CA" dirty="0" smtClean="0"/>
            </a:br>
            <a:endParaRPr lang="en-CA" dirty="0" smtClean="0"/>
          </a:p>
          <a:p>
            <a:r>
              <a:rPr lang="en-CA" dirty="0" smtClean="0"/>
              <a:t>Others  ?</a:t>
            </a:r>
            <a:endParaRPr lang="en-CA" dirty="0"/>
          </a:p>
        </p:txBody>
      </p:sp>
      <p:sp>
        <p:nvSpPr>
          <p:cNvPr id="4" name="Espace réservé du numéro de diapositive 3"/>
          <p:cNvSpPr>
            <a:spLocks noGrp="1"/>
          </p:cNvSpPr>
          <p:nvPr>
            <p:ph type="sldNum" sz="quarter" idx="11"/>
          </p:nvPr>
        </p:nvSpPr>
        <p:spPr>
          <a:xfrm>
            <a:off x="3779912" y="5996136"/>
            <a:ext cx="4608512" cy="457200"/>
          </a:xfrm>
        </p:spPr>
        <p:txBody>
          <a:bodyPr/>
          <a:lstStyle/>
          <a:p>
            <a:pPr algn="l"/>
            <a:r>
              <a:rPr lang="fr-CH" sz="1800" b="0" i="1" dirty="0" err="1" smtClean="0">
                <a:solidFill>
                  <a:srgbClr val="000099"/>
                </a:solidFill>
              </a:rPr>
              <a:t>Marrying</a:t>
            </a:r>
            <a:r>
              <a:rPr lang="fr-CH" sz="1800" b="0" i="1" dirty="0" smtClean="0">
                <a:solidFill>
                  <a:srgbClr val="000099"/>
                </a:solidFill>
              </a:rPr>
              <a:t> </a:t>
            </a:r>
            <a:r>
              <a:rPr lang="fr-CH" sz="1800" b="0" i="1" dirty="0" err="1" smtClean="0">
                <a:solidFill>
                  <a:srgbClr val="000099"/>
                </a:solidFill>
              </a:rPr>
              <a:t>Too</a:t>
            </a:r>
            <a:r>
              <a:rPr lang="fr-CH" sz="1800" b="0" i="1" dirty="0" smtClean="0">
                <a:solidFill>
                  <a:srgbClr val="000099"/>
                </a:solidFill>
              </a:rPr>
              <a:t> </a:t>
            </a:r>
            <a:r>
              <a:rPr lang="fr-CH" sz="1800" b="0" i="1" dirty="0" err="1" smtClean="0">
                <a:solidFill>
                  <a:srgbClr val="000099"/>
                </a:solidFill>
              </a:rPr>
              <a:t>YoungEnd</a:t>
            </a:r>
            <a:r>
              <a:rPr lang="fr-CH" sz="1800" b="0" i="1" dirty="0" smtClean="0">
                <a:solidFill>
                  <a:srgbClr val="000099"/>
                </a:solidFill>
              </a:rPr>
              <a:t> Child </a:t>
            </a:r>
            <a:r>
              <a:rPr lang="fr-CH" sz="1800" b="0" i="1" dirty="0" err="1" smtClean="0">
                <a:solidFill>
                  <a:srgbClr val="000099"/>
                </a:solidFill>
              </a:rPr>
              <a:t>Marriage</a:t>
            </a:r>
            <a:r>
              <a:rPr lang="fr-CH" sz="1800" b="0" i="1" dirty="0" smtClean="0">
                <a:solidFill>
                  <a:srgbClr val="000099"/>
                </a:solidFill>
              </a:rPr>
              <a:t>, UNFPA, 2012</a:t>
            </a:r>
            <a:endParaRPr lang="en-GB" sz="1800" b="0" i="1" dirty="0">
              <a:solidFill>
                <a:srgbClr val="000099"/>
              </a:solidFill>
            </a:endParaRPr>
          </a:p>
        </p:txBody>
      </p:sp>
      <p:pic>
        <p:nvPicPr>
          <p:cNvPr id="19458" name="Picture 2"/>
          <p:cNvPicPr>
            <a:picLocks noChangeAspect="1" noChangeArrowheads="1"/>
          </p:cNvPicPr>
          <p:nvPr/>
        </p:nvPicPr>
        <p:blipFill>
          <a:blip r:embed="rId2" cstate="print"/>
          <a:srcRect/>
          <a:stretch>
            <a:fillRect/>
          </a:stretch>
        </p:blipFill>
        <p:spPr bwMode="auto">
          <a:xfrm>
            <a:off x="6541318" y="2780928"/>
            <a:ext cx="2602682" cy="3207271"/>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err="1" smtClean="0"/>
              <a:t>Sex</a:t>
            </a:r>
            <a:r>
              <a:rPr lang="fr-CH" dirty="0" smtClean="0"/>
              <a:t> ratio </a:t>
            </a:r>
            <a:r>
              <a:rPr lang="fr-CH" dirty="0" err="1" smtClean="0"/>
              <a:t>at</a:t>
            </a:r>
            <a:r>
              <a:rPr lang="fr-CH" dirty="0" smtClean="0"/>
              <a:t> </a:t>
            </a:r>
            <a:r>
              <a:rPr lang="fr-CH" smtClean="0"/>
              <a:t>birth</a:t>
            </a:r>
            <a:endParaRPr lang="fr-CH" dirty="0"/>
          </a:p>
        </p:txBody>
      </p:sp>
      <p:graphicFrame>
        <p:nvGraphicFramePr>
          <p:cNvPr id="5" name="Espace réservé du contenu 4"/>
          <p:cNvGraphicFramePr>
            <a:graphicFrameLocks noGrp="1"/>
          </p:cNvGraphicFramePr>
          <p:nvPr>
            <p:ph idx="1"/>
          </p:nvPr>
        </p:nvGraphicFramePr>
        <p:xfrm>
          <a:off x="467543" y="1988839"/>
          <a:ext cx="8352928" cy="3888432"/>
        </p:xfrm>
        <a:graphic>
          <a:graphicData uri="http://schemas.openxmlformats.org/drawingml/2006/table">
            <a:tbl>
              <a:tblPr/>
              <a:tblGrid>
                <a:gridCol w="4176464"/>
                <a:gridCol w="4176464"/>
              </a:tblGrid>
              <a:tr h="486054">
                <a:tc>
                  <a:txBody>
                    <a:bodyPr/>
                    <a:lstStyle/>
                    <a:p>
                      <a:pPr>
                        <a:lnSpc>
                          <a:spcPct val="115000"/>
                        </a:lnSpc>
                        <a:spcAft>
                          <a:spcPts val="0"/>
                        </a:spcAft>
                      </a:pPr>
                      <a:r>
                        <a:rPr lang="en-GB" sz="2400" b="1" dirty="0">
                          <a:latin typeface="Calibri"/>
                          <a:ea typeface="Calibri"/>
                          <a:cs typeface="Times New Roman"/>
                        </a:rPr>
                        <a:t>Country</a:t>
                      </a:r>
                      <a:endParaRPr lang="fr-CH"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b="1">
                          <a:latin typeface="Calibri"/>
                          <a:ea typeface="Calibri"/>
                          <a:cs typeface="Times New Roman"/>
                        </a:rPr>
                        <a:t>Sex ratio at birth</a:t>
                      </a:r>
                      <a:endParaRPr lang="fr-CH"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lnSpc>
                          <a:spcPct val="115000"/>
                        </a:lnSpc>
                        <a:spcAft>
                          <a:spcPts val="0"/>
                        </a:spcAft>
                      </a:pPr>
                      <a:r>
                        <a:rPr lang="en-GB" sz="2400">
                          <a:latin typeface="Calibri"/>
                          <a:ea typeface="Calibri"/>
                          <a:cs typeface="Times New Roman"/>
                        </a:rPr>
                        <a:t>Azerbeidzjan</a:t>
                      </a:r>
                      <a:endParaRPr lang="fr-CH"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latin typeface="Calibri"/>
                          <a:ea typeface="Calibri"/>
                          <a:cs typeface="Times New Roman"/>
                        </a:rPr>
                        <a:t>1.13</a:t>
                      </a:r>
                      <a:endParaRPr lang="fr-CH"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lnSpc>
                          <a:spcPct val="115000"/>
                        </a:lnSpc>
                        <a:spcAft>
                          <a:spcPts val="0"/>
                        </a:spcAft>
                      </a:pPr>
                      <a:r>
                        <a:rPr lang="en-GB" sz="2400" dirty="0">
                          <a:latin typeface="Calibri"/>
                          <a:ea typeface="Calibri"/>
                          <a:cs typeface="Times New Roman"/>
                        </a:rPr>
                        <a:t>Albania</a:t>
                      </a:r>
                      <a:endParaRPr lang="fr-CH"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latin typeface="Calibri"/>
                          <a:ea typeface="Calibri"/>
                          <a:cs typeface="Times New Roman"/>
                        </a:rPr>
                        <a:t>1.12</a:t>
                      </a:r>
                      <a:endParaRPr lang="fr-CH"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lnSpc>
                          <a:spcPct val="115000"/>
                        </a:lnSpc>
                        <a:spcAft>
                          <a:spcPts val="0"/>
                        </a:spcAft>
                      </a:pPr>
                      <a:r>
                        <a:rPr lang="en-GB" sz="2400">
                          <a:latin typeface="Calibri"/>
                          <a:ea typeface="Calibri"/>
                          <a:cs typeface="Times New Roman"/>
                        </a:rPr>
                        <a:t>Armenia</a:t>
                      </a:r>
                      <a:endParaRPr lang="fr-CH"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latin typeface="Calibri"/>
                          <a:ea typeface="Calibri"/>
                          <a:cs typeface="Times New Roman"/>
                        </a:rPr>
                        <a:t>1.12</a:t>
                      </a:r>
                      <a:endParaRPr lang="fr-CH"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lnSpc>
                          <a:spcPct val="115000"/>
                        </a:lnSpc>
                        <a:spcAft>
                          <a:spcPts val="0"/>
                        </a:spcAft>
                      </a:pPr>
                      <a:r>
                        <a:rPr lang="en-GB" sz="2400">
                          <a:latin typeface="Calibri"/>
                          <a:ea typeface="Calibri"/>
                          <a:cs typeface="Times New Roman"/>
                        </a:rPr>
                        <a:t>China</a:t>
                      </a:r>
                      <a:endParaRPr lang="fr-CH"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latin typeface="Calibri"/>
                          <a:ea typeface="Calibri"/>
                          <a:cs typeface="Times New Roman"/>
                        </a:rPr>
                        <a:t>1.12</a:t>
                      </a:r>
                      <a:endParaRPr lang="fr-CH"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lnSpc>
                          <a:spcPct val="115000"/>
                        </a:lnSpc>
                        <a:spcAft>
                          <a:spcPts val="0"/>
                        </a:spcAft>
                      </a:pPr>
                      <a:r>
                        <a:rPr lang="en-GB" sz="2400">
                          <a:latin typeface="Calibri"/>
                          <a:ea typeface="Calibri"/>
                          <a:cs typeface="Times New Roman"/>
                        </a:rPr>
                        <a:t>India</a:t>
                      </a:r>
                      <a:endParaRPr lang="fr-CH"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latin typeface="Calibri"/>
                          <a:ea typeface="Calibri"/>
                          <a:cs typeface="Times New Roman"/>
                        </a:rPr>
                        <a:t>1.12</a:t>
                      </a:r>
                      <a:endParaRPr lang="fr-CH"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lnSpc>
                          <a:spcPct val="115000"/>
                        </a:lnSpc>
                        <a:spcAft>
                          <a:spcPts val="0"/>
                        </a:spcAft>
                      </a:pPr>
                      <a:r>
                        <a:rPr lang="en-GB" sz="2400">
                          <a:latin typeface="Calibri"/>
                          <a:ea typeface="Calibri"/>
                          <a:cs typeface="Times New Roman"/>
                        </a:rPr>
                        <a:t>Vietnam</a:t>
                      </a:r>
                      <a:endParaRPr lang="fr-CH"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a:latin typeface="Calibri"/>
                          <a:ea typeface="Calibri"/>
                          <a:cs typeface="Times New Roman"/>
                        </a:rPr>
                        <a:t>1.11</a:t>
                      </a:r>
                      <a:endParaRPr lang="fr-CH"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6054">
                <a:tc>
                  <a:txBody>
                    <a:bodyPr/>
                    <a:lstStyle/>
                    <a:p>
                      <a:pPr>
                        <a:lnSpc>
                          <a:spcPct val="115000"/>
                        </a:lnSpc>
                        <a:spcAft>
                          <a:spcPts val="0"/>
                        </a:spcAft>
                      </a:pPr>
                      <a:r>
                        <a:rPr lang="en-GB" sz="2400">
                          <a:latin typeface="Calibri"/>
                          <a:ea typeface="Calibri"/>
                          <a:cs typeface="Times New Roman"/>
                        </a:rPr>
                        <a:t>Georgia</a:t>
                      </a:r>
                      <a:endParaRPr lang="fr-CH"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2400" dirty="0">
                          <a:latin typeface="Calibri"/>
                          <a:ea typeface="Calibri"/>
                          <a:cs typeface="Times New Roman"/>
                        </a:rPr>
                        <a:t>1.11</a:t>
                      </a:r>
                      <a:endParaRPr lang="fr-CH"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Espace réservé du numéro de diapositive 3"/>
          <p:cNvSpPr>
            <a:spLocks noGrp="1"/>
          </p:cNvSpPr>
          <p:nvPr>
            <p:ph type="sldNum" sz="quarter" idx="11"/>
          </p:nvPr>
        </p:nvSpPr>
        <p:spPr/>
        <p:txBody>
          <a:bodyPr/>
          <a:lstStyle/>
          <a:p>
            <a:pPr>
              <a:defRPr/>
            </a:pPr>
            <a:fld id="{DAF13822-A170-4257-A167-F5286C49F4A4}" type="slidenum">
              <a:rPr lang="en-GB" smtClean="0"/>
              <a:pPr>
                <a:defRPr/>
              </a:pPr>
              <a:t>49</a:t>
            </a:fld>
            <a:endParaRPr lang="en-GB"/>
          </a:p>
        </p:txBody>
      </p:sp>
      <p:sp>
        <p:nvSpPr>
          <p:cNvPr id="7" name="ZoneTexte 6"/>
          <p:cNvSpPr txBox="1"/>
          <p:nvPr/>
        </p:nvSpPr>
        <p:spPr>
          <a:xfrm>
            <a:off x="7173867" y="6011996"/>
            <a:ext cx="1646605" cy="369332"/>
          </a:xfrm>
          <a:prstGeom prst="rect">
            <a:avLst/>
          </a:prstGeom>
          <a:noFill/>
        </p:spPr>
        <p:txBody>
          <a:bodyPr wrap="none" rtlCol="0">
            <a:spAutoFit/>
          </a:bodyPr>
          <a:lstStyle/>
          <a:p>
            <a:r>
              <a:rPr lang="en-GB" sz="1800" i="1" dirty="0" err="1" smtClean="0">
                <a:solidFill>
                  <a:schemeClr val="accent2"/>
                </a:solidFill>
              </a:rPr>
              <a:t>Guilmoto</a:t>
            </a:r>
            <a:r>
              <a:rPr lang="en-GB" sz="1800" i="1" dirty="0" smtClean="0">
                <a:solidFill>
                  <a:schemeClr val="accent2"/>
                </a:solidFill>
              </a:rPr>
              <a:t>, 2013</a:t>
            </a:r>
            <a:endParaRPr lang="fr-CH" sz="1800" i="1" dirty="0">
              <a:solidFill>
                <a:schemeClr val="accent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1"/>
          </p:nvPr>
        </p:nvSpPr>
        <p:spPr/>
        <p:txBody>
          <a:bodyPr/>
          <a:lstStyle/>
          <a:p>
            <a:fld id="{A5692A95-3AB9-457A-95F5-80E337721622}" type="slidenum">
              <a:rPr lang="en-GB" smtClean="0"/>
              <a:pPr/>
              <a:t>5</a:t>
            </a:fld>
            <a:endParaRPr lang="en-GB"/>
          </a:p>
        </p:txBody>
      </p:sp>
      <p:pic>
        <p:nvPicPr>
          <p:cNvPr id="5" name="Bild 4"/>
          <p:cNvPicPr>
            <a:picLocks noChangeAspect="1"/>
          </p:cNvPicPr>
          <p:nvPr/>
        </p:nvPicPr>
        <p:blipFill>
          <a:blip r:embed="rId2"/>
          <a:stretch>
            <a:fillRect/>
          </a:stretch>
        </p:blipFill>
        <p:spPr>
          <a:xfrm>
            <a:off x="228600" y="1295825"/>
            <a:ext cx="8915400" cy="5562175"/>
          </a:xfrm>
          <a:prstGeom prst="rect">
            <a:avLst/>
          </a:prstGeom>
        </p:spPr>
      </p:pic>
      <p:sp>
        <p:nvSpPr>
          <p:cNvPr id="6" name="Titre 1"/>
          <p:cNvSpPr txBox="1">
            <a:spLocks/>
          </p:cNvSpPr>
          <p:nvPr/>
        </p:nvSpPr>
        <p:spPr>
          <a:xfrm>
            <a:off x="647965" y="326985"/>
            <a:ext cx="7824703" cy="1143000"/>
          </a:xfrm>
          <a:prstGeom prst="rect">
            <a:avLst/>
          </a:prstGeom>
        </p:spPr>
        <p:txBody>
          <a:bodyPr vert="horz" lIns="91440" tIns="45720" rIns="91440" bIns="45720" rtlCol="0" anchor="ctr">
            <a:normAutofit/>
          </a:bodyPr>
          <a:lstStyle>
            <a:lvl1pPr algn="r">
              <a:defRPr>
                <a:latin typeface="Corbel"/>
                <a:cs typeface="Corbel"/>
              </a:defRPr>
            </a:lvl1pPr>
          </a:lstStyle>
          <a:p>
            <a:pPr>
              <a:spcBef>
                <a:spcPct val="0"/>
              </a:spcBef>
            </a:pPr>
            <a:r>
              <a:rPr lang="de-DE" sz="4400" dirty="0" err="1" smtClean="0">
                <a:solidFill>
                  <a:schemeClr val="accent1">
                    <a:lumMod val="75000"/>
                  </a:schemeClr>
                </a:solidFill>
              </a:rPr>
              <a:t>Self-harm</a:t>
            </a:r>
            <a:endParaRPr lang="de-DE" sz="4400" dirty="0" smtClean="0">
              <a:solidFill>
                <a:schemeClr val="accent1">
                  <a:lumMod val="75000"/>
                </a:schemeClr>
              </a:solidFill>
            </a:endParaRPr>
          </a:p>
          <a:p>
            <a:pPr marL="0" marR="0" lvl="0" indent="0" algn="r" defTabSz="457200" rtl="0"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a:ln>
                <a:noFill/>
              </a:ln>
              <a:solidFill>
                <a:schemeClr val="accent1">
                  <a:lumMod val="75000"/>
                </a:schemeClr>
              </a:solidFill>
              <a:effectLst/>
              <a:uLnTx/>
              <a:uFillTx/>
              <a:latin typeface="Corbel"/>
              <a:ea typeface="+mj-ea"/>
              <a:cs typeface="Corbel"/>
            </a:endParaRPr>
          </a:p>
        </p:txBody>
      </p:sp>
      <p:sp>
        <p:nvSpPr>
          <p:cNvPr id="8" name="Rectangle 7"/>
          <p:cNvSpPr/>
          <p:nvPr/>
        </p:nvSpPr>
        <p:spPr>
          <a:xfrm>
            <a:off x="8686800" y="152825"/>
            <a:ext cx="230088" cy="1143000"/>
          </a:xfrm>
          <a:prstGeom prst="rect">
            <a:avLst/>
          </a:prstGeom>
          <a:solidFill>
            <a:srgbClr val="376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Interpersonal </a:t>
            </a:r>
            <a:r>
              <a:rPr lang="de-DE" dirty="0" err="1" smtClean="0"/>
              <a:t>violence</a:t>
            </a:r>
            <a:endParaRPr lang="de-DE" dirty="0"/>
          </a:p>
        </p:txBody>
      </p:sp>
      <p:sp>
        <p:nvSpPr>
          <p:cNvPr id="3" name="Inhaltsplatzhalter 2"/>
          <p:cNvSpPr>
            <a:spLocks noGrp="1"/>
          </p:cNvSpPr>
          <p:nvPr>
            <p:ph idx="1"/>
          </p:nvPr>
        </p:nvSpPr>
        <p:spPr/>
        <p:txBody>
          <a:bodyPr/>
          <a:lstStyle/>
          <a:p>
            <a:endParaRPr lang="de-DE" dirty="0"/>
          </a:p>
        </p:txBody>
      </p:sp>
      <p:sp>
        <p:nvSpPr>
          <p:cNvPr id="4" name="Foliennummernplatzhalter 3"/>
          <p:cNvSpPr>
            <a:spLocks noGrp="1"/>
          </p:cNvSpPr>
          <p:nvPr>
            <p:ph type="sldNum" sz="quarter" idx="11"/>
          </p:nvPr>
        </p:nvSpPr>
        <p:spPr/>
        <p:txBody>
          <a:bodyPr/>
          <a:lstStyle/>
          <a:p>
            <a:pPr>
              <a:defRPr/>
            </a:pPr>
            <a:fld id="{A5692A95-3AB9-457A-95F5-80E337721622}" type="slidenum">
              <a:rPr lang="en-GB" smtClean="0"/>
              <a:pPr>
                <a:defRPr/>
              </a:pPr>
              <a:t>6</a:t>
            </a:fld>
            <a:endParaRPr lang="en-GB"/>
          </a:p>
        </p:txBody>
      </p:sp>
      <p:pic>
        <p:nvPicPr>
          <p:cNvPr id="5" name="Bild 4"/>
          <p:cNvPicPr>
            <a:picLocks noChangeAspect="1"/>
          </p:cNvPicPr>
          <p:nvPr/>
        </p:nvPicPr>
        <p:blipFill>
          <a:blip r:embed="rId2"/>
          <a:stretch>
            <a:fillRect/>
          </a:stretch>
        </p:blipFill>
        <p:spPr>
          <a:xfrm>
            <a:off x="0" y="1752600"/>
            <a:ext cx="9144000" cy="42291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4329" y="1418167"/>
            <a:ext cx="8229600" cy="1143000"/>
          </a:xfrm>
        </p:spPr>
        <p:txBody>
          <a:bodyPr/>
          <a:lstStyle/>
          <a:p>
            <a:r>
              <a:rPr lang="de-DE" dirty="0" smtClean="0"/>
              <a:t>The </a:t>
            </a:r>
            <a:r>
              <a:rPr lang="de-DE" dirty="0" err="1" smtClean="0"/>
              <a:t>data</a:t>
            </a:r>
            <a:r>
              <a:rPr lang="de-DE" dirty="0" smtClean="0"/>
              <a:t> </a:t>
            </a:r>
            <a:r>
              <a:rPr lang="de-DE" dirty="0" err="1" smtClean="0"/>
              <a:t>proble</a:t>
            </a:r>
            <a:endParaRPr lang="de-DE" dirty="0"/>
          </a:p>
        </p:txBody>
      </p:sp>
      <p:sp>
        <p:nvSpPr>
          <p:cNvPr id="3" name="Foliennummernplatzhalter 2"/>
          <p:cNvSpPr>
            <a:spLocks noGrp="1"/>
          </p:cNvSpPr>
          <p:nvPr>
            <p:ph type="sldNum" sz="quarter" idx="11"/>
          </p:nvPr>
        </p:nvSpPr>
        <p:spPr/>
        <p:txBody>
          <a:bodyPr/>
          <a:lstStyle/>
          <a:p>
            <a:pPr>
              <a:defRPr/>
            </a:pPr>
            <a:fld id="{E331668D-46F4-49AD-8E98-E5D5991670A4}" type="slidenum">
              <a:rPr lang="en-GB" smtClean="0"/>
              <a:pPr>
                <a:defRPr/>
              </a:pPr>
              <a:t>7</a:t>
            </a:fld>
            <a:endParaRPr lang="en-GB"/>
          </a:p>
        </p:txBody>
      </p:sp>
      <p:pic>
        <p:nvPicPr>
          <p:cNvPr id="4" name="Bild 3"/>
          <p:cNvPicPr>
            <a:picLocks noChangeAspect="1"/>
          </p:cNvPicPr>
          <p:nvPr/>
        </p:nvPicPr>
        <p:blipFill>
          <a:blip r:embed="rId2"/>
          <a:stretch>
            <a:fillRect/>
          </a:stretch>
        </p:blipFill>
        <p:spPr>
          <a:xfrm>
            <a:off x="1162050" y="1797050"/>
            <a:ext cx="6819900" cy="3263900"/>
          </a:xfrm>
          <a:prstGeom prst="rect">
            <a:avLst/>
          </a:prstGeom>
        </p:spPr>
      </p:pic>
      <p:sp>
        <p:nvSpPr>
          <p:cNvPr id="5" name="Textfeld 4"/>
          <p:cNvSpPr txBox="1"/>
          <p:nvPr/>
        </p:nvSpPr>
        <p:spPr>
          <a:xfrm>
            <a:off x="1066800" y="5181600"/>
            <a:ext cx="7086600" cy="830997"/>
          </a:xfrm>
          <a:prstGeom prst="rect">
            <a:avLst/>
          </a:prstGeom>
          <a:solidFill>
            <a:schemeClr val="accent1">
              <a:lumMod val="60000"/>
              <a:lumOff val="40000"/>
            </a:schemeClr>
          </a:solidFill>
          <a:ln>
            <a:solidFill>
              <a:srgbClr val="CCFFCC"/>
            </a:solidFill>
          </a:ln>
        </p:spPr>
        <p:txBody>
          <a:bodyPr wrap="square" rtlCol="0">
            <a:spAutoFit/>
          </a:bodyPr>
          <a:lstStyle/>
          <a:p>
            <a:r>
              <a:rPr lang="de-DE" dirty="0" smtClean="0">
                <a:latin typeface="+mn-lt"/>
              </a:rPr>
              <a:t>60% of </a:t>
            </a:r>
            <a:r>
              <a:rPr lang="de-DE" dirty="0" err="1" smtClean="0">
                <a:latin typeface="+mn-lt"/>
              </a:rPr>
              <a:t>countries</a:t>
            </a:r>
            <a:r>
              <a:rPr lang="de-DE" dirty="0" smtClean="0">
                <a:latin typeface="+mn-lt"/>
              </a:rPr>
              <a:t> do </a:t>
            </a:r>
            <a:r>
              <a:rPr lang="de-DE" dirty="0" err="1" smtClean="0">
                <a:latin typeface="+mn-lt"/>
              </a:rPr>
              <a:t>not</a:t>
            </a:r>
            <a:r>
              <a:rPr lang="de-DE" dirty="0" smtClean="0">
                <a:latin typeface="+mn-lt"/>
              </a:rPr>
              <a:t> </a:t>
            </a:r>
            <a:r>
              <a:rPr lang="de-DE" dirty="0" err="1" smtClean="0">
                <a:latin typeface="+mn-lt"/>
              </a:rPr>
              <a:t>have</a:t>
            </a:r>
            <a:r>
              <a:rPr lang="de-DE" dirty="0" smtClean="0">
                <a:latin typeface="+mn-lt"/>
              </a:rPr>
              <a:t> </a:t>
            </a:r>
            <a:r>
              <a:rPr lang="de-DE" dirty="0" err="1" smtClean="0">
                <a:latin typeface="+mn-lt"/>
              </a:rPr>
              <a:t>usable</a:t>
            </a:r>
            <a:r>
              <a:rPr lang="de-DE" dirty="0" smtClean="0">
                <a:latin typeface="+mn-lt"/>
              </a:rPr>
              <a:t> </a:t>
            </a:r>
            <a:r>
              <a:rPr lang="de-DE" dirty="0" err="1" smtClean="0">
                <a:latin typeface="+mn-lt"/>
              </a:rPr>
              <a:t>data</a:t>
            </a:r>
            <a:r>
              <a:rPr lang="de-DE" dirty="0" smtClean="0">
                <a:latin typeface="+mn-lt"/>
              </a:rPr>
              <a:t> on </a:t>
            </a:r>
            <a:r>
              <a:rPr lang="de-DE" dirty="0" err="1" smtClean="0">
                <a:latin typeface="+mn-lt"/>
              </a:rPr>
              <a:t>homicide</a:t>
            </a:r>
            <a:endParaRPr lang="de-DE" dirty="0">
              <a:latin typeface="+mn-lt"/>
            </a:endParaRPr>
          </a:p>
        </p:txBody>
      </p:sp>
      <p:sp>
        <p:nvSpPr>
          <p:cNvPr id="6" name="Textfeld 5"/>
          <p:cNvSpPr txBox="1"/>
          <p:nvPr/>
        </p:nvSpPr>
        <p:spPr>
          <a:xfrm>
            <a:off x="914400" y="6027003"/>
            <a:ext cx="7239000" cy="830997"/>
          </a:xfrm>
          <a:prstGeom prst="rect">
            <a:avLst/>
          </a:prstGeom>
          <a:solidFill>
            <a:schemeClr val="bg1">
              <a:lumMod val="85000"/>
            </a:schemeClr>
          </a:solidFill>
        </p:spPr>
        <p:txBody>
          <a:bodyPr wrap="square" rtlCol="0">
            <a:spAutoFit/>
          </a:bodyPr>
          <a:lstStyle/>
          <a:p>
            <a:r>
              <a:rPr lang="de-DE" dirty="0" smtClean="0"/>
              <a:t>http://www.who.int/violence_injury_prevention/violence/status_report/2014/en/</a:t>
            </a:r>
            <a:endParaRPr lang="de-DE" dirty="0"/>
          </a:p>
        </p:txBody>
      </p:sp>
      <p:sp>
        <p:nvSpPr>
          <p:cNvPr id="8" name="Titre 1"/>
          <p:cNvSpPr txBox="1">
            <a:spLocks/>
          </p:cNvSpPr>
          <p:nvPr/>
        </p:nvSpPr>
        <p:spPr>
          <a:xfrm>
            <a:off x="647965" y="396435"/>
            <a:ext cx="7824703" cy="1143000"/>
          </a:xfrm>
          <a:prstGeom prst="rect">
            <a:avLst/>
          </a:prstGeom>
        </p:spPr>
        <p:txBody>
          <a:bodyPr vert="horz" lIns="91440" tIns="45720" rIns="91440" bIns="45720" rtlCol="0" anchor="ctr">
            <a:normAutofit/>
          </a:bodyPr>
          <a:lstStyle>
            <a:lvl1pPr algn="r">
              <a:defRPr>
                <a:latin typeface="Corbel"/>
                <a:cs typeface="Corbel"/>
              </a:defRPr>
            </a:lvl1pPr>
          </a:lstStyle>
          <a:p>
            <a:pPr>
              <a:spcBef>
                <a:spcPct val="0"/>
              </a:spcBef>
            </a:pPr>
            <a:r>
              <a:rPr lang="de-DE" sz="4400" dirty="0" smtClean="0">
                <a:solidFill>
                  <a:schemeClr val="accent1">
                    <a:lumMod val="75000"/>
                  </a:schemeClr>
                </a:solidFill>
              </a:rPr>
              <a:t>Lack of </a:t>
            </a:r>
            <a:r>
              <a:rPr lang="de-DE" sz="4400" dirty="0" err="1" smtClean="0">
                <a:solidFill>
                  <a:schemeClr val="accent1">
                    <a:lumMod val="75000"/>
                  </a:schemeClr>
                </a:solidFill>
              </a:rPr>
              <a:t>good</a:t>
            </a:r>
            <a:r>
              <a:rPr lang="de-DE" sz="4400" dirty="0" smtClean="0">
                <a:solidFill>
                  <a:schemeClr val="accent1">
                    <a:lumMod val="75000"/>
                  </a:schemeClr>
                </a:solidFill>
              </a:rPr>
              <a:t> </a:t>
            </a:r>
            <a:r>
              <a:rPr lang="de-DE" sz="4400" dirty="0" err="1" smtClean="0">
                <a:solidFill>
                  <a:schemeClr val="accent1">
                    <a:lumMod val="75000"/>
                  </a:schemeClr>
                </a:solidFill>
              </a:rPr>
              <a:t>data</a:t>
            </a:r>
            <a:endParaRPr lang="de-DE" sz="4400" dirty="0" smtClean="0">
              <a:solidFill>
                <a:schemeClr val="accent1">
                  <a:lumMod val="75000"/>
                </a:schemeClr>
              </a:solidFill>
            </a:endParaRPr>
          </a:p>
          <a:p>
            <a:pPr marL="0" marR="0" lvl="0" indent="0" algn="r" defTabSz="457200" rtl="0" eaLnBrk="1" fontAlgn="auto" latinLnBrk="0" hangingPunct="1">
              <a:lnSpc>
                <a:spcPct val="100000"/>
              </a:lnSpc>
              <a:spcBef>
                <a:spcPct val="0"/>
              </a:spcBef>
              <a:spcAft>
                <a:spcPts val="0"/>
              </a:spcAft>
              <a:buClrTx/>
              <a:buSzTx/>
              <a:buFontTx/>
              <a:buNone/>
              <a:tabLst/>
              <a:defRPr/>
            </a:pPr>
            <a:endParaRPr kumimoji="0" lang="fr-FR" sz="4400" b="0" i="0" u="none" strike="noStrike" kern="1200" cap="none" spc="0" normalizeH="0" baseline="0" noProof="0" dirty="0">
              <a:ln>
                <a:noFill/>
              </a:ln>
              <a:solidFill>
                <a:schemeClr val="accent1">
                  <a:lumMod val="75000"/>
                </a:schemeClr>
              </a:solidFill>
              <a:effectLst/>
              <a:uLnTx/>
              <a:uFillTx/>
              <a:latin typeface="Corbel"/>
              <a:ea typeface="+mj-ea"/>
              <a:cs typeface="Corbel"/>
            </a:endParaRPr>
          </a:p>
        </p:txBody>
      </p:sp>
      <p:sp>
        <p:nvSpPr>
          <p:cNvPr id="9" name="Rectangle 8"/>
          <p:cNvSpPr/>
          <p:nvPr/>
        </p:nvSpPr>
        <p:spPr>
          <a:xfrm>
            <a:off x="8686800" y="152825"/>
            <a:ext cx="230088" cy="1143000"/>
          </a:xfrm>
          <a:prstGeom prst="rect">
            <a:avLst/>
          </a:prstGeom>
          <a:solidFill>
            <a:srgbClr val="376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E1C7EB42-5725-4BFC-AA9D-08A57D071A42}" type="slidenum">
              <a:rPr lang="en-GB" smtClean="0"/>
              <a:pPr>
                <a:defRPr/>
              </a:pPr>
              <a:t>8</a:t>
            </a:fld>
            <a:endParaRPr lang="en-GB"/>
          </a:p>
        </p:txBody>
      </p:sp>
      <p:pic>
        <p:nvPicPr>
          <p:cNvPr id="7" name="Bild 6"/>
          <p:cNvPicPr>
            <a:picLocks noChangeAspect="1"/>
          </p:cNvPicPr>
          <p:nvPr/>
        </p:nvPicPr>
        <p:blipFill>
          <a:blip r:embed="rId3"/>
          <a:stretch>
            <a:fillRect/>
          </a:stretch>
        </p:blipFill>
        <p:spPr>
          <a:xfrm>
            <a:off x="1219200" y="1447800"/>
            <a:ext cx="7175500" cy="4051300"/>
          </a:xfrm>
          <a:prstGeom prst="rect">
            <a:avLst/>
          </a:prstGeom>
        </p:spPr>
      </p:pic>
      <p:sp>
        <p:nvSpPr>
          <p:cNvPr id="8" name="Textfeld 7"/>
          <p:cNvSpPr txBox="1"/>
          <p:nvPr/>
        </p:nvSpPr>
        <p:spPr>
          <a:xfrm>
            <a:off x="762000" y="5410200"/>
            <a:ext cx="7162800" cy="369332"/>
          </a:xfrm>
          <a:prstGeom prst="rect">
            <a:avLst/>
          </a:prstGeom>
          <a:noFill/>
        </p:spPr>
        <p:txBody>
          <a:bodyPr wrap="square" rtlCol="0">
            <a:spAutoFit/>
          </a:bodyPr>
          <a:lstStyle/>
          <a:p>
            <a:r>
              <a:rPr lang="de-DE" b="1" dirty="0" smtClean="0"/>
              <a:t>2014</a:t>
            </a:r>
            <a:endParaRPr lang="de-DE" dirty="0"/>
          </a:p>
        </p:txBody>
      </p:sp>
      <p:sp>
        <p:nvSpPr>
          <p:cNvPr id="9" name="Titre 1"/>
          <p:cNvSpPr txBox="1">
            <a:spLocks/>
          </p:cNvSpPr>
          <p:nvPr/>
        </p:nvSpPr>
        <p:spPr>
          <a:xfrm>
            <a:off x="647965" y="326985"/>
            <a:ext cx="7824703" cy="1143000"/>
          </a:xfrm>
          <a:prstGeom prst="rect">
            <a:avLst/>
          </a:prstGeom>
        </p:spPr>
        <p:txBody>
          <a:bodyPr vert="horz" lIns="91440" tIns="45720" rIns="91440" bIns="45720" rtlCol="0" anchor="ctr">
            <a:normAutofit/>
          </a:bodyPr>
          <a:lstStyle>
            <a:lvl1pPr algn="r">
              <a:defRPr>
                <a:latin typeface="Corbel"/>
                <a:cs typeface="Corbel"/>
              </a:defRPr>
            </a:lvl1pPr>
          </a:lstStyle>
          <a:p>
            <a:pPr>
              <a:spcBef>
                <a:spcPct val="0"/>
              </a:spcBef>
            </a:pPr>
            <a:r>
              <a:rPr lang="de-DE" sz="4000" dirty="0" smtClean="0">
                <a:solidFill>
                  <a:schemeClr val="accent1">
                    <a:lumMod val="75000"/>
                  </a:schemeClr>
                </a:solidFill>
              </a:rPr>
              <a:t>Global </a:t>
            </a:r>
            <a:r>
              <a:rPr lang="de-DE" sz="4000" dirty="0" err="1" smtClean="0">
                <a:solidFill>
                  <a:schemeClr val="accent1">
                    <a:lumMod val="75000"/>
                  </a:schemeClr>
                </a:solidFill>
              </a:rPr>
              <a:t>status</a:t>
            </a:r>
            <a:r>
              <a:rPr lang="de-DE" sz="4000" dirty="0" smtClean="0">
                <a:solidFill>
                  <a:schemeClr val="accent1">
                    <a:lumMod val="75000"/>
                  </a:schemeClr>
                </a:solidFill>
              </a:rPr>
              <a:t> </a:t>
            </a:r>
            <a:r>
              <a:rPr lang="de-DE" sz="4000" dirty="0" err="1" smtClean="0">
                <a:solidFill>
                  <a:schemeClr val="accent1">
                    <a:lumMod val="75000"/>
                  </a:schemeClr>
                </a:solidFill>
              </a:rPr>
              <a:t>report</a:t>
            </a:r>
            <a:r>
              <a:rPr lang="de-DE" sz="4000" dirty="0" smtClean="0">
                <a:solidFill>
                  <a:schemeClr val="accent1">
                    <a:lumMod val="75000"/>
                  </a:schemeClr>
                </a:solidFill>
              </a:rPr>
              <a:t> on </a:t>
            </a:r>
            <a:r>
              <a:rPr lang="de-DE" sz="4000" dirty="0" err="1" smtClean="0">
                <a:solidFill>
                  <a:schemeClr val="accent1">
                    <a:lumMod val="75000"/>
                  </a:schemeClr>
                </a:solidFill>
              </a:rPr>
              <a:t>violence</a:t>
            </a:r>
            <a:endParaRPr kumimoji="0" lang="fr-FR" sz="4000" i="0" u="none" strike="noStrike" kern="1200" cap="none" spc="0" normalizeH="0" baseline="0" noProof="0" dirty="0">
              <a:ln>
                <a:noFill/>
              </a:ln>
              <a:solidFill>
                <a:schemeClr val="accent1">
                  <a:lumMod val="75000"/>
                </a:schemeClr>
              </a:solidFill>
              <a:effectLst/>
              <a:uLnTx/>
              <a:uFillTx/>
              <a:latin typeface="Corbel"/>
              <a:ea typeface="+mj-ea"/>
              <a:cs typeface="Corbel"/>
            </a:endParaRPr>
          </a:p>
        </p:txBody>
      </p:sp>
      <p:sp>
        <p:nvSpPr>
          <p:cNvPr id="10" name="Rectangle 9"/>
          <p:cNvSpPr/>
          <p:nvPr/>
        </p:nvSpPr>
        <p:spPr>
          <a:xfrm>
            <a:off x="8686800" y="152825"/>
            <a:ext cx="230088" cy="1143000"/>
          </a:xfrm>
          <a:prstGeom prst="rect">
            <a:avLst/>
          </a:prstGeom>
          <a:solidFill>
            <a:srgbClr val="37609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32656"/>
            <a:ext cx="8686800" cy="1371600"/>
          </a:xfrm>
        </p:spPr>
        <p:txBody>
          <a:bodyPr/>
          <a:lstStyle/>
          <a:p>
            <a:endParaRPr lang="fr-CH" dirty="0"/>
          </a:p>
        </p:txBody>
      </p:sp>
      <p:sp>
        <p:nvSpPr>
          <p:cNvPr id="3" name="Espace réservé du contenu 2"/>
          <p:cNvSpPr>
            <a:spLocks noGrp="1"/>
          </p:cNvSpPr>
          <p:nvPr>
            <p:ph idx="1"/>
          </p:nvPr>
        </p:nvSpPr>
        <p:spPr/>
        <p:txBody>
          <a:bodyPr/>
          <a:lstStyle/>
          <a:p>
            <a:endParaRPr lang="fr-CH" dirty="0"/>
          </a:p>
        </p:txBody>
      </p:sp>
      <p:sp>
        <p:nvSpPr>
          <p:cNvPr id="4" name="Espace réservé du numéro de diapositive 3"/>
          <p:cNvSpPr>
            <a:spLocks noGrp="1"/>
          </p:cNvSpPr>
          <p:nvPr>
            <p:ph type="sldNum" sz="quarter" idx="11"/>
          </p:nvPr>
        </p:nvSpPr>
        <p:spPr/>
        <p:txBody>
          <a:bodyPr/>
          <a:lstStyle/>
          <a:p>
            <a:pPr>
              <a:defRPr/>
            </a:pPr>
            <a:fld id="{A5692A95-3AB9-457A-95F5-80E337721622}" type="slidenum">
              <a:rPr lang="en-GB" smtClean="0"/>
              <a:pPr>
                <a:defRPr/>
              </a:pPr>
              <a:t>9</a:t>
            </a:fld>
            <a:endParaRPr lang="en-GB"/>
          </a:p>
        </p:txBody>
      </p:sp>
      <p:pic>
        <p:nvPicPr>
          <p:cNvPr id="5" name="Bild 4"/>
          <p:cNvPicPr>
            <a:picLocks noChangeAspect="1"/>
          </p:cNvPicPr>
          <p:nvPr/>
        </p:nvPicPr>
        <p:blipFill>
          <a:blip r:embed="rId3"/>
          <a:stretch>
            <a:fillRect/>
          </a:stretch>
        </p:blipFill>
        <p:spPr>
          <a:xfrm>
            <a:off x="692150" y="120650"/>
            <a:ext cx="7759700" cy="66167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sque EuTEACH v2016">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60000"/>
            <a:lumOff val="40000"/>
          </a:schemeClr>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bg1">
              <a:lumMod val="50000"/>
            </a:schemeClr>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285750" indent="-285750">
          <a:buClr>
            <a:schemeClr val="accent1">
              <a:lumMod val="60000"/>
              <a:lumOff val="40000"/>
            </a:schemeClr>
          </a:buClr>
          <a:buFont typeface="Wingdings" charset="2"/>
          <a:buChar char=""/>
          <a:defRPr sz="3200" dirty="0" smtClean="0">
            <a:latin typeface="Corbel"/>
            <a:cs typeface="Corbel"/>
          </a:defRPr>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Masque EuTEACH v2016</Template>
  <TotalTime>230</TotalTime>
  <Words>2187</Words>
  <Application>Microsoft Office PowerPoint</Application>
  <PresentationFormat>Affichage à l'écran (4:3)</PresentationFormat>
  <Paragraphs>329</Paragraphs>
  <Slides>49</Slides>
  <Notes>8</Notes>
  <HiddenSlides>1</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49</vt:i4>
      </vt:variant>
    </vt:vector>
  </HeadingPairs>
  <TitlesOfParts>
    <vt:vector size="51" baseType="lpstr">
      <vt:lpstr>Masque EuTEACH v2016</vt:lpstr>
      <vt:lpstr>Document</vt:lpstr>
      <vt:lpstr>Injuries and violence prevention</vt:lpstr>
      <vt:lpstr>objectives</vt:lpstr>
      <vt:lpstr>Discuss the situation of various forms of violence in your country</vt:lpstr>
      <vt:lpstr>Remind mortality </vt:lpstr>
      <vt:lpstr>Diapositive 5</vt:lpstr>
      <vt:lpstr>Interpersonal violence</vt:lpstr>
      <vt:lpstr>The data proble</vt:lpstr>
      <vt:lpstr>Diapositive 8</vt:lpstr>
      <vt:lpstr>Diapositive 9</vt:lpstr>
      <vt:lpstr>Youth violence</vt:lpstr>
      <vt:lpstr>Youth violence (2)</vt:lpstr>
      <vt:lpstr>Youth Violence (3)</vt:lpstr>
      <vt:lpstr>Peer violence: Victims and perpetrators </vt:lpstr>
      <vt:lpstr>Victims and perpetrators:</vt:lpstr>
      <vt:lpstr>Role of health professionals</vt:lpstr>
      <vt:lpstr>Diapositive 16</vt:lpstr>
      <vt:lpstr>School Bullying </vt:lpstr>
      <vt:lpstr>Diapositive 18</vt:lpstr>
      <vt:lpstr>Prevalence of School Bullying HBSC</vt:lpstr>
      <vt:lpstr>Consequences of bullying on victim</vt:lpstr>
      <vt:lpstr>Special form of violence: Sexting</vt:lpstr>
      <vt:lpstr>The public health approach for prevention</vt:lpstr>
      <vt:lpstr>Analysis of riskfactors</vt:lpstr>
      <vt:lpstr>Individual risk factors</vt:lpstr>
      <vt:lpstr>Family risk factors</vt:lpstr>
      <vt:lpstr>Community risk factors</vt:lpstr>
      <vt:lpstr>Prevention approaches</vt:lpstr>
      <vt:lpstr>Focus on youth</vt:lpstr>
      <vt:lpstr>PATHS Programme  (initiated in the US 1996)</vt:lpstr>
      <vt:lpstr>Family programmes</vt:lpstr>
      <vt:lpstr>Community interventions</vt:lpstr>
      <vt:lpstr>Preventive interventions on the health care service level</vt:lpstr>
      <vt:lpstr>Prevention of Bullying</vt:lpstr>
      <vt:lpstr>Prevention of bullying (2)</vt:lpstr>
      <vt:lpstr>Diapositive 35</vt:lpstr>
      <vt:lpstr>Diapositive 36</vt:lpstr>
      <vt:lpstr>Diapositive 37</vt:lpstr>
      <vt:lpstr>Short comments on road traffic injuries</vt:lpstr>
      <vt:lpstr>What factors put teen drivers at risk? (Center for disease control and prevention)</vt:lpstr>
      <vt:lpstr>Prevention of road accident injuries of teens </vt:lpstr>
      <vt:lpstr>Parent‘s role or school?</vt:lpstr>
      <vt:lpstr>Useful resources</vt:lpstr>
      <vt:lpstr>EARLY MARRIAGE</vt:lpstr>
      <vt:lpstr>Diapositive 44</vt:lpstr>
      <vt:lpstr>Percentage distribution of women aged 18 years and older who were married or in union before age 18, by region</vt:lpstr>
      <vt:lpstr>EARLY MARRIAGE</vt:lpstr>
      <vt:lpstr>EARLY MARRIAGE</vt:lpstr>
      <vt:lpstr>RESPONSES</vt:lpstr>
      <vt:lpstr>Sex ratio at birth</vt:lpstr>
    </vt:vector>
  </TitlesOfParts>
  <Company>CHUV | Centre hospitalier universitaire vaudois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Injuries and violence prevention</dc:title>
  <dc:creator>pmichaud</dc:creator>
  <cp:lastModifiedBy>pmichaud</cp:lastModifiedBy>
  <cp:revision>6</cp:revision>
  <dcterms:created xsi:type="dcterms:W3CDTF">2017-11-07T10:06:33Z</dcterms:created>
  <dcterms:modified xsi:type="dcterms:W3CDTF">2017-11-07T13:56:44Z</dcterms:modified>
</cp:coreProperties>
</file>