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30" r:id="rId2"/>
    <p:sldId id="515" r:id="rId3"/>
    <p:sldId id="476" r:id="rId4"/>
    <p:sldId id="472" r:id="rId5"/>
    <p:sldId id="462" r:id="rId6"/>
    <p:sldId id="471" r:id="rId7"/>
    <p:sldId id="516" r:id="rId8"/>
    <p:sldId id="473" r:id="rId9"/>
    <p:sldId id="517" r:id="rId10"/>
    <p:sldId id="463" r:id="rId11"/>
    <p:sldId id="510" r:id="rId12"/>
    <p:sldId id="495" r:id="rId13"/>
    <p:sldId id="514" r:id="rId14"/>
    <p:sldId id="520" r:id="rId15"/>
    <p:sldId id="521" r:id="rId16"/>
    <p:sldId id="509" r:id="rId17"/>
    <p:sldId id="504" r:id="rId18"/>
    <p:sldId id="512" r:id="rId19"/>
    <p:sldId id="460" r:id="rId20"/>
    <p:sldId id="519" r:id="rId21"/>
    <p:sldId id="513" r:id="rId22"/>
    <p:sldId id="522" r:id="rId23"/>
    <p:sldId id="518" r:id="rId24"/>
    <p:sldId id="491" r:id="rId25"/>
    <p:sldId id="482" r:id="rId26"/>
    <p:sldId id="498" r:id="rId2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000070"/>
    <a:srgbClr val="000099"/>
    <a:srgbClr val="FFFF66"/>
    <a:srgbClr val="FFFF00"/>
    <a:srgbClr val="990033"/>
    <a:srgbClr val="FF0033"/>
    <a:srgbClr val="3366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627" autoAdjust="0"/>
  </p:normalViewPr>
  <p:slideViewPr>
    <p:cSldViewPr showGuides="1">
      <p:cViewPr varScale="1">
        <p:scale>
          <a:sx n="93" d="100"/>
          <a:sy n="93" d="100"/>
        </p:scale>
        <p:origin x="1664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70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2944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14" tIns="0" rIns="19814" bIns="0" numCol="1" anchor="t" anchorCtr="0" compatLnSpc="1">
            <a:prstTxWarp prst="textNoShape">
              <a:avLst/>
            </a:prstTxWarp>
          </a:bodyPr>
          <a:lstStyle>
            <a:lvl1pPr defTabSz="792163">
              <a:defRPr sz="1000" i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14" tIns="0" rIns="19814" bIns="0" numCol="1" anchor="t" anchorCtr="0" compatLnSpc="1">
            <a:prstTxWarp prst="textNoShape">
              <a:avLst/>
            </a:prstTxWarp>
          </a:bodyPr>
          <a:lstStyle>
            <a:lvl1pPr algn="r" defTabSz="792163">
              <a:defRPr sz="1000" i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45063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67" tIns="47884" rIns="95767" bIns="478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Cliquez pour modifier les styles du texte du masque</a:t>
            </a:r>
          </a:p>
          <a:p>
            <a:pPr lvl="1"/>
            <a:r>
              <a:rPr lang="en-GB" noProof="0" smtClean="0"/>
              <a:t>Deuxième niveau</a:t>
            </a:r>
          </a:p>
          <a:p>
            <a:pPr lvl="2"/>
            <a:r>
              <a:rPr lang="en-GB" noProof="0" smtClean="0"/>
              <a:t>Troisième niveau</a:t>
            </a:r>
          </a:p>
          <a:p>
            <a:pPr lvl="3"/>
            <a:r>
              <a:rPr lang="en-GB" noProof="0" smtClean="0"/>
              <a:t>Quatrième niveau</a:t>
            </a:r>
          </a:p>
          <a:p>
            <a:pPr lvl="4"/>
            <a:r>
              <a:rPr lang="en-GB" noProof="0" smtClean="0"/>
              <a:t>Cinquième niveau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14" tIns="0" rIns="19814" bIns="0" numCol="1" anchor="b" anchorCtr="0" compatLnSpc="1">
            <a:prstTxWarp prst="textNoShape">
              <a:avLst/>
            </a:prstTxWarp>
          </a:bodyPr>
          <a:lstStyle>
            <a:lvl1pPr defTabSz="792163">
              <a:defRPr sz="1000" i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14" tIns="0" rIns="19814" bIns="0" numCol="1" anchor="b" anchorCtr="0" compatLnSpc="1">
            <a:prstTxWarp prst="textNoShape">
              <a:avLst/>
            </a:prstTxWarp>
          </a:bodyPr>
          <a:lstStyle>
            <a:lvl1pPr algn="r" defTabSz="792163">
              <a:defRPr sz="1000" i="1"/>
            </a:lvl1pPr>
          </a:lstStyle>
          <a:p>
            <a:pPr>
              <a:defRPr/>
            </a:pPr>
            <a:fld id="{263E108E-B6AF-4532-BF45-0F32304325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421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347BA-D4E1-45A8-934D-BD50C75E94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709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C6ADE-64C1-410C-8559-A83819B9BC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608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64770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64770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A6BA1-A5DC-416F-A891-9370E22D85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07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9ADCE-C30B-4903-86C6-BFD57A0819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181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05020-D442-40D9-AB0F-946A08E850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990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28600" y="1828800"/>
            <a:ext cx="42672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2672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DDC26-BD75-469B-97B3-19060148BA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653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1F1A6-BA35-4711-82BB-4AB2D7D135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980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266DC-827F-461C-B0D3-F5220A317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840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C7834-1FF4-4DA3-A6B6-34C540F1BC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923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169D2-D9B7-4715-9515-CCE677640B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204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H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32AB2-3A49-40C6-BA07-786C12F349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479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vmlDrawing" Target="../drawings/vmlDrawing1.vml"/><Relationship Id="rId14" Type="http://schemas.openxmlformats.org/officeDocument/2006/relationships/oleObject" Target="../embeddings/oleObject1.bin"/><Relationship Id="rId15" Type="http://schemas.openxmlformats.org/officeDocument/2006/relationships/image" Target="../media/image1.png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686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828800"/>
            <a:ext cx="86868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modifier les styles du texte du masque</a:t>
            </a:r>
          </a:p>
          <a:p>
            <a:pPr lvl="1"/>
            <a:r>
              <a:rPr lang="en-GB" smtClean="0"/>
              <a:t>Deuxième niveau</a:t>
            </a:r>
          </a:p>
          <a:p>
            <a:pPr lvl="2"/>
            <a:r>
              <a:rPr lang="en-GB" smtClean="0"/>
              <a:t>Troisième niveau</a:t>
            </a:r>
          </a:p>
          <a:p>
            <a:pPr lvl="3"/>
            <a:r>
              <a:rPr lang="en-GB" smtClean="0"/>
              <a:t>Quatrième niveau</a:t>
            </a:r>
          </a:p>
          <a:p>
            <a:pPr lvl="4"/>
            <a:r>
              <a:rPr lang="en-GB" smtClean="0"/>
              <a:t>Cinquième niveau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1"/>
            </a:lvl1pPr>
          </a:lstStyle>
          <a:p>
            <a:pPr>
              <a:defRPr/>
            </a:pPr>
            <a:fld id="{C8A81452-4684-4204-9A2C-3815148044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aphicFrame>
        <p:nvGraphicFramePr>
          <p:cNvPr id="3" name="Object 7"/>
          <p:cNvGraphicFramePr>
            <a:graphicFrameLocks/>
          </p:cNvGraphicFramePr>
          <p:nvPr userDrawn="1"/>
        </p:nvGraphicFramePr>
        <p:xfrm>
          <a:off x="0" y="0"/>
          <a:ext cx="1371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Document" r:id="rId14" imgW="2706629" imgH="860412" progId="Word.Document.6">
                  <p:embed/>
                </p:oleObj>
              </mc:Choice>
              <mc:Fallback>
                <p:oleObj name="Document" r:id="rId14" imgW="2706629" imgH="860412" progId="Word.Document.6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716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pitchFamily="34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pitchFamily="34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pitchFamily="34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pitchFamily="34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pitchFamily="34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pitchFamily="34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pitchFamily="34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pitchFamily="34" charset="0"/>
        </a:defRPr>
      </a:lvl9pPr>
    </p:titleStyle>
    <p:bodyStyle>
      <a:lvl1pPr marL="476250" indent="-476250" algn="l" defTabSz="762000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Monotype Sorts" charset="2"/>
        <a:buBlip>
          <a:blip r:embed="rId16"/>
        </a:buBlip>
        <a:defRPr sz="3200">
          <a:solidFill>
            <a:srgbClr val="000070"/>
          </a:solidFill>
          <a:latin typeface="+mn-lt"/>
          <a:ea typeface="+mn-ea"/>
          <a:cs typeface="+mn-cs"/>
        </a:defRPr>
      </a:lvl1pPr>
      <a:lvl2pPr marL="952500" indent="-285750" algn="l" defTabSz="762000" rtl="0" eaLnBrk="0" fontAlgn="base" hangingPunct="0">
        <a:spcBef>
          <a:spcPct val="20000"/>
        </a:spcBef>
        <a:spcAft>
          <a:spcPct val="0"/>
        </a:spcAft>
        <a:buClr>
          <a:srgbClr val="FF0033"/>
        </a:buClr>
        <a:buFont typeface="Wingdings" pitchFamily="2" charset="2"/>
        <a:buBlip>
          <a:blip r:embed="rId16"/>
        </a:buBlip>
        <a:defRPr sz="2400">
          <a:solidFill>
            <a:srgbClr val="000070"/>
          </a:solidFill>
          <a:latin typeface="+mn-lt"/>
        </a:defRPr>
      </a:lvl2pPr>
      <a:lvl3pPr marL="1371600" indent="-228600" algn="l" defTabSz="762000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Blip>
          <a:blip r:embed="rId16"/>
        </a:buBlip>
        <a:defRPr sz="2400">
          <a:solidFill>
            <a:srgbClr val="000070"/>
          </a:solidFill>
          <a:latin typeface="+mn-lt"/>
        </a:defRPr>
      </a:lvl3pPr>
      <a:lvl4pPr marL="1790700" indent="-228600" algn="l" defTabSz="762000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Blip>
          <a:blip r:embed="rId16"/>
        </a:buBlip>
        <a:defRPr sz="2000">
          <a:solidFill>
            <a:srgbClr val="000070"/>
          </a:solidFill>
          <a:latin typeface="+mn-lt"/>
        </a:defRPr>
      </a:lvl4pPr>
      <a:lvl5pPr marL="2209800" indent="-228600" algn="l" defTabSz="762000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Blip>
          <a:blip r:embed="rId16"/>
        </a:buBlip>
        <a:defRPr sz="2000">
          <a:solidFill>
            <a:srgbClr val="000070"/>
          </a:solidFill>
          <a:latin typeface="+mn-lt"/>
        </a:defRPr>
      </a:lvl5pPr>
      <a:lvl6pPr marL="2667000" indent="-228600" algn="l" defTabSz="762000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Blip>
          <a:blip r:embed="rId16"/>
        </a:buBlip>
        <a:defRPr sz="2000">
          <a:solidFill>
            <a:srgbClr val="000070"/>
          </a:solidFill>
          <a:latin typeface="+mn-lt"/>
        </a:defRPr>
      </a:lvl6pPr>
      <a:lvl7pPr marL="3124200" indent="-228600" algn="l" defTabSz="762000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Blip>
          <a:blip r:embed="rId16"/>
        </a:buBlip>
        <a:defRPr sz="2000">
          <a:solidFill>
            <a:srgbClr val="000070"/>
          </a:solidFill>
          <a:latin typeface="+mn-lt"/>
        </a:defRPr>
      </a:lvl7pPr>
      <a:lvl8pPr marL="3581400" indent="-228600" algn="l" defTabSz="762000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Blip>
          <a:blip r:embed="rId16"/>
        </a:buBlip>
        <a:defRPr sz="2000">
          <a:solidFill>
            <a:srgbClr val="000070"/>
          </a:solidFill>
          <a:latin typeface="+mn-lt"/>
        </a:defRPr>
      </a:lvl8pPr>
      <a:lvl9pPr marL="4038600" indent="-228600" algn="l" defTabSz="762000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Blip>
          <a:blip r:embed="rId16"/>
        </a:buBlip>
        <a:defRPr sz="2000">
          <a:solidFill>
            <a:srgbClr val="000070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3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40316DF-7473-4E49-8119-50C0EBD92EE0}" type="slidenum">
              <a:rPr lang="en-GB" sz="1400" smtClean="0"/>
              <a:pPr/>
              <a:t>1</a:t>
            </a:fld>
            <a:endParaRPr lang="en-GB" sz="1400" smtClean="0"/>
          </a:p>
        </p:txBody>
      </p:sp>
      <p:sp>
        <p:nvSpPr>
          <p:cNvPr id="2051" name="Rectangle 2056"/>
          <p:cNvSpPr>
            <a:spLocks noGrp="1" noChangeArrowheads="1"/>
          </p:cNvSpPr>
          <p:nvPr>
            <p:ph type="title"/>
          </p:nvPr>
        </p:nvSpPr>
        <p:spPr>
          <a:xfrm>
            <a:off x="228600" y="2362200"/>
            <a:ext cx="8686800" cy="1371600"/>
          </a:xfrm>
        </p:spPr>
        <p:txBody>
          <a:bodyPr/>
          <a:lstStyle/>
          <a:p>
            <a:r>
              <a:rPr lang="en-US" sz="5400" smtClean="0"/>
              <a:t>Advocacy</a:t>
            </a:r>
          </a:p>
        </p:txBody>
      </p:sp>
      <p:graphicFrame>
        <p:nvGraphicFramePr>
          <p:cNvPr id="2052" name="Object 2057"/>
          <p:cNvGraphicFramePr>
            <a:graphicFrameLocks/>
          </p:cNvGraphicFramePr>
          <p:nvPr/>
        </p:nvGraphicFramePr>
        <p:xfrm>
          <a:off x="0" y="0"/>
          <a:ext cx="4938713" cy="156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Document" r:id="rId3" imgW="2699004" imgH="862584" progId="Word.Document.8">
                  <p:embed/>
                </p:oleObj>
              </mc:Choice>
              <mc:Fallback>
                <p:oleObj name="Document" r:id="rId3" imgW="2699004" imgH="862584" progId="Word.Document.8">
                  <p:embed/>
                  <p:pic>
                    <p:nvPicPr>
                      <p:cNvPr id="0" name="Object 2057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4938713" cy="156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827584" y="5301208"/>
            <a:ext cx="4111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err="1" smtClean="0">
                <a:latin typeface="+mn-lt"/>
              </a:rPr>
              <a:t>Updated</a:t>
            </a:r>
            <a:r>
              <a:rPr lang="fr-FR" i="1" dirty="0" smtClean="0">
                <a:latin typeface="+mn-lt"/>
              </a:rPr>
              <a:t> 2015</a:t>
            </a:r>
            <a:endParaRPr lang="fr-FR" i="1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General tips</a:t>
            </a:r>
          </a:p>
        </p:txBody>
      </p:sp>
      <p:sp>
        <p:nvSpPr>
          <p:cNvPr id="8195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Be professional</a:t>
            </a:r>
          </a:p>
          <a:p>
            <a:r>
              <a:rPr lang="da-DK" dirty="0" err="1" smtClean="0"/>
              <a:t>Prioritise</a:t>
            </a:r>
            <a:endParaRPr lang="da-DK" dirty="0" smtClean="0"/>
          </a:p>
          <a:p>
            <a:r>
              <a:rPr lang="da-DK" dirty="0" smtClean="0"/>
              <a:t>Be </a:t>
            </a:r>
            <a:r>
              <a:rPr lang="da-DK" dirty="0" err="1" smtClean="0"/>
              <a:t>persuasive</a:t>
            </a:r>
            <a:r>
              <a:rPr lang="da-DK" dirty="0" smtClean="0"/>
              <a:t>, </a:t>
            </a:r>
            <a:r>
              <a:rPr lang="da-DK" dirty="0" err="1" smtClean="0"/>
              <a:t>focused</a:t>
            </a:r>
            <a:r>
              <a:rPr lang="da-DK" dirty="0" smtClean="0"/>
              <a:t>, and </a:t>
            </a:r>
            <a:r>
              <a:rPr lang="da-DK" dirty="0" err="1" smtClean="0"/>
              <a:t>persistent</a:t>
            </a:r>
            <a:endParaRPr lang="da-DK" dirty="0" smtClean="0"/>
          </a:p>
          <a:p>
            <a:r>
              <a:rPr lang="da-DK" dirty="0" smtClean="0"/>
              <a:t>Be </a:t>
            </a:r>
            <a:r>
              <a:rPr lang="da-DK" dirty="0" err="1" smtClean="0"/>
              <a:t>prepared</a:t>
            </a:r>
            <a:endParaRPr lang="da-DK" dirty="0" smtClean="0"/>
          </a:p>
          <a:p>
            <a:endParaRPr lang="da-DK" dirty="0" smtClean="0"/>
          </a:p>
          <a:p>
            <a:r>
              <a:rPr lang="da-DK" dirty="0" err="1" smtClean="0"/>
              <a:t>Engage</a:t>
            </a:r>
            <a:r>
              <a:rPr lang="da-DK" dirty="0" smtClean="0"/>
              <a:t> </a:t>
            </a:r>
            <a:r>
              <a:rPr lang="da-DK" dirty="0" err="1" smtClean="0"/>
              <a:t>young</a:t>
            </a:r>
            <a:r>
              <a:rPr lang="da-DK" dirty="0" smtClean="0"/>
              <a:t> </a:t>
            </a:r>
            <a:r>
              <a:rPr lang="da-DK" dirty="0" err="1" smtClean="0"/>
              <a:t>people</a:t>
            </a:r>
            <a:endParaRPr lang="da-DK" dirty="0" smtClean="0"/>
          </a:p>
          <a:p>
            <a:endParaRPr lang="da-DK" dirty="0"/>
          </a:p>
          <a:p>
            <a:pPr marL="0" indent="0">
              <a:buNone/>
            </a:pPr>
            <a:r>
              <a:rPr lang="da-DK" dirty="0"/>
              <a:t>”Be clear. Be brief. Be </a:t>
            </a:r>
            <a:r>
              <a:rPr lang="da-DK" dirty="0" err="1"/>
              <a:t>seated</a:t>
            </a:r>
            <a:r>
              <a:rPr lang="da-DK" dirty="0"/>
              <a:t>” </a:t>
            </a:r>
            <a:endParaRPr lang="da-DK" dirty="0" smtClean="0"/>
          </a:p>
          <a:p>
            <a:pPr marL="0" indent="0">
              <a:buNone/>
            </a:pPr>
            <a:r>
              <a:rPr lang="da-DK" sz="1800" dirty="0" smtClean="0"/>
              <a:t>Churchill</a:t>
            </a:r>
            <a:endParaRPr lang="da-DK" sz="1800" dirty="0"/>
          </a:p>
          <a:p>
            <a:pPr marL="0" indent="0">
              <a:buNone/>
            </a:pPr>
            <a:endParaRPr lang="da-DK" dirty="0" smtClean="0"/>
          </a:p>
        </p:txBody>
      </p:sp>
      <p:sp>
        <p:nvSpPr>
          <p:cNvPr id="8196" name="Pladsholder til diasnumm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6EED90C-E6C3-4CD8-B4F7-5DDD4182DD9D}" type="slidenum">
              <a:rPr lang="en-GB" sz="1400" smtClean="0"/>
              <a:pPr/>
              <a:t>10</a:t>
            </a:fld>
            <a:endParaRPr lang="en-GB" sz="1400" smtClean="0"/>
          </a:p>
        </p:txBody>
      </p:sp>
      <p:pic>
        <p:nvPicPr>
          <p:cNvPr id="8197" name="Picture 2" descr="http://t2.gstatic.com/images?q=tbn:ANd9GcQgxs7ozmK9STjHZo2R_OpRj0Shz2o6SjRuxeoZVqcThOEJpM9Yh-jy-TX7n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644900"/>
            <a:ext cx="3124200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The message triangle</a:t>
            </a:r>
          </a:p>
        </p:txBody>
      </p:sp>
      <p:sp>
        <p:nvSpPr>
          <p:cNvPr id="14339" name="Pladsholder til diasnumm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DDB0DC2-0AB2-4EBA-8B84-39FD7F3A13F1}" type="slidenum">
              <a:rPr lang="en-GB" sz="1400" smtClean="0"/>
              <a:pPr/>
              <a:t>11</a:t>
            </a:fld>
            <a:endParaRPr lang="en-GB" sz="1400" smtClean="0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535113"/>
            <a:ext cx="8358188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4341" name="Rektangel 4"/>
          <p:cNvSpPr>
            <a:spLocks noChangeArrowheads="1"/>
          </p:cNvSpPr>
          <p:nvPr/>
        </p:nvSpPr>
        <p:spPr bwMode="auto">
          <a:xfrm>
            <a:off x="8501063" y="5929313"/>
            <a:ext cx="214312" cy="28575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956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An advocacy message</a:t>
            </a:r>
          </a:p>
        </p:txBody>
      </p:sp>
      <p:sp>
        <p:nvSpPr>
          <p:cNvPr id="12291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000"/>
              </a:spcBef>
            </a:pPr>
            <a:r>
              <a:rPr lang="da-DK" sz="2400" dirty="0" err="1"/>
              <a:t>Identify</a:t>
            </a:r>
            <a:r>
              <a:rPr lang="da-DK" sz="2400" dirty="0"/>
              <a:t> </a:t>
            </a:r>
            <a:r>
              <a:rPr lang="da-DK" sz="2400" dirty="0" err="1"/>
              <a:t>your</a:t>
            </a:r>
            <a:r>
              <a:rPr lang="da-DK" sz="2400" dirty="0"/>
              <a:t> purpose</a:t>
            </a:r>
          </a:p>
          <a:p>
            <a:pPr>
              <a:spcBef>
                <a:spcPts val="1000"/>
              </a:spcBef>
            </a:pPr>
            <a:r>
              <a:rPr lang="da-DK" sz="2400" dirty="0" err="1"/>
              <a:t>Identify</a:t>
            </a:r>
            <a:r>
              <a:rPr lang="da-DK" sz="2400" dirty="0"/>
              <a:t> the </a:t>
            </a:r>
            <a:r>
              <a:rPr lang="da-DK" sz="2400" dirty="0" err="1"/>
              <a:t>target</a:t>
            </a:r>
            <a:r>
              <a:rPr lang="da-DK" sz="2400" dirty="0"/>
              <a:t> </a:t>
            </a:r>
            <a:r>
              <a:rPr lang="da-DK" sz="2400" dirty="0" err="1" smtClean="0"/>
              <a:t>audience</a:t>
            </a:r>
            <a:endParaRPr lang="da-DK" sz="2400" dirty="0" smtClean="0"/>
          </a:p>
          <a:p>
            <a:pPr>
              <a:spcBef>
                <a:spcPts val="1000"/>
              </a:spcBef>
            </a:pPr>
            <a:r>
              <a:rPr lang="da-DK" sz="2400" dirty="0" err="1"/>
              <a:t>Conduct</a:t>
            </a:r>
            <a:r>
              <a:rPr lang="da-DK" sz="2400" dirty="0"/>
              <a:t> </a:t>
            </a:r>
            <a:r>
              <a:rPr lang="da-DK" sz="2400" dirty="0" err="1"/>
              <a:t>needs</a:t>
            </a:r>
            <a:r>
              <a:rPr lang="da-DK" sz="2400" dirty="0"/>
              <a:t> </a:t>
            </a:r>
            <a:r>
              <a:rPr lang="da-DK" sz="2400" dirty="0" err="1"/>
              <a:t>assesment</a:t>
            </a:r>
            <a:endParaRPr lang="da-DK" sz="2400" dirty="0" smtClean="0"/>
          </a:p>
          <a:p>
            <a:pPr>
              <a:spcBef>
                <a:spcPts val="1000"/>
              </a:spcBef>
            </a:pPr>
            <a:r>
              <a:rPr lang="da-DK" sz="2400" dirty="0" err="1" smtClean="0"/>
              <a:t>Gather</a:t>
            </a:r>
            <a:r>
              <a:rPr lang="da-DK" sz="2400" dirty="0" smtClean="0"/>
              <a:t> information/</a:t>
            </a:r>
            <a:r>
              <a:rPr lang="da-DK" sz="2400" dirty="0" err="1" smtClean="0"/>
              <a:t>available</a:t>
            </a:r>
            <a:r>
              <a:rPr lang="da-DK" sz="2400" dirty="0" smtClean="0"/>
              <a:t> </a:t>
            </a:r>
            <a:r>
              <a:rPr lang="da-DK" sz="2400" dirty="0" err="1" smtClean="0"/>
              <a:t>evidence</a:t>
            </a:r>
            <a:r>
              <a:rPr lang="da-DK" sz="2400" dirty="0" smtClean="0"/>
              <a:t> </a:t>
            </a:r>
            <a:r>
              <a:rPr lang="da-DK" sz="2400" dirty="0" err="1" smtClean="0"/>
              <a:t>incl</a:t>
            </a:r>
            <a:r>
              <a:rPr lang="da-DK" sz="2400" dirty="0" smtClean="0"/>
              <a:t>. </a:t>
            </a:r>
            <a:r>
              <a:rPr lang="da-DK" sz="2400" dirty="0" err="1" smtClean="0"/>
              <a:t>epidemiology</a:t>
            </a:r>
            <a:endParaRPr lang="da-DK" sz="2400" dirty="0" smtClean="0"/>
          </a:p>
          <a:p>
            <a:pPr>
              <a:spcBef>
                <a:spcPts val="1000"/>
              </a:spcBef>
            </a:pPr>
            <a:r>
              <a:rPr lang="da-DK" sz="2400" dirty="0" err="1" smtClean="0"/>
              <a:t>Conduct</a:t>
            </a:r>
            <a:r>
              <a:rPr lang="da-DK" sz="2400" dirty="0" smtClean="0"/>
              <a:t> </a:t>
            </a:r>
            <a:r>
              <a:rPr lang="da-DK" sz="2400" dirty="0" err="1" smtClean="0"/>
              <a:t>key</a:t>
            </a:r>
            <a:r>
              <a:rPr lang="da-DK" sz="2400" dirty="0" smtClean="0"/>
              <a:t> </a:t>
            </a:r>
            <a:r>
              <a:rPr lang="da-DK" sz="2400" dirty="0" err="1" smtClean="0"/>
              <a:t>stakeholder</a:t>
            </a:r>
            <a:r>
              <a:rPr lang="da-DK" sz="2400" dirty="0" smtClean="0"/>
              <a:t> </a:t>
            </a:r>
            <a:r>
              <a:rPr lang="da-DK" sz="2400" dirty="0" err="1" smtClean="0"/>
              <a:t>analysis</a:t>
            </a:r>
            <a:endParaRPr lang="da-DK" sz="2400" dirty="0" smtClean="0"/>
          </a:p>
          <a:p>
            <a:pPr>
              <a:spcBef>
                <a:spcPts val="1000"/>
              </a:spcBef>
            </a:pPr>
            <a:r>
              <a:rPr lang="da-DK" sz="2400" dirty="0" err="1" smtClean="0"/>
              <a:t>Define</a:t>
            </a:r>
            <a:r>
              <a:rPr lang="da-DK" sz="2400" dirty="0" smtClean="0"/>
              <a:t> the arguments ’for’ and </a:t>
            </a:r>
            <a:r>
              <a:rPr lang="da-DK" sz="2400" dirty="0" err="1" smtClean="0"/>
              <a:t>prepare</a:t>
            </a:r>
            <a:r>
              <a:rPr lang="da-DK" sz="2400" dirty="0" smtClean="0"/>
              <a:t> to </a:t>
            </a:r>
            <a:r>
              <a:rPr lang="da-DK" sz="2400" dirty="0" err="1" smtClean="0"/>
              <a:t>respond</a:t>
            </a:r>
            <a:r>
              <a:rPr lang="da-DK" sz="2400" dirty="0" smtClean="0"/>
              <a:t> to </a:t>
            </a:r>
            <a:r>
              <a:rPr lang="da-DK" sz="2400" dirty="0" err="1" smtClean="0"/>
              <a:t>possible</a:t>
            </a:r>
            <a:r>
              <a:rPr lang="da-DK" sz="2400" dirty="0" smtClean="0"/>
              <a:t> arguments </a:t>
            </a:r>
            <a:r>
              <a:rPr lang="da-DK" sz="2400" dirty="0" err="1" smtClean="0"/>
              <a:t>against</a:t>
            </a:r>
            <a:endParaRPr lang="da-DK" sz="2400" dirty="0" smtClean="0"/>
          </a:p>
          <a:p>
            <a:pPr>
              <a:spcBef>
                <a:spcPts val="1000"/>
              </a:spcBef>
            </a:pPr>
            <a:r>
              <a:rPr lang="da-DK" sz="2400" dirty="0" err="1" smtClean="0"/>
              <a:t>Ensure</a:t>
            </a:r>
            <a:r>
              <a:rPr lang="da-DK" sz="2400" dirty="0" smtClean="0"/>
              <a:t> social and </a:t>
            </a:r>
            <a:r>
              <a:rPr lang="da-DK" sz="2400" dirty="0" err="1" smtClean="0"/>
              <a:t>cultural</a:t>
            </a:r>
            <a:r>
              <a:rPr lang="da-DK" sz="2400" dirty="0" smtClean="0"/>
              <a:t> </a:t>
            </a:r>
            <a:r>
              <a:rPr lang="da-DK" sz="2400" dirty="0" err="1" smtClean="0"/>
              <a:t>sensitivity</a:t>
            </a:r>
            <a:r>
              <a:rPr lang="da-DK" sz="2400" dirty="0" smtClean="0"/>
              <a:t> of </a:t>
            </a:r>
            <a:r>
              <a:rPr lang="da-DK" sz="2400" dirty="0" err="1" smtClean="0"/>
              <a:t>your</a:t>
            </a:r>
            <a:r>
              <a:rPr lang="da-DK" sz="2400" dirty="0" smtClean="0"/>
              <a:t> arguments</a:t>
            </a:r>
          </a:p>
          <a:p>
            <a:pPr>
              <a:spcBef>
                <a:spcPts val="1000"/>
              </a:spcBef>
            </a:pPr>
            <a:r>
              <a:rPr lang="da-DK" sz="2400" dirty="0" err="1"/>
              <a:t>Use</a:t>
            </a:r>
            <a:r>
              <a:rPr lang="da-DK" sz="2400" dirty="0"/>
              <a:t> clear, </a:t>
            </a:r>
            <a:r>
              <a:rPr lang="da-DK" sz="2400" dirty="0" err="1"/>
              <a:t>objective</a:t>
            </a:r>
            <a:r>
              <a:rPr lang="da-DK" sz="2400" dirty="0"/>
              <a:t> and </a:t>
            </a:r>
            <a:r>
              <a:rPr lang="da-DK" sz="2400" dirty="0" err="1"/>
              <a:t>persuasive</a:t>
            </a:r>
            <a:r>
              <a:rPr lang="da-DK" sz="2400" dirty="0"/>
              <a:t> </a:t>
            </a:r>
            <a:r>
              <a:rPr lang="da-DK" sz="2400" dirty="0" err="1" smtClean="0"/>
              <a:t>language</a:t>
            </a:r>
            <a:endParaRPr lang="da-DK" sz="2400" dirty="0" smtClean="0"/>
          </a:p>
        </p:txBody>
      </p:sp>
      <p:sp>
        <p:nvSpPr>
          <p:cNvPr id="12292" name="Pladsholder til diasnumm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970A52B-D0B5-4095-A8A5-7413439C7B8D}" type="slidenum">
              <a:rPr lang="en-GB" sz="1400" smtClean="0"/>
              <a:pPr/>
              <a:t>12</a:t>
            </a:fld>
            <a:endParaRPr lang="en-GB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Key</a:t>
            </a:r>
            <a:r>
              <a:rPr lang="da-DK" dirty="0" smtClean="0"/>
              <a:t> </a:t>
            </a:r>
            <a:r>
              <a:rPr lang="da-DK" dirty="0" err="1" smtClean="0"/>
              <a:t>stakeholders</a:t>
            </a:r>
            <a:endParaRPr lang="da-DK" dirty="0" smtClean="0"/>
          </a:p>
        </p:txBody>
      </p:sp>
      <p:sp>
        <p:nvSpPr>
          <p:cNvPr id="12291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Gather </a:t>
            </a:r>
            <a:r>
              <a:rPr lang="en-US" sz="2400" dirty="0"/>
              <a:t>and build </a:t>
            </a:r>
            <a:r>
              <a:rPr lang="en-US" sz="2400" dirty="0" smtClean="0"/>
              <a:t>support and create coalitions</a:t>
            </a:r>
            <a:endParaRPr lang="da-DK" sz="2400" dirty="0"/>
          </a:p>
          <a:p>
            <a:r>
              <a:rPr lang="en-US" sz="2400" dirty="0"/>
              <a:t>Opinion leaders</a:t>
            </a:r>
            <a:endParaRPr lang="da-DK" sz="2400" dirty="0"/>
          </a:p>
          <a:p>
            <a:r>
              <a:rPr lang="en-US" sz="2400" dirty="0"/>
              <a:t>Young people</a:t>
            </a:r>
            <a:endParaRPr lang="da-DK" sz="2400" dirty="0"/>
          </a:p>
          <a:p>
            <a:r>
              <a:rPr lang="en-US" sz="2400" dirty="0" smtClean="0"/>
              <a:t>Established </a:t>
            </a:r>
            <a:r>
              <a:rPr lang="en-US" sz="2400" dirty="0" err="1"/>
              <a:t>organisations</a:t>
            </a:r>
            <a:endParaRPr lang="da-DK" sz="2400" dirty="0"/>
          </a:p>
          <a:p>
            <a:r>
              <a:rPr lang="en-US" sz="2400" dirty="0" smtClean="0"/>
              <a:t>General </a:t>
            </a:r>
            <a:r>
              <a:rPr lang="en-US" sz="2400" dirty="0"/>
              <a:t>public </a:t>
            </a:r>
            <a:r>
              <a:rPr lang="en-US" sz="2400" dirty="0" smtClean="0"/>
              <a:t>incl. </a:t>
            </a:r>
            <a:r>
              <a:rPr lang="en-US" sz="2400" dirty="0"/>
              <a:t>media</a:t>
            </a:r>
            <a:endParaRPr lang="da-DK" sz="2400" dirty="0" smtClean="0"/>
          </a:p>
        </p:txBody>
      </p:sp>
      <p:sp>
        <p:nvSpPr>
          <p:cNvPr id="12292" name="Pladsholder til diasnumm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970A52B-D0B5-4095-A8A5-7413439C7B8D}" type="slidenum">
              <a:rPr lang="en-GB" sz="1400" smtClean="0"/>
              <a:pPr/>
              <a:t>13</a:t>
            </a:fld>
            <a:endParaRPr lang="en-GB" sz="1400" smtClean="0"/>
          </a:p>
        </p:txBody>
      </p:sp>
    </p:spTree>
    <p:extLst>
      <p:ext uri="{BB962C8B-B14F-4D97-AF65-F5344CB8AC3E}">
        <p14:creationId xmlns:p14="http://schemas.microsoft.com/office/powerpoint/2010/main" val="108343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Pladsholder til diasnumm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BF536C0-C3BE-44DB-A1CD-8BDA1F7A14AD}" type="slidenum">
              <a:rPr lang="en-GB" sz="1400" smtClean="0"/>
              <a:pPr/>
              <a:t>14</a:t>
            </a:fld>
            <a:endParaRPr lang="en-GB" sz="1400" smtClean="0"/>
          </a:p>
        </p:txBody>
      </p:sp>
      <p:sp>
        <p:nvSpPr>
          <p:cNvPr id="8" name="Pladsholder til indhold 2"/>
          <p:cNvSpPr txBox="1">
            <a:spLocks/>
          </p:cNvSpPr>
          <p:nvPr/>
        </p:nvSpPr>
        <p:spPr bwMode="auto">
          <a:xfrm>
            <a:off x="228600" y="764704"/>
            <a:ext cx="86868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76250" indent="-47625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/>
            <a:r>
              <a:rPr lang="da-DK" dirty="0" err="1" smtClean="0">
                <a:solidFill>
                  <a:srgbClr val="000070"/>
                </a:solidFill>
                <a:latin typeface="+mn-lt"/>
              </a:rPr>
              <a:t>You</a:t>
            </a:r>
            <a:r>
              <a:rPr lang="da-DK" dirty="0" smtClean="0">
                <a:solidFill>
                  <a:srgbClr val="000070"/>
                </a:solidFill>
                <a:latin typeface="+mn-lt"/>
              </a:rPr>
              <a:t> have just </a:t>
            </a:r>
            <a:r>
              <a:rPr lang="da-DK" dirty="0" err="1" smtClean="0">
                <a:solidFill>
                  <a:srgbClr val="000070"/>
                </a:solidFill>
                <a:latin typeface="+mn-lt"/>
              </a:rPr>
              <a:t>returned</a:t>
            </a:r>
            <a:r>
              <a:rPr lang="da-DK" dirty="0" smtClean="0">
                <a:solidFill>
                  <a:srgbClr val="000070"/>
                </a:solidFill>
                <a:latin typeface="+mn-lt"/>
              </a:rPr>
              <a:t> from the </a:t>
            </a:r>
            <a:r>
              <a:rPr lang="da-DK" dirty="0" err="1" smtClean="0">
                <a:solidFill>
                  <a:srgbClr val="000070"/>
                </a:solidFill>
                <a:latin typeface="+mn-lt"/>
              </a:rPr>
              <a:t>EuTeach</a:t>
            </a:r>
            <a:r>
              <a:rPr lang="da-DK" dirty="0" smtClean="0">
                <a:solidFill>
                  <a:srgbClr val="000070"/>
                </a:solidFill>
                <a:latin typeface="+mn-lt"/>
              </a:rPr>
              <a:t> </a:t>
            </a:r>
            <a:r>
              <a:rPr lang="da-DK" dirty="0" err="1" smtClean="0">
                <a:solidFill>
                  <a:srgbClr val="000070"/>
                </a:solidFill>
                <a:latin typeface="+mn-lt"/>
              </a:rPr>
              <a:t>Summerschool</a:t>
            </a:r>
            <a:r>
              <a:rPr lang="da-DK" dirty="0" smtClean="0">
                <a:solidFill>
                  <a:srgbClr val="000070"/>
                </a:solidFill>
                <a:latin typeface="+mn-lt"/>
              </a:rPr>
              <a:t> and </a:t>
            </a:r>
            <a:r>
              <a:rPr lang="da-DK" dirty="0" err="1" smtClean="0">
                <a:solidFill>
                  <a:srgbClr val="000070"/>
                </a:solidFill>
                <a:latin typeface="+mn-lt"/>
              </a:rPr>
              <a:t>want</a:t>
            </a:r>
            <a:r>
              <a:rPr lang="da-DK" dirty="0" smtClean="0">
                <a:solidFill>
                  <a:srgbClr val="000070"/>
                </a:solidFill>
                <a:latin typeface="+mn-lt"/>
              </a:rPr>
              <a:t> to set up an </a:t>
            </a:r>
            <a:r>
              <a:rPr lang="da-DK" dirty="0" err="1" smtClean="0">
                <a:solidFill>
                  <a:srgbClr val="000070"/>
                </a:solidFill>
                <a:latin typeface="+mn-lt"/>
              </a:rPr>
              <a:t>adolescent</a:t>
            </a:r>
            <a:r>
              <a:rPr lang="da-DK" dirty="0" smtClean="0">
                <a:solidFill>
                  <a:srgbClr val="000070"/>
                </a:solidFill>
                <a:latin typeface="+mn-lt"/>
              </a:rPr>
              <a:t> </a:t>
            </a:r>
            <a:r>
              <a:rPr lang="da-DK" dirty="0" err="1">
                <a:solidFill>
                  <a:srgbClr val="000070"/>
                </a:solidFill>
                <a:latin typeface="+mn-lt"/>
              </a:rPr>
              <a:t>medicine</a:t>
            </a:r>
            <a:r>
              <a:rPr lang="da-DK" dirty="0">
                <a:solidFill>
                  <a:srgbClr val="000070"/>
                </a:solidFill>
                <a:latin typeface="+mn-lt"/>
              </a:rPr>
              <a:t> </a:t>
            </a:r>
            <a:r>
              <a:rPr lang="da-DK" dirty="0" err="1" smtClean="0">
                <a:solidFill>
                  <a:srgbClr val="000070"/>
                </a:solidFill>
                <a:latin typeface="+mn-lt"/>
              </a:rPr>
              <a:t>training</a:t>
            </a:r>
            <a:r>
              <a:rPr lang="da-DK" dirty="0" smtClean="0">
                <a:solidFill>
                  <a:srgbClr val="000070"/>
                </a:solidFill>
                <a:latin typeface="+mn-lt"/>
              </a:rPr>
              <a:t> </a:t>
            </a:r>
            <a:r>
              <a:rPr lang="da-DK" dirty="0" err="1" smtClean="0">
                <a:solidFill>
                  <a:srgbClr val="000070"/>
                </a:solidFill>
                <a:latin typeface="+mn-lt"/>
              </a:rPr>
              <a:t>module</a:t>
            </a:r>
            <a:r>
              <a:rPr lang="da-DK" dirty="0" smtClean="0">
                <a:solidFill>
                  <a:srgbClr val="000070"/>
                </a:solidFill>
                <a:latin typeface="+mn-lt"/>
              </a:rPr>
              <a:t>. </a:t>
            </a:r>
            <a:r>
              <a:rPr lang="da-DK" dirty="0" err="1">
                <a:solidFill>
                  <a:srgbClr val="000070"/>
                </a:solidFill>
                <a:latin typeface="+mn-lt"/>
              </a:rPr>
              <a:t>Some</a:t>
            </a:r>
            <a:r>
              <a:rPr lang="da-DK" dirty="0">
                <a:solidFill>
                  <a:srgbClr val="000070"/>
                </a:solidFill>
                <a:latin typeface="+mn-lt"/>
              </a:rPr>
              <a:t> of </a:t>
            </a:r>
            <a:r>
              <a:rPr lang="da-DK" dirty="0" err="1">
                <a:solidFill>
                  <a:srgbClr val="000070"/>
                </a:solidFill>
                <a:latin typeface="+mn-lt"/>
              </a:rPr>
              <a:t>your</a:t>
            </a:r>
            <a:r>
              <a:rPr lang="da-DK" dirty="0">
                <a:solidFill>
                  <a:srgbClr val="000070"/>
                </a:solidFill>
                <a:latin typeface="+mn-lt"/>
              </a:rPr>
              <a:t> </a:t>
            </a:r>
            <a:r>
              <a:rPr lang="da-DK" dirty="0" err="1">
                <a:solidFill>
                  <a:srgbClr val="000070"/>
                </a:solidFill>
                <a:latin typeface="+mn-lt"/>
              </a:rPr>
              <a:t>collegues</a:t>
            </a:r>
            <a:r>
              <a:rPr lang="da-DK" dirty="0">
                <a:solidFill>
                  <a:srgbClr val="000070"/>
                </a:solidFill>
                <a:latin typeface="+mn-lt"/>
              </a:rPr>
              <a:t> </a:t>
            </a:r>
            <a:r>
              <a:rPr lang="da-DK" dirty="0" err="1">
                <a:solidFill>
                  <a:srgbClr val="000070"/>
                </a:solidFill>
                <a:latin typeface="+mn-lt"/>
              </a:rPr>
              <a:t>strongly</a:t>
            </a:r>
            <a:r>
              <a:rPr lang="da-DK" dirty="0">
                <a:solidFill>
                  <a:srgbClr val="000070"/>
                </a:solidFill>
                <a:latin typeface="+mn-lt"/>
              </a:rPr>
              <a:t> </a:t>
            </a:r>
            <a:r>
              <a:rPr lang="da-DK" dirty="0" err="1">
                <a:solidFill>
                  <a:srgbClr val="000070"/>
                </a:solidFill>
                <a:latin typeface="+mn-lt"/>
              </a:rPr>
              <a:t>express</a:t>
            </a:r>
            <a:r>
              <a:rPr lang="da-DK" dirty="0">
                <a:solidFill>
                  <a:srgbClr val="000070"/>
                </a:solidFill>
                <a:latin typeface="+mn-lt"/>
              </a:rPr>
              <a:t> </a:t>
            </a:r>
            <a:r>
              <a:rPr lang="da-DK" dirty="0" err="1">
                <a:solidFill>
                  <a:srgbClr val="000070"/>
                </a:solidFill>
                <a:latin typeface="+mn-lt"/>
              </a:rPr>
              <a:t>their</a:t>
            </a:r>
            <a:r>
              <a:rPr lang="da-DK" dirty="0">
                <a:solidFill>
                  <a:srgbClr val="000070"/>
                </a:solidFill>
                <a:latin typeface="+mn-lt"/>
              </a:rPr>
              <a:t> </a:t>
            </a:r>
            <a:r>
              <a:rPr lang="da-DK" dirty="0" err="1">
                <a:solidFill>
                  <a:srgbClr val="000070"/>
                </a:solidFill>
                <a:latin typeface="+mn-lt"/>
              </a:rPr>
              <a:t>experience</a:t>
            </a:r>
            <a:r>
              <a:rPr lang="da-DK" dirty="0">
                <a:solidFill>
                  <a:srgbClr val="000070"/>
                </a:solidFill>
                <a:latin typeface="+mn-lt"/>
              </a:rPr>
              <a:t> </a:t>
            </a:r>
            <a:r>
              <a:rPr lang="da-DK" dirty="0" err="1">
                <a:solidFill>
                  <a:srgbClr val="000070"/>
                </a:solidFill>
                <a:latin typeface="+mn-lt"/>
              </a:rPr>
              <a:t>that</a:t>
            </a:r>
            <a:r>
              <a:rPr lang="da-DK" dirty="0">
                <a:solidFill>
                  <a:srgbClr val="000070"/>
                </a:solidFill>
                <a:latin typeface="+mn-lt"/>
              </a:rPr>
              <a:t> </a:t>
            </a:r>
            <a:r>
              <a:rPr lang="da-DK" dirty="0" err="1">
                <a:solidFill>
                  <a:srgbClr val="000070"/>
                </a:solidFill>
                <a:latin typeface="+mn-lt"/>
              </a:rPr>
              <a:t>young</a:t>
            </a:r>
            <a:r>
              <a:rPr lang="da-DK" dirty="0">
                <a:solidFill>
                  <a:srgbClr val="000070"/>
                </a:solidFill>
                <a:latin typeface="+mn-lt"/>
              </a:rPr>
              <a:t> </a:t>
            </a:r>
            <a:r>
              <a:rPr lang="da-DK" dirty="0" err="1">
                <a:solidFill>
                  <a:srgbClr val="000070"/>
                </a:solidFill>
                <a:latin typeface="+mn-lt"/>
              </a:rPr>
              <a:t>people</a:t>
            </a:r>
            <a:r>
              <a:rPr lang="da-DK" dirty="0">
                <a:solidFill>
                  <a:srgbClr val="000070"/>
                </a:solidFill>
                <a:latin typeface="+mn-lt"/>
              </a:rPr>
              <a:t> </a:t>
            </a:r>
            <a:r>
              <a:rPr lang="da-DK" dirty="0" err="1">
                <a:solidFill>
                  <a:srgbClr val="000070"/>
                </a:solidFill>
                <a:latin typeface="+mn-lt"/>
              </a:rPr>
              <a:t>are</a:t>
            </a:r>
            <a:r>
              <a:rPr lang="da-DK" dirty="0">
                <a:solidFill>
                  <a:srgbClr val="000070"/>
                </a:solidFill>
                <a:latin typeface="+mn-lt"/>
              </a:rPr>
              <a:t> ‘</a:t>
            </a:r>
            <a:r>
              <a:rPr lang="da-DK" dirty="0" err="1">
                <a:solidFill>
                  <a:srgbClr val="000070"/>
                </a:solidFill>
                <a:latin typeface="+mn-lt"/>
              </a:rPr>
              <a:t>hard</a:t>
            </a:r>
            <a:r>
              <a:rPr lang="da-DK" dirty="0">
                <a:solidFill>
                  <a:srgbClr val="000070"/>
                </a:solidFill>
                <a:latin typeface="+mn-lt"/>
              </a:rPr>
              <a:t> to </a:t>
            </a:r>
            <a:r>
              <a:rPr lang="da-DK" dirty="0" err="1">
                <a:solidFill>
                  <a:srgbClr val="000070"/>
                </a:solidFill>
                <a:latin typeface="+mn-lt"/>
              </a:rPr>
              <a:t>reach</a:t>
            </a:r>
            <a:r>
              <a:rPr lang="da-DK" dirty="0" smtClean="0">
                <a:solidFill>
                  <a:srgbClr val="000070"/>
                </a:solidFill>
                <a:latin typeface="+mn-lt"/>
              </a:rPr>
              <a:t>’ and </a:t>
            </a:r>
            <a:r>
              <a:rPr lang="da-DK" dirty="0" err="1" smtClean="0">
                <a:solidFill>
                  <a:srgbClr val="000070"/>
                </a:solidFill>
                <a:latin typeface="+mn-lt"/>
              </a:rPr>
              <a:t>they</a:t>
            </a:r>
            <a:r>
              <a:rPr lang="da-DK" dirty="0" smtClean="0">
                <a:solidFill>
                  <a:srgbClr val="000070"/>
                </a:solidFill>
                <a:latin typeface="+mn-lt"/>
              </a:rPr>
              <a:t> </a:t>
            </a:r>
            <a:r>
              <a:rPr lang="da-DK" dirty="0" err="1" smtClean="0">
                <a:solidFill>
                  <a:srgbClr val="000070"/>
                </a:solidFill>
                <a:latin typeface="+mn-lt"/>
              </a:rPr>
              <a:t>are</a:t>
            </a:r>
            <a:r>
              <a:rPr lang="da-DK" dirty="0" smtClean="0">
                <a:solidFill>
                  <a:srgbClr val="000070"/>
                </a:solidFill>
                <a:latin typeface="+mn-lt"/>
              </a:rPr>
              <a:t> </a:t>
            </a:r>
            <a:r>
              <a:rPr lang="da-DK" dirty="0" err="1" smtClean="0">
                <a:solidFill>
                  <a:srgbClr val="000070"/>
                </a:solidFill>
                <a:latin typeface="+mn-lt"/>
              </a:rPr>
              <a:t>interested</a:t>
            </a:r>
            <a:r>
              <a:rPr lang="da-DK" dirty="0" smtClean="0">
                <a:solidFill>
                  <a:srgbClr val="000070"/>
                </a:solidFill>
                <a:latin typeface="+mn-lt"/>
              </a:rPr>
              <a:t> in new </a:t>
            </a:r>
            <a:r>
              <a:rPr lang="da-DK" dirty="0" err="1" smtClean="0">
                <a:solidFill>
                  <a:srgbClr val="000070"/>
                </a:solidFill>
                <a:latin typeface="+mn-lt"/>
              </a:rPr>
              <a:t>ideas</a:t>
            </a:r>
            <a:r>
              <a:rPr lang="da-DK" dirty="0" smtClean="0">
                <a:solidFill>
                  <a:srgbClr val="000070"/>
                </a:solidFill>
                <a:latin typeface="+mn-lt"/>
              </a:rPr>
              <a:t> and </a:t>
            </a:r>
            <a:r>
              <a:rPr lang="da-DK" dirty="0" err="1" smtClean="0">
                <a:solidFill>
                  <a:srgbClr val="000070"/>
                </a:solidFill>
                <a:latin typeface="+mn-lt"/>
              </a:rPr>
              <a:t>tools</a:t>
            </a:r>
            <a:r>
              <a:rPr lang="da-DK" dirty="0" smtClean="0">
                <a:solidFill>
                  <a:srgbClr val="000070"/>
                </a:solidFill>
                <a:latin typeface="+mn-lt"/>
              </a:rPr>
              <a:t> for the </a:t>
            </a:r>
            <a:r>
              <a:rPr lang="da-DK" dirty="0" err="1" smtClean="0">
                <a:solidFill>
                  <a:srgbClr val="000070"/>
                </a:solidFill>
                <a:latin typeface="+mn-lt"/>
              </a:rPr>
              <a:t>clinical</a:t>
            </a:r>
            <a:r>
              <a:rPr lang="da-DK" dirty="0" smtClean="0">
                <a:solidFill>
                  <a:srgbClr val="000070"/>
                </a:solidFill>
                <a:latin typeface="+mn-lt"/>
              </a:rPr>
              <a:t> </a:t>
            </a:r>
            <a:r>
              <a:rPr lang="da-DK" dirty="0" err="1" smtClean="0">
                <a:solidFill>
                  <a:srgbClr val="000070"/>
                </a:solidFill>
                <a:latin typeface="+mn-lt"/>
              </a:rPr>
              <a:t>setting</a:t>
            </a:r>
            <a:r>
              <a:rPr lang="da-DK" dirty="0" smtClean="0">
                <a:solidFill>
                  <a:srgbClr val="000070"/>
                </a:solidFill>
                <a:latin typeface="+mn-lt"/>
              </a:rPr>
              <a:t>.</a:t>
            </a:r>
            <a:endParaRPr lang="da-DK" dirty="0">
              <a:solidFill>
                <a:srgbClr val="000070"/>
              </a:solidFill>
              <a:latin typeface="+mn-lt"/>
            </a:endParaRPr>
          </a:p>
          <a:p>
            <a:pPr marL="0" indent="0"/>
            <a:r>
              <a:rPr lang="da-DK" dirty="0" smtClean="0">
                <a:solidFill>
                  <a:srgbClr val="000070"/>
                </a:solidFill>
                <a:latin typeface="+mn-lt"/>
              </a:rPr>
              <a:t>General budget </a:t>
            </a:r>
            <a:r>
              <a:rPr lang="da-DK" dirty="0" err="1" smtClean="0">
                <a:solidFill>
                  <a:srgbClr val="000070"/>
                </a:solidFill>
                <a:latin typeface="+mn-lt"/>
              </a:rPr>
              <a:t>cuts</a:t>
            </a:r>
            <a:r>
              <a:rPr lang="da-DK" dirty="0" smtClean="0">
                <a:solidFill>
                  <a:srgbClr val="000070"/>
                </a:solidFill>
                <a:latin typeface="+mn-lt"/>
              </a:rPr>
              <a:t> </a:t>
            </a:r>
            <a:r>
              <a:rPr lang="da-DK" dirty="0" err="1" smtClean="0">
                <a:solidFill>
                  <a:srgbClr val="000070"/>
                </a:solidFill>
                <a:latin typeface="+mn-lt"/>
              </a:rPr>
              <a:t>are</a:t>
            </a:r>
            <a:r>
              <a:rPr lang="da-DK" dirty="0" smtClean="0">
                <a:solidFill>
                  <a:srgbClr val="000070"/>
                </a:solidFill>
                <a:latin typeface="+mn-lt"/>
              </a:rPr>
              <a:t> imminent and </a:t>
            </a:r>
            <a:r>
              <a:rPr lang="da-DK" dirty="0" err="1" smtClean="0">
                <a:solidFill>
                  <a:srgbClr val="000070"/>
                </a:solidFill>
                <a:latin typeface="+mn-lt"/>
              </a:rPr>
              <a:t>your</a:t>
            </a:r>
            <a:r>
              <a:rPr lang="da-DK" dirty="0" smtClean="0">
                <a:solidFill>
                  <a:srgbClr val="000070"/>
                </a:solidFill>
                <a:latin typeface="+mn-lt"/>
              </a:rPr>
              <a:t> </a:t>
            </a:r>
            <a:r>
              <a:rPr lang="da-DK" dirty="0" err="1" smtClean="0">
                <a:solidFill>
                  <a:srgbClr val="000070"/>
                </a:solidFill>
                <a:latin typeface="+mn-lt"/>
              </a:rPr>
              <a:t>local</a:t>
            </a:r>
            <a:r>
              <a:rPr lang="da-DK" dirty="0" smtClean="0">
                <a:solidFill>
                  <a:srgbClr val="000070"/>
                </a:solidFill>
                <a:latin typeface="+mn-lt"/>
              </a:rPr>
              <a:t> management </a:t>
            </a:r>
            <a:r>
              <a:rPr lang="da-DK" dirty="0" err="1" smtClean="0">
                <a:solidFill>
                  <a:srgbClr val="000070"/>
                </a:solidFill>
                <a:latin typeface="+mn-lt"/>
              </a:rPr>
              <a:t>thinks</a:t>
            </a:r>
            <a:r>
              <a:rPr lang="da-DK" dirty="0" smtClean="0">
                <a:solidFill>
                  <a:srgbClr val="000070"/>
                </a:solidFill>
                <a:latin typeface="+mn-lt"/>
              </a:rPr>
              <a:t> </a:t>
            </a:r>
            <a:r>
              <a:rPr lang="da-DK" dirty="0" err="1" smtClean="0">
                <a:solidFill>
                  <a:srgbClr val="000070"/>
                </a:solidFill>
                <a:latin typeface="+mn-lt"/>
              </a:rPr>
              <a:t>that</a:t>
            </a:r>
            <a:r>
              <a:rPr lang="da-DK" dirty="0" smtClean="0">
                <a:solidFill>
                  <a:srgbClr val="000070"/>
                </a:solidFill>
                <a:latin typeface="+mn-lt"/>
              </a:rPr>
              <a:t> </a:t>
            </a:r>
            <a:r>
              <a:rPr lang="da-DK" dirty="0" err="1" smtClean="0">
                <a:solidFill>
                  <a:srgbClr val="000070"/>
                </a:solidFill>
                <a:latin typeface="+mn-lt"/>
              </a:rPr>
              <a:t>adolescent</a:t>
            </a:r>
            <a:r>
              <a:rPr lang="da-DK" dirty="0" smtClean="0">
                <a:solidFill>
                  <a:srgbClr val="000070"/>
                </a:solidFill>
                <a:latin typeface="+mn-lt"/>
              </a:rPr>
              <a:t> </a:t>
            </a:r>
            <a:r>
              <a:rPr lang="da-DK" dirty="0" err="1" smtClean="0">
                <a:solidFill>
                  <a:srgbClr val="000070"/>
                </a:solidFill>
                <a:latin typeface="+mn-lt"/>
              </a:rPr>
              <a:t>medicine</a:t>
            </a:r>
            <a:r>
              <a:rPr lang="da-DK" dirty="0" smtClean="0">
                <a:solidFill>
                  <a:srgbClr val="000070"/>
                </a:solidFill>
                <a:latin typeface="+mn-lt"/>
              </a:rPr>
              <a:t> is just ‘icing on the </a:t>
            </a:r>
            <a:r>
              <a:rPr lang="da-DK" dirty="0" err="1" smtClean="0">
                <a:solidFill>
                  <a:srgbClr val="000070"/>
                </a:solidFill>
                <a:latin typeface="+mn-lt"/>
              </a:rPr>
              <a:t>cake</a:t>
            </a:r>
            <a:r>
              <a:rPr lang="da-DK" dirty="0" smtClean="0">
                <a:solidFill>
                  <a:srgbClr val="000070"/>
                </a:solidFill>
                <a:latin typeface="+mn-lt"/>
              </a:rPr>
              <a:t>’.</a:t>
            </a:r>
          </a:p>
          <a:p>
            <a:endParaRPr lang="da-DK" dirty="0" smtClean="0">
              <a:solidFill>
                <a:srgbClr val="000070"/>
              </a:solidFill>
              <a:latin typeface="+mn-lt"/>
            </a:endParaRPr>
          </a:p>
          <a:p>
            <a:endParaRPr lang="da-DK" dirty="0">
              <a:solidFill>
                <a:srgbClr val="000070"/>
              </a:solidFill>
              <a:latin typeface="+mn-lt"/>
            </a:endParaRPr>
          </a:p>
          <a:p>
            <a:endParaRPr lang="da-DK" dirty="0">
              <a:solidFill>
                <a:srgbClr val="00007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0525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Pladsholder til diasnumm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BF536C0-C3BE-44DB-A1CD-8BDA1F7A14AD}" type="slidenum">
              <a:rPr lang="en-GB" sz="1400" smtClean="0"/>
              <a:pPr/>
              <a:t>15</a:t>
            </a:fld>
            <a:endParaRPr lang="en-GB" sz="1400" smtClean="0"/>
          </a:p>
        </p:txBody>
      </p:sp>
      <p:sp>
        <p:nvSpPr>
          <p:cNvPr id="8" name="Pladsholder til indhold 2"/>
          <p:cNvSpPr txBox="1">
            <a:spLocks/>
          </p:cNvSpPr>
          <p:nvPr/>
        </p:nvSpPr>
        <p:spPr bwMode="auto">
          <a:xfrm>
            <a:off x="228600" y="764704"/>
            <a:ext cx="86868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76250" indent="-47625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/>
            <a:r>
              <a:rPr lang="da-DK" dirty="0" err="1" smtClean="0">
                <a:solidFill>
                  <a:srgbClr val="000070"/>
                </a:solidFill>
                <a:latin typeface="+mn-lt"/>
              </a:rPr>
              <a:t>You</a:t>
            </a:r>
            <a:r>
              <a:rPr lang="da-DK" dirty="0" smtClean="0">
                <a:solidFill>
                  <a:srgbClr val="000070"/>
                </a:solidFill>
                <a:latin typeface="+mn-lt"/>
              </a:rPr>
              <a:t> have just </a:t>
            </a:r>
            <a:r>
              <a:rPr lang="da-DK" dirty="0" err="1" smtClean="0">
                <a:solidFill>
                  <a:srgbClr val="000070"/>
                </a:solidFill>
                <a:latin typeface="+mn-lt"/>
              </a:rPr>
              <a:t>returned</a:t>
            </a:r>
            <a:r>
              <a:rPr lang="da-DK" dirty="0" smtClean="0">
                <a:solidFill>
                  <a:srgbClr val="000070"/>
                </a:solidFill>
                <a:latin typeface="+mn-lt"/>
              </a:rPr>
              <a:t> from the </a:t>
            </a:r>
            <a:r>
              <a:rPr lang="da-DK" dirty="0" err="1" smtClean="0">
                <a:solidFill>
                  <a:srgbClr val="000070"/>
                </a:solidFill>
                <a:latin typeface="+mn-lt"/>
              </a:rPr>
              <a:t>EuTeach</a:t>
            </a:r>
            <a:r>
              <a:rPr lang="da-DK" dirty="0" smtClean="0">
                <a:solidFill>
                  <a:srgbClr val="000070"/>
                </a:solidFill>
                <a:latin typeface="+mn-lt"/>
              </a:rPr>
              <a:t> </a:t>
            </a:r>
            <a:r>
              <a:rPr lang="da-DK" dirty="0" err="1" smtClean="0">
                <a:solidFill>
                  <a:srgbClr val="000070"/>
                </a:solidFill>
                <a:latin typeface="+mn-lt"/>
              </a:rPr>
              <a:t>Summerschool</a:t>
            </a:r>
            <a:r>
              <a:rPr lang="da-DK" dirty="0" smtClean="0">
                <a:solidFill>
                  <a:srgbClr val="000070"/>
                </a:solidFill>
                <a:latin typeface="+mn-lt"/>
              </a:rPr>
              <a:t> and </a:t>
            </a:r>
            <a:r>
              <a:rPr lang="da-DK" dirty="0" err="1" smtClean="0">
                <a:solidFill>
                  <a:srgbClr val="000070"/>
                </a:solidFill>
                <a:latin typeface="+mn-lt"/>
              </a:rPr>
              <a:t>want</a:t>
            </a:r>
            <a:r>
              <a:rPr lang="da-DK" dirty="0" smtClean="0">
                <a:solidFill>
                  <a:srgbClr val="000070"/>
                </a:solidFill>
                <a:latin typeface="+mn-lt"/>
              </a:rPr>
              <a:t> to set up an </a:t>
            </a:r>
            <a:r>
              <a:rPr lang="da-DK" dirty="0" err="1" smtClean="0">
                <a:solidFill>
                  <a:srgbClr val="000070"/>
                </a:solidFill>
                <a:latin typeface="+mn-lt"/>
              </a:rPr>
              <a:t>adolescent</a:t>
            </a:r>
            <a:r>
              <a:rPr lang="da-DK" dirty="0" smtClean="0">
                <a:solidFill>
                  <a:srgbClr val="000070"/>
                </a:solidFill>
                <a:latin typeface="+mn-lt"/>
              </a:rPr>
              <a:t> </a:t>
            </a:r>
            <a:r>
              <a:rPr lang="da-DK" dirty="0" err="1">
                <a:solidFill>
                  <a:srgbClr val="000070"/>
                </a:solidFill>
                <a:latin typeface="+mn-lt"/>
              </a:rPr>
              <a:t>medicine</a:t>
            </a:r>
            <a:r>
              <a:rPr lang="da-DK" dirty="0">
                <a:solidFill>
                  <a:srgbClr val="000070"/>
                </a:solidFill>
                <a:latin typeface="+mn-lt"/>
              </a:rPr>
              <a:t> </a:t>
            </a:r>
            <a:r>
              <a:rPr lang="da-DK" dirty="0" err="1" smtClean="0">
                <a:solidFill>
                  <a:srgbClr val="000070"/>
                </a:solidFill>
                <a:latin typeface="+mn-lt"/>
              </a:rPr>
              <a:t>training</a:t>
            </a:r>
            <a:r>
              <a:rPr lang="da-DK" dirty="0" smtClean="0">
                <a:solidFill>
                  <a:srgbClr val="000070"/>
                </a:solidFill>
                <a:latin typeface="+mn-lt"/>
              </a:rPr>
              <a:t> </a:t>
            </a:r>
            <a:r>
              <a:rPr lang="da-DK" dirty="0" err="1" smtClean="0">
                <a:solidFill>
                  <a:srgbClr val="000070"/>
                </a:solidFill>
                <a:latin typeface="+mn-lt"/>
              </a:rPr>
              <a:t>module</a:t>
            </a:r>
            <a:r>
              <a:rPr lang="da-DK" dirty="0" smtClean="0">
                <a:solidFill>
                  <a:srgbClr val="000070"/>
                </a:solidFill>
                <a:latin typeface="+mn-lt"/>
              </a:rPr>
              <a:t>. </a:t>
            </a:r>
            <a:r>
              <a:rPr lang="da-DK" dirty="0" err="1">
                <a:solidFill>
                  <a:srgbClr val="000070"/>
                </a:solidFill>
                <a:latin typeface="+mn-lt"/>
              </a:rPr>
              <a:t>Some</a:t>
            </a:r>
            <a:r>
              <a:rPr lang="da-DK" dirty="0">
                <a:solidFill>
                  <a:srgbClr val="000070"/>
                </a:solidFill>
                <a:latin typeface="+mn-lt"/>
              </a:rPr>
              <a:t> of </a:t>
            </a:r>
            <a:r>
              <a:rPr lang="da-DK" dirty="0" err="1">
                <a:solidFill>
                  <a:srgbClr val="000070"/>
                </a:solidFill>
                <a:latin typeface="+mn-lt"/>
              </a:rPr>
              <a:t>your</a:t>
            </a:r>
            <a:r>
              <a:rPr lang="da-DK" dirty="0">
                <a:solidFill>
                  <a:srgbClr val="000070"/>
                </a:solidFill>
                <a:latin typeface="+mn-lt"/>
              </a:rPr>
              <a:t> </a:t>
            </a:r>
            <a:r>
              <a:rPr lang="da-DK" dirty="0" err="1">
                <a:solidFill>
                  <a:srgbClr val="000070"/>
                </a:solidFill>
                <a:latin typeface="+mn-lt"/>
              </a:rPr>
              <a:t>collegues</a:t>
            </a:r>
            <a:r>
              <a:rPr lang="da-DK" dirty="0">
                <a:solidFill>
                  <a:srgbClr val="000070"/>
                </a:solidFill>
                <a:latin typeface="+mn-lt"/>
              </a:rPr>
              <a:t> </a:t>
            </a:r>
            <a:r>
              <a:rPr lang="da-DK" dirty="0" err="1">
                <a:solidFill>
                  <a:srgbClr val="000070"/>
                </a:solidFill>
                <a:latin typeface="+mn-lt"/>
              </a:rPr>
              <a:t>strongly</a:t>
            </a:r>
            <a:r>
              <a:rPr lang="da-DK" dirty="0">
                <a:solidFill>
                  <a:srgbClr val="000070"/>
                </a:solidFill>
                <a:latin typeface="+mn-lt"/>
              </a:rPr>
              <a:t> </a:t>
            </a:r>
            <a:r>
              <a:rPr lang="da-DK" dirty="0" err="1">
                <a:solidFill>
                  <a:srgbClr val="000070"/>
                </a:solidFill>
                <a:latin typeface="+mn-lt"/>
              </a:rPr>
              <a:t>express</a:t>
            </a:r>
            <a:r>
              <a:rPr lang="da-DK" dirty="0">
                <a:solidFill>
                  <a:srgbClr val="000070"/>
                </a:solidFill>
                <a:latin typeface="+mn-lt"/>
              </a:rPr>
              <a:t> </a:t>
            </a:r>
            <a:r>
              <a:rPr lang="da-DK" dirty="0" err="1">
                <a:solidFill>
                  <a:srgbClr val="000070"/>
                </a:solidFill>
                <a:latin typeface="+mn-lt"/>
              </a:rPr>
              <a:t>their</a:t>
            </a:r>
            <a:r>
              <a:rPr lang="da-DK" dirty="0">
                <a:solidFill>
                  <a:srgbClr val="000070"/>
                </a:solidFill>
                <a:latin typeface="+mn-lt"/>
              </a:rPr>
              <a:t> </a:t>
            </a:r>
            <a:r>
              <a:rPr lang="da-DK" dirty="0" err="1">
                <a:solidFill>
                  <a:srgbClr val="000070"/>
                </a:solidFill>
                <a:latin typeface="+mn-lt"/>
              </a:rPr>
              <a:t>experience</a:t>
            </a:r>
            <a:r>
              <a:rPr lang="da-DK" dirty="0">
                <a:solidFill>
                  <a:srgbClr val="000070"/>
                </a:solidFill>
                <a:latin typeface="+mn-lt"/>
              </a:rPr>
              <a:t> </a:t>
            </a:r>
            <a:r>
              <a:rPr lang="da-DK" dirty="0" err="1">
                <a:solidFill>
                  <a:srgbClr val="000070"/>
                </a:solidFill>
                <a:latin typeface="+mn-lt"/>
              </a:rPr>
              <a:t>that</a:t>
            </a:r>
            <a:r>
              <a:rPr lang="da-DK" dirty="0">
                <a:solidFill>
                  <a:srgbClr val="000070"/>
                </a:solidFill>
                <a:latin typeface="+mn-lt"/>
              </a:rPr>
              <a:t> </a:t>
            </a:r>
            <a:r>
              <a:rPr lang="da-DK" dirty="0" err="1">
                <a:solidFill>
                  <a:srgbClr val="000070"/>
                </a:solidFill>
                <a:latin typeface="+mn-lt"/>
              </a:rPr>
              <a:t>young</a:t>
            </a:r>
            <a:r>
              <a:rPr lang="da-DK" dirty="0">
                <a:solidFill>
                  <a:srgbClr val="000070"/>
                </a:solidFill>
                <a:latin typeface="+mn-lt"/>
              </a:rPr>
              <a:t> </a:t>
            </a:r>
            <a:r>
              <a:rPr lang="da-DK" dirty="0" err="1">
                <a:solidFill>
                  <a:srgbClr val="000070"/>
                </a:solidFill>
                <a:latin typeface="+mn-lt"/>
              </a:rPr>
              <a:t>people</a:t>
            </a:r>
            <a:r>
              <a:rPr lang="da-DK" dirty="0">
                <a:solidFill>
                  <a:srgbClr val="000070"/>
                </a:solidFill>
                <a:latin typeface="+mn-lt"/>
              </a:rPr>
              <a:t> </a:t>
            </a:r>
            <a:r>
              <a:rPr lang="da-DK" dirty="0" err="1">
                <a:solidFill>
                  <a:srgbClr val="000070"/>
                </a:solidFill>
                <a:latin typeface="+mn-lt"/>
              </a:rPr>
              <a:t>are</a:t>
            </a:r>
            <a:r>
              <a:rPr lang="da-DK" dirty="0">
                <a:solidFill>
                  <a:srgbClr val="000070"/>
                </a:solidFill>
                <a:latin typeface="+mn-lt"/>
              </a:rPr>
              <a:t> ‘</a:t>
            </a:r>
            <a:r>
              <a:rPr lang="da-DK" dirty="0" err="1">
                <a:solidFill>
                  <a:srgbClr val="000070"/>
                </a:solidFill>
                <a:latin typeface="+mn-lt"/>
              </a:rPr>
              <a:t>hard</a:t>
            </a:r>
            <a:r>
              <a:rPr lang="da-DK" dirty="0">
                <a:solidFill>
                  <a:srgbClr val="000070"/>
                </a:solidFill>
                <a:latin typeface="+mn-lt"/>
              </a:rPr>
              <a:t> to </a:t>
            </a:r>
            <a:r>
              <a:rPr lang="da-DK" dirty="0" err="1">
                <a:solidFill>
                  <a:srgbClr val="000070"/>
                </a:solidFill>
                <a:latin typeface="+mn-lt"/>
              </a:rPr>
              <a:t>reach</a:t>
            </a:r>
            <a:r>
              <a:rPr lang="da-DK" dirty="0" smtClean="0">
                <a:solidFill>
                  <a:srgbClr val="000070"/>
                </a:solidFill>
                <a:latin typeface="+mn-lt"/>
              </a:rPr>
              <a:t>’ and </a:t>
            </a:r>
            <a:r>
              <a:rPr lang="da-DK" dirty="0" err="1" smtClean="0">
                <a:solidFill>
                  <a:srgbClr val="000070"/>
                </a:solidFill>
                <a:latin typeface="+mn-lt"/>
              </a:rPr>
              <a:t>they</a:t>
            </a:r>
            <a:r>
              <a:rPr lang="da-DK" dirty="0" smtClean="0">
                <a:solidFill>
                  <a:srgbClr val="000070"/>
                </a:solidFill>
                <a:latin typeface="+mn-lt"/>
              </a:rPr>
              <a:t> </a:t>
            </a:r>
            <a:r>
              <a:rPr lang="da-DK" dirty="0" err="1" smtClean="0">
                <a:solidFill>
                  <a:srgbClr val="000070"/>
                </a:solidFill>
                <a:latin typeface="+mn-lt"/>
              </a:rPr>
              <a:t>are</a:t>
            </a:r>
            <a:r>
              <a:rPr lang="da-DK" dirty="0" smtClean="0">
                <a:solidFill>
                  <a:srgbClr val="000070"/>
                </a:solidFill>
                <a:latin typeface="+mn-lt"/>
              </a:rPr>
              <a:t> </a:t>
            </a:r>
            <a:r>
              <a:rPr lang="da-DK" dirty="0" err="1" smtClean="0">
                <a:solidFill>
                  <a:srgbClr val="000070"/>
                </a:solidFill>
                <a:latin typeface="+mn-lt"/>
              </a:rPr>
              <a:t>interested</a:t>
            </a:r>
            <a:r>
              <a:rPr lang="da-DK" dirty="0" smtClean="0">
                <a:solidFill>
                  <a:srgbClr val="000070"/>
                </a:solidFill>
                <a:latin typeface="+mn-lt"/>
              </a:rPr>
              <a:t> in new </a:t>
            </a:r>
            <a:r>
              <a:rPr lang="da-DK" dirty="0" err="1" smtClean="0">
                <a:solidFill>
                  <a:srgbClr val="000070"/>
                </a:solidFill>
                <a:latin typeface="+mn-lt"/>
              </a:rPr>
              <a:t>ideas</a:t>
            </a:r>
            <a:r>
              <a:rPr lang="da-DK" dirty="0" smtClean="0">
                <a:solidFill>
                  <a:srgbClr val="000070"/>
                </a:solidFill>
                <a:latin typeface="+mn-lt"/>
              </a:rPr>
              <a:t> and </a:t>
            </a:r>
            <a:r>
              <a:rPr lang="da-DK" dirty="0" err="1" smtClean="0">
                <a:solidFill>
                  <a:srgbClr val="000070"/>
                </a:solidFill>
                <a:latin typeface="+mn-lt"/>
              </a:rPr>
              <a:t>tools</a:t>
            </a:r>
            <a:r>
              <a:rPr lang="da-DK" dirty="0" smtClean="0">
                <a:solidFill>
                  <a:srgbClr val="000070"/>
                </a:solidFill>
                <a:latin typeface="+mn-lt"/>
              </a:rPr>
              <a:t> for the </a:t>
            </a:r>
            <a:r>
              <a:rPr lang="da-DK" dirty="0" err="1" smtClean="0">
                <a:solidFill>
                  <a:srgbClr val="000070"/>
                </a:solidFill>
                <a:latin typeface="+mn-lt"/>
              </a:rPr>
              <a:t>clinical</a:t>
            </a:r>
            <a:r>
              <a:rPr lang="da-DK" dirty="0" smtClean="0">
                <a:solidFill>
                  <a:srgbClr val="000070"/>
                </a:solidFill>
                <a:latin typeface="+mn-lt"/>
              </a:rPr>
              <a:t> </a:t>
            </a:r>
            <a:r>
              <a:rPr lang="da-DK" dirty="0" err="1" smtClean="0">
                <a:solidFill>
                  <a:srgbClr val="000070"/>
                </a:solidFill>
                <a:latin typeface="+mn-lt"/>
              </a:rPr>
              <a:t>setting</a:t>
            </a:r>
            <a:r>
              <a:rPr lang="da-DK" dirty="0" smtClean="0">
                <a:solidFill>
                  <a:srgbClr val="000070"/>
                </a:solidFill>
                <a:latin typeface="+mn-lt"/>
              </a:rPr>
              <a:t>.</a:t>
            </a:r>
            <a:endParaRPr lang="da-DK" dirty="0">
              <a:solidFill>
                <a:srgbClr val="000070"/>
              </a:solidFill>
              <a:latin typeface="+mn-lt"/>
            </a:endParaRPr>
          </a:p>
          <a:p>
            <a:pPr marL="0" indent="0"/>
            <a:r>
              <a:rPr lang="da-DK" dirty="0" smtClean="0">
                <a:solidFill>
                  <a:srgbClr val="000070"/>
                </a:solidFill>
                <a:latin typeface="+mn-lt"/>
              </a:rPr>
              <a:t>General budget </a:t>
            </a:r>
            <a:r>
              <a:rPr lang="da-DK" dirty="0" err="1" smtClean="0">
                <a:solidFill>
                  <a:srgbClr val="000070"/>
                </a:solidFill>
                <a:latin typeface="+mn-lt"/>
              </a:rPr>
              <a:t>cuts</a:t>
            </a:r>
            <a:r>
              <a:rPr lang="da-DK" dirty="0" smtClean="0">
                <a:solidFill>
                  <a:srgbClr val="000070"/>
                </a:solidFill>
                <a:latin typeface="+mn-lt"/>
              </a:rPr>
              <a:t> </a:t>
            </a:r>
            <a:r>
              <a:rPr lang="da-DK" dirty="0" err="1" smtClean="0">
                <a:solidFill>
                  <a:srgbClr val="000070"/>
                </a:solidFill>
                <a:latin typeface="+mn-lt"/>
              </a:rPr>
              <a:t>are</a:t>
            </a:r>
            <a:r>
              <a:rPr lang="da-DK" dirty="0" smtClean="0">
                <a:solidFill>
                  <a:srgbClr val="000070"/>
                </a:solidFill>
                <a:latin typeface="+mn-lt"/>
              </a:rPr>
              <a:t> imminent and </a:t>
            </a:r>
            <a:r>
              <a:rPr lang="da-DK" dirty="0" err="1" smtClean="0">
                <a:solidFill>
                  <a:srgbClr val="000070"/>
                </a:solidFill>
                <a:latin typeface="+mn-lt"/>
              </a:rPr>
              <a:t>your</a:t>
            </a:r>
            <a:r>
              <a:rPr lang="da-DK" dirty="0" smtClean="0">
                <a:solidFill>
                  <a:srgbClr val="000070"/>
                </a:solidFill>
                <a:latin typeface="+mn-lt"/>
              </a:rPr>
              <a:t> </a:t>
            </a:r>
            <a:r>
              <a:rPr lang="da-DK" dirty="0" err="1" smtClean="0">
                <a:solidFill>
                  <a:srgbClr val="000070"/>
                </a:solidFill>
                <a:latin typeface="+mn-lt"/>
              </a:rPr>
              <a:t>local</a:t>
            </a:r>
            <a:r>
              <a:rPr lang="da-DK" dirty="0" smtClean="0">
                <a:solidFill>
                  <a:srgbClr val="000070"/>
                </a:solidFill>
                <a:latin typeface="+mn-lt"/>
              </a:rPr>
              <a:t> management </a:t>
            </a:r>
            <a:r>
              <a:rPr lang="da-DK" dirty="0" err="1" smtClean="0">
                <a:solidFill>
                  <a:srgbClr val="000070"/>
                </a:solidFill>
                <a:latin typeface="+mn-lt"/>
              </a:rPr>
              <a:t>thinks</a:t>
            </a:r>
            <a:r>
              <a:rPr lang="da-DK" dirty="0" smtClean="0">
                <a:solidFill>
                  <a:srgbClr val="000070"/>
                </a:solidFill>
                <a:latin typeface="+mn-lt"/>
              </a:rPr>
              <a:t> </a:t>
            </a:r>
            <a:r>
              <a:rPr lang="da-DK" dirty="0" err="1" smtClean="0">
                <a:solidFill>
                  <a:srgbClr val="000070"/>
                </a:solidFill>
                <a:latin typeface="+mn-lt"/>
              </a:rPr>
              <a:t>that</a:t>
            </a:r>
            <a:r>
              <a:rPr lang="da-DK" dirty="0" smtClean="0">
                <a:solidFill>
                  <a:srgbClr val="000070"/>
                </a:solidFill>
                <a:latin typeface="+mn-lt"/>
              </a:rPr>
              <a:t> </a:t>
            </a:r>
            <a:r>
              <a:rPr lang="da-DK" dirty="0" err="1" smtClean="0">
                <a:solidFill>
                  <a:srgbClr val="000070"/>
                </a:solidFill>
                <a:latin typeface="+mn-lt"/>
              </a:rPr>
              <a:t>adolescent</a:t>
            </a:r>
            <a:r>
              <a:rPr lang="da-DK" dirty="0" smtClean="0">
                <a:solidFill>
                  <a:srgbClr val="000070"/>
                </a:solidFill>
                <a:latin typeface="+mn-lt"/>
              </a:rPr>
              <a:t> </a:t>
            </a:r>
            <a:r>
              <a:rPr lang="da-DK" dirty="0" err="1" smtClean="0">
                <a:solidFill>
                  <a:srgbClr val="000070"/>
                </a:solidFill>
                <a:latin typeface="+mn-lt"/>
              </a:rPr>
              <a:t>medicine</a:t>
            </a:r>
            <a:r>
              <a:rPr lang="da-DK" dirty="0" smtClean="0">
                <a:solidFill>
                  <a:srgbClr val="000070"/>
                </a:solidFill>
                <a:latin typeface="+mn-lt"/>
              </a:rPr>
              <a:t> is just ‘icing on the </a:t>
            </a:r>
            <a:r>
              <a:rPr lang="da-DK" dirty="0" err="1" smtClean="0">
                <a:solidFill>
                  <a:srgbClr val="000070"/>
                </a:solidFill>
                <a:latin typeface="+mn-lt"/>
              </a:rPr>
              <a:t>cake</a:t>
            </a:r>
            <a:r>
              <a:rPr lang="da-DK" dirty="0" smtClean="0">
                <a:solidFill>
                  <a:srgbClr val="000070"/>
                </a:solidFill>
                <a:latin typeface="+mn-lt"/>
              </a:rPr>
              <a:t>’.</a:t>
            </a:r>
          </a:p>
          <a:p>
            <a:endParaRPr lang="da-DK" dirty="0" smtClean="0">
              <a:solidFill>
                <a:srgbClr val="000070"/>
              </a:solidFill>
              <a:latin typeface="+mn-lt"/>
            </a:endParaRPr>
          </a:p>
          <a:p>
            <a:r>
              <a:rPr lang="da-DK" b="1" dirty="0" err="1" smtClean="0">
                <a:solidFill>
                  <a:srgbClr val="000070"/>
                </a:solidFill>
                <a:latin typeface="+mn-lt"/>
              </a:rPr>
              <a:t>Questions</a:t>
            </a:r>
            <a:r>
              <a:rPr lang="da-DK" dirty="0" smtClean="0">
                <a:solidFill>
                  <a:srgbClr val="000070"/>
                </a:solidFill>
                <a:latin typeface="+mn-lt"/>
              </a:rPr>
              <a:t>:</a:t>
            </a:r>
            <a:endParaRPr lang="da-DK" dirty="0">
              <a:solidFill>
                <a:srgbClr val="000070"/>
              </a:solidFill>
              <a:latin typeface="+mn-lt"/>
            </a:endParaRPr>
          </a:p>
          <a:p>
            <a:pPr marL="457200" indent="-457200">
              <a:buFont typeface="+mj-lt"/>
              <a:buAutoNum type="alphaLcPeriod"/>
            </a:pPr>
            <a:r>
              <a:rPr lang="da-DK" dirty="0" smtClean="0">
                <a:solidFill>
                  <a:srgbClr val="000070"/>
                </a:solidFill>
                <a:latin typeface="+mn-lt"/>
              </a:rPr>
              <a:t>What information/evidence would you gather to make your argument for</a:t>
            </a:r>
            <a:r>
              <a:rPr lang="da-DK" dirty="0">
                <a:solidFill>
                  <a:srgbClr val="000070"/>
                </a:solidFill>
                <a:latin typeface="+mn-lt"/>
              </a:rPr>
              <a:t> </a:t>
            </a:r>
            <a:r>
              <a:rPr lang="da-DK" dirty="0" smtClean="0">
                <a:solidFill>
                  <a:srgbClr val="000070"/>
                </a:solidFill>
                <a:latin typeface="+mn-lt"/>
              </a:rPr>
              <a:t>setting up the course (</a:t>
            </a:r>
            <a:r>
              <a:rPr lang="da-DK" dirty="0" smtClean="0">
                <a:solidFill>
                  <a:srgbClr val="FFC000"/>
                </a:solidFill>
                <a:latin typeface="+mn-lt"/>
              </a:rPr>
              <a:t>yellow</a:t>
            </a:r>
            <a:r>
              <a:rPr lang="da-DK" dirty="0" smtClean="0">
                <a:solidFill>
                  <a:srgbClr val="000070"/>
                </a:solidFill>
                <a:latin typeface="+mn-lt"/>
              </a:rPr>
              <a:t>) and where would you find it (</a:t>
            </a:r>
            <a:r>
              <a:rPr lang="da-DK" dirty="0" smtClean="0">
                <a:solidFill>
                  <a:srgbClr val="92D050"/>
                </a:solidFill>
                <a:latin typeface="+mn-lt"/>
              </a:rPr>
              <a:t>green</a:t>
            </a:r>
            <a:r>
              <a:rPr lang="da-DK" dirty="0" smtClean="0">
                <a:solidFill>
                  <a:srgbClr val="000070"/>
                </a:solidFill>
                <a:latin typeface="+mn-lt"/>
              </a:rPr>
              <a:t>)?</a:t>
            </a:r>
            <a:endParaRPr lang="da-DK" dirty="0">
              <a:solidFill>
                <a:srgbClr val="000070"/>
              </a:solidFill>
              <a:latin typeface="+mn-lt"/>
            </a:endParaRPr>
          </a:p>
          <a:p>
            <a:pPr>
              <a:buFont typeface="+mj-lt"/>
              <a:buAutoNum type="alphaLcPeriod"/>
            </a:pPr>
            <a:r>
              <a:rPr lang="da-DK" dirty="0" smtClean="0">
                <a:solidFill>
                  <a:srgbClr val="000070"/>
                </a:solidFill>
                <a:latin typeface="+mn-lt"/>
              </a:rPr>
              <a:t>How would you identify existing needs assessment or conduct one (blue)?</a:t>
            </a:r>
            <a:endParaRPr lang="da-DK" dirty="0">
              <a:solidFill>
                <a:srgbClr val="000070"/>
              </a:solidFill>
              <a:latin typeface="+mn-lt"/>
            </a:endParaRPr>
          </a:p>
          <a:p>
            <a:pPr marL="457200" indent="-457200">
              <a:buFont typeface="+mj-lt"/>
              <a:buAutoNum type="alphaLcPeriod"/>
            </a:pPr>
            <a:r>
              <a:rPr lang="da-DK" dirty="0" smtClean="0">
                <a:solidFill>
                  <a:srgbClr val="000070"/>
                </a:solidFill>
                <a:latin typeface="+mn-lt"/>
              </a:rPr>
              <a:t>What may be the particular interests/sensitivities around these issues within your community (</a:t>
            </a:r>
            <a:r>
              <a:rPr lang="da-DK" dirty="0" smtClean="0">
                <a:solidFill>
                  <a:srgbClr val="FF33CC"/>
                </a:solidFill>
                <a:latin typeface="+mn-lt"/>
              </a:rPr>
              <a:t>pink</a:t>
            </a:r>
            <a:r>
              <a:rPr lang="da-DK" dirty="0" smtClean="0">
                <a:solidFill>
                  <a:srgbClr val="000070"/>
                </a:solidFill>
                <a:latin typeface="+mn-lt"/>
              </a:rPr>
              <a:t>)?</a:t>
            </a:r>
            <a:endParaRPr lang="da-DK" dirty="0">
              <a:solidFill>
                <a:srgbClr val="000070"/>
              </a:solidFill>
              <a:latin typeface="+mn-lt"/>
            </a:endParaRPr>
          </a:p>
          <a:p>
            <a:endParaRPr lang="da-DK" dirty="0">
              <a:solidFill>
                <a:srgbClr val="000070"/>
              </a:solidFill>
              <a:latin typeface="+mn-lt"/>
            </a:endParaRPr>
          </a:p>
          <a:p>
            <a:endParaRPr lang="da-DK" dirty="0">
              <a:solidFill>
                <a:srgbClr val="00007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480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 smtClean="0"/>
          </a:p>
        </p:txBody>
      </p:sp>
      <p:sp>
        <p:nvSpPr>
          <p:cNvPr id="6147" name="Pladsholder til diasnumm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BF536C0-C3BE-44DB-A1CD-8BDA1F7A14AD}" type="slidenum">
              <a:rPr lang="en-GB" sz="1400" smtClean="0"/>
              <a:pPr/>
              <a:t>16</a:t>
            </a:fld>
            <a:endParaRPr lang="en-GB" sz="1400" smtClean="0"/>
          </a:p>
        </p:txBody>
      </p:sp>
      <p:sp>
        <p:nvSpPr>
          <p:cNvPr id="8" name="Pladsholder til indhold 2"/>
          <p:cNvSpPr txBox="1">
            <a:spLocks/>
          </p:cNvSpPr>
          <p:nvPr/>
        </p:nvSpPr>
        <p:spPr bwMode="auto">
          <a:xfrm>
            <a:off x="215137" y="1981200"/>
            <a:ext cx="86868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76250" indent="-47625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da-DK" sz="3200" dirty="0" smtClean="0">
                <a:solidFill>
                  <a:srgbClr val="000070"/>
                </a:solidFill>
                <a:latin typeface="+mn-lt"/>
              </a:rPr>
              <a:t>Information/</a:t>
            </a:r>
            <a:r>
              <a:rPr lang="da-DK" sz="3200" dirty="0" err="1" smtClean="0">
                <a:solidFill>
                  <a:srgbClr val="000070"/>
                </a:solidFill>
                <a:latin typeface="+mn-lt"/>
              </a:rPr>
              <a:t>evidence</a:t>
            </a:r>
            <a:r>
              <a:rPr lang="da-DK" sz="3200" dirty="0" smtClean="0">
                <a:solidFill>
                  <a:srgbClr val="000070"/>
                </a:solidFill>
                <a:latin typeface="+mn-lt"/>
              </a:rPr>
              <a:t> </a:t>
            </a:r>
            <a:r>
              <a:rPr lang="da-DK" sz="3200" dirty="0" err="1" smtClean="0">
                <a:solidFill>
                  <a:srgbClr val="000070"/>
                </a:solidFill>
                <a:latin typeface="+mn-lt"/>
              </a:rPr>
              <a:t>that</a:t>
            </a:r>
            <a:r>
              <a:rPr lang="da-DK" sz="3200" dirty="0" smtClean="0">
                <a:solidFill>
                  <a:srgbClr val="000070"/>
                </a:solidFill>
                <a:latin typeface="+mn-lt"/>
              </a:rPr>
              <a:t> is </a:t>
            </a:r>
            <a:r>
              <a:rPr lang="da-DK" sz="3200" dirty="0" err="1" smtClean="0">
                <a:solidFill>
                  <a:srgbClr val="000070"/>
                </a:solidFill>
                <a:latin typeface="+mn-lt"/>
              </a:rPr>
              <a:t>needed</a:t>
            </a:r>
            <a:r>
              <a:rPr lang="da-DK" sz="3200" dirty="0" smtClean="0">
                <a:solidFill>
                  <a:srgbClr val="000070"/>
                </a:solidFill>
                <a:latin typeface="+mn-lt"/>
              </a:rPr>
              <a:t> (</a:t>
            </a:r>
            <a:r>
              <a:rPr lang="da-DK" sz="3200" dirty="0" err="1" smtClean="0">
                <a:solidFill>
                  <a:srgbClr val="FFC000"/>
                </a:solidFill>
                <a:latin typeface="+mn-lt"/>
              </a:rPr>
              <a:t>yellow</a:t>
            </a:r>
            <a:r>
              <a:rPr lang="da-DK" sz="3200" dirty="0" smtClean="0">
                <a:solidFill>
                  <a:srgbClr val="FFC000"/>
                </a:solidFill>
                <a:latin typeface="+mn-lt"/>
              </a:rPr>
              <a:t> VIPP card</a:t>
            </a:r>
            <a:r>
              <a:rPr lang="da-DK" sz="3200" dirty="0">
                <a:solidFill>
                  <a:srgbClr val="000070"/>
                </a:solidFill>
                <a:latin typeface="+mn-lt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3200" dirty="0" err="1" smtClean="0">
                <a:solidFill>
                  <a:srgbClr val="000070"/>
                </a:solidFill>
                <a:latin typeface="+mn-lt"/>
              </a:rPr>
              <a:t>Sources</a:t>
            </a:r>
            <a:r>
              <a:rPr lang="da-DK" sz="3200" dirty="0" smtClean="0">
                <a:solidFill>
                  <a:srgbClr val="000070"/>
                </a:solidFill>
                <a:latin typeface="+mn-lt"/>
              </a:rPr>
              <a:t> of information (</a:t>
            </a:r>
            <a:r>
              <a:rPr lang="da-DK" sz="3200" dirty="0" smtClean="0">
                <a:solidFill>
                  <a:srgbClr val="00B050"/>
                </a:solidFill>
                <a:latin typeface="+mn-lt"/>
              </a:rPr>
              <a:t>green VIPP card</a:t>
            </a:r>
            <a:r>
              <a:rPr lang="da-DK" sz="3200" dirty="0">
                <a:solidFill>
                  <a:srgbClr val="000070"/>
                </a:solidFill>
                <a:latin typeface="+mn-lt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3200" dirty="0" err="1" smtClean="0">
                <a:solidFill>
                  <a:srgbClr val="000070"/>
                </a:solidFill>
                <a:latin typeface="+mn-lt"/>
              </a:rPr>
              <a:t>Existing</a:t>
            </a:r>
            <a:r>
              <a:rPr lang="da-DK" sz="3200" dirty="0" smtClean="0">
                <a:solidFill>
                  <a:srgbClr val="000070"/>
                </a:solidFill>
                <a:latin typeface="+mn-lt"/>
              </a:rPr>
              <a:t> or new </a:t>
            </a:r>
            <a:r>
              <a:rPr lang="da-DK" sz="3200" dirty="0" err="1" smtClean="0">
                <a:solidFill>
                  <a:srgbClr val="000070"/>
                </a:solidFill>
                <a:latin typeface="+mn-lt"/>
              </a:rPr>
              <a:t>needs</a:t>
            </a:r>
            <a:r>
              <a:rPr lang="da-DK" sz="3200" dirty="0" smtClean="0">
                <a:solidFill>
                  <a:srgbClr val="000070"/>
                </a:solidFill>
                <a:latin typeface="+mn-lt"/>
              </a:rPr>
              <a:t> </a:t>
            </a:r>
            <a:r>
              <a:rPr lang="da-DK" sz="3200" dirty="0" err="1" smtClean="0">
                <a:solidFill>
                  <a:srgbClr val="000070"/>
                </a:solidFill>
                <a:latin typeface="+mn-lt"/>
              </a:rPr>
              <a:t>assessments</a:t>
            </a:r>
            <a:r>
              <a:rPr lang="da-DK" sz="3200" dirty="0" smtClean="0">
                <a:solidFill>
                  <a:srgbClr val="000070"/>
                </a:solidFill>
                <a:latin typeface="+mn-lt"/>
              </a:rPr>
              <a:t> (</a:t>
            </a:r>
            <a:r>
              <a:rPr lang="da-DK" sz="3200" dirty="0" err="1" smtClean="0">
                <a:solidFill>
                  <a:srgbClr val="00B0F0"/>
                </a:solidFill>
                <a:latin typeface="+mn-lt"/>
              </a:rPr>
              <a:t>blue</a:t>
            </a:r>
            <a:r>
              <a:rPr lang="da-DK" sz="3200" dirty="0" smtClean="0">
                <a:solidFill>
                  <a:srgbClr val="00B0F0"/>
                </a:solidFill>
                <a:latin typeface="+mn-lt"/>
              </a:rPr>
              <a:t> VIPP card</a:t>
            </a:r>
            <a:r>
              <a:rPr lang="da-DK" sz="3200" dirty="0" smtClean="0">
                <a:solidFill>
                  <a:srgbClr val="000070"/>
                </a:solidFill>
                <a:latin typeface="+mn-lt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3200" dirty="0" smtClean="0">
                <a:solidFill>
                  <a:srgbClr val="000070"/>
                </a:solidFill>
                <a:latin typeface="+mn-lt"/>
              </a:rPr>
              <a:t>Potential </a:t>
            </a:r>
            <a:r>
              <a:rPr lang="da-DK" sz="3200" dirty="0" err="1" smtClean="0">
                <a:solidFill>
                  <a:srgbClr val="000070"/>
                </a:solidFill>
                <a:latin typeface="+mn-lt"/>
              </a:rPr>
              <a:t>sensitivities</a:t>
            </a:r>
            <a:r>
              <a:rPr lang="da-DK" sz="3200" dirty="0" smtClean="0">
                <a:solidFill>
                  <a:srgbClr val="000070"/>
                </a:solidFill>
                <a:latin typeface="+mn-lt"/>
              </a:rPr>
              <a:t>/</a:t>
            </a:r>
            <a:r>
              <a:rPr lang="da-DK" sz="3200" dirty="0" err="1" smtClean="0">
                <a:solidFill>
                  <a:srgbClr val="000070"/>
                </a:solidFill>
                <a:latin typeface="+mn-lt"/>
              </a:rPr>
              <a:t>interests</a:t>
            </a:r>
            <a:r>
              <a:rPr lang="da-DK" sz="3200" dirty="0" smtClean="0">
                <a:solidFill>
                  <a:srgbClr val="000070"/>
                </a:solidFill>
                <a:latin typeface="+mn-lt"/>
              </a:rPr>
              <a:t> </a:t>
            </a:r>
            <a:r>
              <a:rPr lang="da-DK" sz="3200" dirty="0" err="1" smtClean="0">
                <a:solidFill>
                  <a:srgbClr val="000070"/>
                </a:solidFill>
                <a:latin typeface="+mn-lt"/>
              </a:rPr>
              <a:t>within</a:t>
            </a:r>
            <a:r>
              <a:rPr lang="da-DK" sz="3200" dirty="0" smtClean="0">
                <a:solidFill>
                  <a:srgbClr val="000070"/>
                </a:solidFill>
                <a:latin typeface="+mn-lt"/>
              </a:rPr>
              <a:t> the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3200" dirty="0" err="1">
                <a:solidFill>
                  <a:srgbClr val="000070"/>
                </a:solidFill>
                <a:latin typeface="+mn-lt"/>
              </a:rPr>
              <a:t>c</a:t>
            </a:r>
            <a:r>
              <a:rPr lang="da-DK" sz="3200" dirty="0" err="1" smtClean="0">
                <a:solidFill>
                  <a:srgbClr val="000070"/>
                </a:solidFill>
                <a:latin typeface="+mn-lt"/>
              </a:rPr>
              <a:t>ommunity</a:t>
            </a:r>
            <a:r>
              <a:rPr lang="da-DK" sz="3200" dirty="0" smtClean="0">
                <a:solidFill>
                  <a:srgbClr val="000070"/>
                </a:solidFill>
                <a:latin typeface="+mn-lt"/>
              </a:rPr>
              <a:t> (</a:t>
            </a:r>
            <a:r>
              <a:rPr lang="da-DK" sz="3200" dirty="0" smtClean="0">
                <a:solidFill>
                  <a:srgbClr val="FF33CC"/>
                </a:solidFill>
                <a:latin typeface="+mn-lt"/>
              </a:rPr>
              <a:t>pink VIPP card</a:t>
            </a:r>
            <a:r>
              <a:rPr lang="da-DK" sz="3200" dirty="0" smtClean="0">
                <a:solidFill>
                  <a:srgbClr val="000070"/>
                </a:solidFill>
                <a:latin typeface="+mn-lt"/>
              </a:rPr>
              <a:t>)</a:t>
            </a:r>
            <a:endParaRPr lang="da-DK" sz="1600" dirty="0">
              <a:solidFill>
                <a:srgbClr val="00007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769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The message triangle</a:t>
            </a:r>
          </a:p>
        </p:txBody>
      </p:sp>
      <p:sp>
        <p:nvSpPr>
          <p:cNvPr id="14339" name="Pladsholder til diasnumm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DDB0DC2-0AB2-4EBA-8B84-39FD7F3A13F1}" type="slidenum">
              <a:rPr lang="en-GB" sz="1400" smtClean="0"/>
              <a:pPr/>
              <a:t>17</a:t>
            </a:fld>
            <a:endParaRPr lang="en-GB" sz="1400" smtClean="0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535113"/>
            <a:ext cx="8358188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4341" name="Rektangel 4"/>
          <p:cNvSpPr>
            <a:spLocks noChangeArrowheads="1"/>
          </p:cNvSpPr>
          <p:nvPr/>
        </p:nvSpPr>
        <p:spPr bwMode="auto">
          <a:xfrm>
            <a:off x="8501063" y="5929313"/>
            <a:ext cx="214312" cy="28575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da-DK"/>
          </a:p>
        </p:txBody>
      </p:sp>
      <p:sp>
        <p:nvSpPr>
          <p:cNvPr id="2" name="Ellipse 1"/>
          <p:cNvSpPr/>
          <p:nvPr/>
        </p:nvSpPr>
        <p:spPr bwMode="auto">
          <a:xfrm>
            <a:off x="1591391" y="2924944"/>
            <a:ext cx="5976664" cy="2952328"/>
          </a:xfrm>
          <a:prstGeom prst="ellips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 </a:t>
            </a:r>
            <a:r>
              <a:rPr lang="da-DK" dirty="0" err="1" smtClean="0"/>
              <a:t>main</a:t>
            </a:r>
            <a:r>
              <a:rPr lang="da-DK" dirty="0" smtClean="0"/>
              <a:t> </a:t>
            </a:r>
            <a:r>
              <a:rPr lang="da-DK" dirty="0" err="1" smtClean="0"/>
              <a:t>message</a:t>
            </a:r>
            <a:endParaRPr lang="da-DK" dirty="0" smtClean="0"/>
          </a:p>
        </p:txBody>
      </p:sp>
      <p:sp>
        <p:nvSpPr>
          <p:cNvPr id="6147" name="Pladsholder til diasnumm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BF536C0-C3BE-44DB-A1CD-8BDA1F7A14AD}" type="slidenum">
              <a:rPr lang="en-GB" sz="1400" smtClean="0"/>
              <a:pPr/>
              <a:t>18</a:t>
            </a:fld>
            <a:endParaRPr lang="en-GB" sz="1400" smtClean="0"/>
          </a:p>
        </p:txBody>
      </p:sp>
      <p:sp>
        <p:nvSpPr>
          <p:cNvPr id="8" name="Pladsholder til indhold 2"/>
          <p:cNvSpPr txBox="1">
            <a:spLocks/>
          </p:cNvSpPr>
          <p:nvPr/>
        </p:nvSpPr>
        <p:spPr bwMode="auto">
          <a:xfrm>
            <a:off x="215137" y="1981200"/>
            <a:ext cx="86868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76250" indent="-47625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20000"/>
              </a:spcBef>
              <a:buClr>
                <a:srgbClr val="990033"/>
              </a:buClr>
            </a:pPr>
            <a:r>
              <a:rPr lang="da-DK" sz="3200" dirty="0" smtClean="0">
                <a:solidFill>
                  <a:srgbClr val="000099"/>
                </a:solidFill>
                <a:latin typeface="Arial" pitchFamily="34" charset="0"/>
              </a:rPr>
              <a:t>”Young patients </a:t>
            </a:r>
            <a:r>
              <a:rPr lang="da-DK" sz="3200" dirty="0" err="1" smtClean="0">
                <a:solidFill>
                  <a:srgbClr val="000099"/>
                </a:solidFill>
                <a:latin typeface="Arial" pitchFamily="34" charset="0"/>
              </a:rPr>
              <a:t>need</a:t>
            </a:r>
            <a:r>
              <a:rPr lang="da-DK" sz="3200" dirty="0" smtClean="0">
                <a:solidFill>
                  <a:srgbClr val="000099"/>
                </a:solidFill>
                <a:latin typeface="Arial" pitchFamily="34" charset="0"/>
              </a:rPr>
              <a:t> same </a:t>
            </a:r>
            <a:r>
              <a:rPr lang="da-DK" sz="3200" dirty="0" err="1" smtClean="0">
                <a:solidFill>
                  <a:srgbClr val="000099"/>
                </a:solidFill>
                <a:latin typeface="Arial" pitchFamily="34" charset="0"/>
              </a:rPr>
              <a:t>same</a:t>
            </a:r>
            <a:r>
              <a:rPr lang="da-DK" sz="3200" dirty="0" smtClean="0">
                <a:solidFill>
                  <a:srgbClr val="000099"/>
                </a:solidFill>
                <a:latin typeface="Arial" pitchFamily="34" charset="0"/>
              </a:rPr>
              <a:t> </a:t>
            </a:r>
            <a:r>
              <a:rPr lang="da-DK" sz="3200" dirty="0" err="1" smtClean="0">
                <a:solidFill>
                  <a:srgbClr val="000099"/>
                </a:solidFill>
                <a:latin typeface="Arial" pitchFamily="34" charset="0"/>
              </a:rPr>
              <a:t>respect</a:t>
            </a:r>
            <a:r>
              <a:rPr lang="da-DK" sz="3200" dirty="0" smtClean="0">
                <a:solidFill>
                  <a:srgbClr val="000099"/>
                </a:solidFill>
                <a:latin typeface="Arial" pitchFamily="34" charset="0"/>
              </a:rPr>
              <a:t> as </a:t>
            </a:r>
            <a:r>
              <a:rPr lang="da-DK" sz="3200" dirty="0" err="1" smtClean="0">
                <a:solidFill>
                  <a:srgbClr val="000099"/>
                </a:solidFill>
                <a:latin typeface="Arial" pitchFamily="34" charset="0"/>
              </a:rPr>
              <a:t>adults</a:t>
            </a:r>
            <a:r>
              <a:rPr lang="da-DK" sz="3200" dirty="0" smtClean="0">
                <a:solidFill>
                  <a:srgbClr val="000099"/>
                </a:solidFill>
                <a:latin typeface="Arial" pitchFamily="34" charset="0"/>
              </a:rPr>
              <a:t> and the same </a:t>
            </a:r>
            <a:r>
              <a:rPr lang="da-DK" sz="3200" dirty="0" err="1" smtClean="0">
                <a:solidFill>
                  <a:srgbClr val="000099"/>
                </a:solidFill>
                <a:latin typeface="Arial" pitchFamily="34" charset="0"/>
              </a:rPr>
              <a:t>care</a:t>
            </a:r>
            <a:r>
              <a:rPr lang="da-DK" sz="3200" dirty="0" smtClean="0">
                <a:solidFill>
                  <a:srgbClr val="000099"/>
                </a:solidFill>
                <a:latin typeface="Arial" pitchFamily="34" charset="0"/>
              </a:rPr>
              <a:t> as </a:t>
            </a:r>
            <a:r>
              <a:rPr lang="da-DK" sz="3200" dirty="0" err="1" smtClean="0">
                <a:solidFill>
                  <a:srgbClr val="000099"/>
                </a:solidFill>
                <a:latin typeface="Arial" pitchFamily="34" charset="0"/>
              </a:rPr>
              <a:t>children</a:t>
            </a:r>
            <a:r>
              <a:rPr lang="da-DK" sz="3200" dirty="0" smtClean="0">
                <a:solidFill>
                  <a:srgbClr val="000099"/>
                </a:solidFill>
                <a:latin typeface="Arial" pitchFamily="34" charset="0"/>
              </a:rPr>
              <a:t>”</a:t>
            </a:r>
          </a:p>
          <a:p>
            <a:pPr marL="0" indent="0">
              <a:spcBef>
                <a:spcPct val="20000"/>
              </a:spcBef>
              <a:buClr>
                <a:srgbClr val="990033"/>
              </a:buClr>
            </a:pPr>
            <a:r>
              <a:rPr lang="da-DK" sz="1600" dirty="0" smtClean="0">
                <a:solidFill>
                  <a:srgbClr val="000099"/>
                </a:solidFill>
                <a:latin typeface="Arial" pitchFamily="34" charset="0"/>
              </a:rPr>
              <a:t>					Emil, </a:t>
            </a:r>
            <a:r>
              <a:rPr lang="da-DK" sz="1600" dirty="0" err="1" smtClean="0">
                <a:solidFill>
                  <a:srgbClr val="000099"/>
                </a:solidFill>
                <a:latin typeface="Arial" pitchFamily="34" charset="0"/>
              </a:rPr>
              <a:t>member</a:t>
            </a:r>
            <a:r>
              <a:rPr lang="da-DK" sz="1600" dirty="0" smtClean="0">
                <a:solidFill>
                  <a:srgbClr val="000099"/>
                </a:solidFill>
                <a:latin typeface="Arial" pitchFamily="34" charset="0"/>
              </a:rPr>
              <a:t> of the </a:t>
            </a:r>
            <a:r>
              <a:rPr lang="da-DK" sz="1600" dirty="0" err="1" smtClean="0">
                <a:solidFill>
                  <a:srgbClr val="000099"/>
                </a:solidFill>
                <a:latin typeface="Arial" pitchFamily="34" charset="0"/>
              </a:rPr>
              <a:t>youth</a:t>
            </a:r>
            <a:r>
              <a:rPr lang="da-DK" sz="1600" dirty="0" smtClean="0">
                <a:solidFill>
                  <a:srgbClr val="000099"/>
                </a:solidFill>
                <a:latin typeface="Arial" pitchFamily="34" charset="0"/>
              </a:rPr>
              <a:t> panel, Copenhagen</a:t>
            </a:r>
          </a:p>
          <a:p>
            <a:pPr marL="0" indent="0">
              <a:spcBef>
                <a:spcPct val="20000"/>
              </a:spcBef>
              <a:buClr>
                <a:srgbClr val="990033"/>
              </a:buClr>
            </a:pPr>
            <a:endParaRPr lang="da-DK" sz="1600" dirty="0">
              <a:solidFill>
                <a:srgbClr val="000099"/>
              </a:solidFill>
              <a:latin typeface="Arial" pitchFamily="34" charset="0"/>
            </a:endParaRPr>
          </a:p>
          <a:p>
            <a:endParaRPr lang="da-DK" sz="1600" dirty="0">
              <a:solidFill>
                <a:srgbClr val="000099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41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9388" y="4508500"/>
            <a:ext cx="3832225" cy="23764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 main message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04950"/>
            <a:ext cx="8686800" cy="4876800"/>
          </a:xfrm>
        </p:spPr>
        <p:txBody>
          <a:bodyPr/>
          <a:lstStyle/>
          <a:p>
            <a:pPr marL="0" indent="0">
              <a:buNone/>
            </a:pPr>
            <a:r>
              <a:rPr lang="da-DK" dirty="0" smtClean="0"/>
              <a:t>1. </a:t>
            </a:r>
            <a:r>
              <a:rPr lang="da-DK" dirty="0" err="1" smtClean="0"/>
              <a:t>Identify</a:t>
            </a:r>
            <a:r>
              <a:rPr lang="da-DK" dirty="0" smtClean="0"/>
              <a:t> </a:t>
            </a:r>
            <a:r>
              <a:rPr lang="da-DK" dirty="0" err="1" smtClean="0"/>
              <a:t>your</a:t>
            </a:r>
            <a:r>
              <a:rPr lang="da-DK" dirty="0" smtClean="0"/>
              <a:t> purpose</a:t>
            </a:r>
          </a:p>
          <a:p>
            <a:pPr marL="0" indent="0">
              <a:buNone/>
            </a:pPr>
            <a:r>
              <a:rPr lang="da-DK" dirty="0" smtClean="0"/>
              <a:t>2. </a:t>
            </a:r>
            <a:r>
              <a:rPr lang="da-DK" dirty="0" err="1" smtClean="0"/>
              <a:t>Identify</a:t>
            </a:r>
            <a:r>
              <a:rPr lang="da-DK" dirty="0" smtClean="0"/>
              <a:t> </a:t>
            </a:r>
            <a:r>
              <a:rPr lang="da-DK" dirty="0" err="1" smtClean="0"/>
              <a:t>your</a:t>
            </a:r>
            <a:r>
              <a:rPr lang="da-DK" dirty="0" smtClean="0"/>
              <a:t> </a:t>
            </a:r>
            <a:r>
              <a:rPr lang="da-DK" dirty="0" err="1" smtClean="0"/>
              <a:t>audience</a:t>
            </a:r>
            <a:endParaRPr lang="da-DK" dirty="0" smtClean="0"/>
          </a:p>
          <a:p>
            <a:pPr marL="0" indent="0">
              <a:buNone/>
            </a:pPr>
            <a:r>
              <a:rPr lang="en-US" dirty="0" smtClean="0"/>
              <a:t>3. Identify your main message</a:t>
            </a:r>
          </a:p>
          <a:p>
            <a:pPr>
              <a:buFont typeface="Monotype Sorts" charset="2"/>
              <a:buNone/>
            </a:pPr>
            <a:r>
              <a:rPr lang="en-US" dirty="0" smtClean="0"/>
              <a:t>	</a:t>
            </a:r>
          </a:p>
        </p:txBody>
      </p:sp>
      <p:sp>
        <p:nvSpPr>
          <p:cNvPr id="15365" name="Rektangel 5"/>
          <p:cNvSpPr>
            <a:spLocks noChangeArrowheads="1"/>
          </p:cNvSpPr>
          <p:nvPr/>
        </p:nvSpPr>
        <p:spPr bwMode="auto">
          <a:xfrm>
            <a:off x="8604250" y="6308725"/>
            <a:ext cx="252413" cy="144463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So far, </a:t>
            </a:r>
            <a:r>
              <a:rPr lang="da-DK" dirty="0" err="1" smtClean="0"/>
              <a:t>we</a:t>
            </a:r>
            <a:r>
              <a:rPr lang="da-DK" dirty="0" smtClean="0"/>
              <a:t> have </a:t>
            </a:r>
            <a:r>
              <a:rPr lang="da-DK" dirty="0" err="1" smtClean="0"/>
              <a:t>covered</a:t>
            </a:r>
            <a:r>
              <a:rPr lang="da-DK" dirty="0" smtClean="0"/>
              <a:t>…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800" dirty="0" err="1" smtClean="0"/>
              <a:t>Adolescent</a:t>
            </a:r>
            <a:r>
              <a:rPr lang="da-DK" sz="2800" dirty="0" smtClean="0"/>
              <a:t> </a:t>
            </a:r>
            <a:r>
              <a:rPr lang="da-DK" sz="2800" dirty="0" err="1" smtClean="0"/>
              <a:t>health</a:t>
            </a:r>
            <a:r>
              <a:rPr lang="da-DK" sz="2800" dirty="0" smtClean="0"/>
              <a:t> and </a:t>
            </a:r>
            <a:r>
              <a:rPr lang="da-DK" sz="2800" dirty="0" err="1" smtClean="0"/>
              <a:t>illness</a:t>
            </a:r>
            <a:r>
              <a:rPr lang="da-DK" sz="2800" dirty="0" smtClean="0"/>
              <a:t> in </a:t>
            </a:r>
            <a:r>
              <a:rPr lang="da-DK" sz="2800" dirty="0" err="1" smtClean="0"/>
              <a:t>individuals</a:t>
            </a:r>
            <a:r>
              <a:rPr lang="da-DK" sz="2800" dirty="0" smtClean="0"/>
              <a:t> and in society</a:t>
            </a:r>
          </a:p>
          <a:p>
            <a:r>
              <a:rPr lang="da-DK" sz="2800" dirty="0" err="1" smtClean="0"/>
              <a:t>Use</a:t>
            </a:r>
            <a:r>
              <a:rPr lang="da-DK" sz="2800" dirty="0" smtClean="0"/>
              <a:t> of </a:t>
            </a:r>
            <a:r>
              <a:rPr lang="da-DK" sz="2800" dirty="0" err="1" smtClean="0"/>
              <a:t>epidemiology</a:t>
            </a:r>
            <a:endParaRPr lang="da-DK" sz="2800" dirty="0" smtClean="0"/>
          </a:p>
          <a:p>
            <a:r>
              <a:rPr lang="da-DK" sz="2800" dirty="0" err="1" smtClean="0"/>
              <a:t>Communication</a:t>
            </a:r>
            <a:r>
              <a:rPr lang="da-DK" sz="2800" dirty="0" smtClean="0"/>
              <a:t> with </a:t>
            </a:r>
            <a:r>
              <a:rPr lang="da-DK" sz="2800" dirty="0" err="1" smtClean="0"/>
              <a:t>young</a:t>
            </a:r>
            <a:r>
              <a:rPr lang="da-DK" sz="2800" dirty="0" smtClean="0"/>
              <a:t> </a:t>
            </a:r>
            <a:r>
              <a:rPr lang="da-DK" sz="2800" dirty="0" err="1" smtClean="0"/>
              <a:t>people</a:t>
            </a:r>
            <a:endParaRPr lang="da-DK" sz="280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29ADCE-C30B-4903-86C6-BFD57A081930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10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9388" y="4508500"/>
            <a:ext cx="3832225" cy="23764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dirty="0" smtClean="0"/>
              <a:t>The message triangle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04950"/>
            <a:ext cx="8686800" cy="487680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da-DK" dirty="0" smtClean="0"/>
              <a:t>1. </a:t>
            </a:r>
            <a:r>
              <a:rPr lang="da-DK" dirty="0" err="1" smtClean="0"/>
              <a:t>Identify</a:t>
            </a:r>
            <a:r>
              <a:rPr lang="da-DK" dirty="0" smtClean="0"/>
              <a:t> </a:t>
            </a:r>
            <a:r>
              <a:rPr lang="da-DK" dirty="0" err="1" smtClean="0"/>
              <a:t>your</a:t>
            </a:r>
            <a:r>
              <a:rPr lang="da-DK" dirty="0" smtClean="0"/>
              <a:t> purpose</a:t>
            </a:r>
          </a:p>
          <a:p>
            <a:pPr>
              <a:buFont typeface="Wingdings" pitchFamily="2" charset="2"/>
              <a:buChar char="ü"/>
            </a:pPr>
            <a:r>
              <a:rPr lang="da-DK" dirty="0" smtClean="0"/>
              <a:t>2. </a:t>
            </a:r>
            <a:r>
              <a:rPr lang="da-DK" dirty="0" err="1" smtClean="0"/>
              <a:t>Identify</a:t>
            </a:r>
            <a:r>
              <a:rPr lang="da-DK" dirty="0" smtClean="0"/>
              <a:t> </a:t>
            </a:r>
            <a:r>
              <a:rPr lang="da-DK" dirty="0" err="1" smtClean="0"/>
              <a:t>your</a:t>
            </a:r>
            <a:r>
              <a:rPr lang="da-DK" dirty="0" smtClean="0"/>
              <a:t> </a:t>
            </a:r>
            <a:r>
              <a:rPr lang="da-DK" dirty="0" err="1" smtClean="0"/>
              <a:t>audience</a:t>
            </a:r>
            <a:endParaRPr lang="da-DK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3. Identify your main message</a:t>
            </a:r>
          </a:p>
          <a:p>
            <a:pPr>
              <a:buFont typeface="Monotype Sorts" charset="2"/>
              <a:buNone/>
            </a:pPr>
            <a:r>
              <a:rPr lang="en-US" dirty="0" smtClean="0"/>
              <a:t>	</a:t>
            </a:r>
          </a:p>
          <a:p>
            <a:pPr>
              <a:buFont typeface="Monotype Sorts" charset="2"/>
              <a:buNone/>
            </a:pPr>
            <a:r>
              <a:rPr lang="en-US" dirty="0" smtClean="0"/>
              <a:t>4. Identify your supporting points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compelling case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needs to be done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Show that it works</a:t>
            </a:r>
            <a:endParaRPr lang="it-IT" dirty="0" smtClean="0"/>
          </a:p>
        </p:txBody>
      </p:sp>
      <p:sp>
        <p:nvSpPr>
          <p:cNvPr id="15365" name="Rektangel 5"/>
          <p:cNvSpPr>
            <a:spLocks noChangeArrowheads="1"/>
          </p:cNvSpPr>
          <p:nvPr/>
        </p:nvSpPr>
        <p:spPr bwMode="auto">
          <a:xfrm>
            <a:off x="8604250" y="6308725"/>
            <a:ext cx="252413" cy="144463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0040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The message triangle</a:t>
            </a:r>
          </a:p>
        </p:txBody>
      </p:sp>
      <p:sp>
        <p:nvSpPr>
          <p:cNvPr id="14339" name="Pladsholder til diasnumm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DDB0DC2-0AB2-4EBA-8B84-39FD7F3A13F1}" type="slidenum">
              <a:rPr lang="en-GB" sz="1400" smtClean="0"/>
              <a:pPr/>
              <a:t>21</a:t>
            </a:fld>
            <a:endParaRPr lang="en-GB" sz="1400" smtClean="0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535113"/>
            <a:ext cx="8358188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4341" name="Rektangel 4"/>
          <p:cNvSpPr>
            <a:spLocks noChangeArrowheads="1"/>
          </p:cNvSpPr>
          <p:nvPr/>
        </p:nvSpPr>
        <p:spPr bwMode="auto">
          <a:xfrm>
            <a:off x="8501063" y="5929313"/>
            <a:ext cx="214312" cy="28575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309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Take</a:t>
            </a:r>
            <a:r>
              <a:rPr lang="da-DK" dirty="0" smtClean="0"/>
              <a:t> </a:t>
            </a:r>
            <a:r>
              <a:rPr lang="da-DK" dirty="0" err="1" smtClean="0"/>
              <a:t>home</a:t>
            </a:r>
            <a:r>
              <a:rPr lang="da-DK" dirty="0" smtClean="0"/>
              <a:t> </a:t>
            </a:r>
            <a:r>
              <a:rPr lang="da-DK" dirty="0" err="1" smtClean="0"/>
              <a:t>message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29ADCE-C30B-4903-86C6-BFD57A081930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  <p:sp>
        <p:nvSpPr>
          <p:cNvPr id="6" name="Tekstfelt 5"/>
          <p:cNvSpPr txBox="1"/>
          <p:nvPr/>
        </p:nvSpPr>
        <p:spPr>
          <a:xfrm>
            <a:off x="2555515" y="3585928"/>
            <a:ext cx="4320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>
                <a:latin typeface="+mn-lt"/>
              </a:rPr>
              <a:t>A </a:t>
            </a:r>
            <a:r>
              <a:rPr lang="da-DK" sz="2800" dirty="0" err="1" smtClean="0">
                <a:latin typeface="+mn-lt"/>
              </a:rPr>
              <a:t>Euteacher</a:t>
            </a:r>
            <a:r>
              <a:rPr lang="da-DK" sz="2800" dirty="0" smtClean="0">
                <a:latin typeface="+mn-lt"/>
              </a:rPr>
              <a:t> is an </a:t>
            </a:r>
            <a:r>
              <a:rPr lang="da-DK" sz="2800" dirty="0" err="1" smtClean="0">
                <a:latin typeface="+mn-lt"/>
              </a:rPr>
              <a:t>advocate</a:t>
            </a:r>
            <a:r>
              <a:rPr lang="da-DK" sz="2800" dirty="0" smtClean="0">
                <a:latin typeface="+mn-lt"/>
              </a:rPr>
              <a:t> for </a:t>
            </a:r>
            <a:r>
              <a:rPr lang="da-DK" sz="2800" dirty="0" err="1" smtClean="0">
                <a:latin typeface="+mn-lt"/>
              </a:rPr>
              <a:t>adolescents</a:t>
            </a:r>
            <a:endParaRPr lang="da-DK" sz="2800" dirty="0">
              <a:latin typeface="+mn-lt"/>
            </a:endParaRPr>
          </a:p>
        </p:txBody>
      </p:sp>
      <p:sp>
        <p:nvSpPr>
          <p:cNvPr id="8" name="Tekstfelt 7"/>
          <p:cNvSpPr txBox="1"/>
          <p:nvPr/>
        </p:nvSpPr>
        <p:spPr>
          <a:xfrm>
            <a:off x="5050056" y="5406315"/>
            <a:ext cx="38524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latin typeface="+mn-lt"/>
              </a:rPr>
              <a:t>Set </a:t>
            </a:r>
            <a:r>
              <a:rPr lang="da-DK" dirty="0" err="1" smtClean="0">
                <a:latin typeface="+mn-lt"/>
              </a:rPr>
              <a:t>your</a:t>
            </a:r>
            <a:r>
              <a:rPr lang="da-DK" dirty="0" smtClean="0">
                <a:latin typeface="+mn-lt"/>
              </a:rPr>
              <a:t> </a:t>
            </a:r>
            <a:r>
              <a:rPr lang="da-DK" dirty="0" err="1" smtClean="0">
                <a:latin typeface="+mn-lt"/>
              </a:rPr>
              <a:t>sails</a:t>
            </a:r>
            <a:r>
              <a:rPr lang="da-DK" dirty="0" smtClean="0">
                <a:latin typeface="+mn-lt"/>
              </a:rPr>
              <a:t> </a:t>
            </a:r>
          </a:p>
          <a:p>
            <a:r>
              <a:rPr lang="da-DK" dirty="0" smtClean="0">
                <a:latin typeface="+mn-lt"/>
              </a:rPr>
              <a:t>– and </a:t>
            </a:r>
            <a:r>
              <a:rPr lang="da-DK" dirty="0" err="1" smtClean="0">
                <a:latin typeface="+mn-lt"/>
              </a:rPr>
              <a:t>wait</a:t>
            </a:r>
            <a:r>
              <a:rPr lang="da-DK" dirty="0" smtClean="0">
                <a:latin typeface="+mn-lt"/>
              </a:rPr>
              <a:t> for the </a:t>
            </a:r>
            <a:r>
              <a:rPr lang="da-DK" dirty="0" err="1" smtClean="0">
                <a:latin typeface="+mn-lt"/>
              </a:rPr>
              <a:t>wind</a:t>
            </a:r>
            <a:endParaRPr lang="da-DK" dirty="0">
              <a:latin typeface="+mn-lt"/>
            </a:endParaRPr>
          </a:p>
        </p:txBody>
      </p:sp>
      <p:sp>
        <p:nvSpPr>
          <p:cNvPr id="9" name="Tekstfelt 8"/>
          <p:cNvSpPr txBox="1"/>
          <p:nvPr/>
        </p:nvSpPr>
        <p:spPr>
          <a:xfrm>
            <a:off x="827584" y="5085184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da-DK" dirty="0" smtClean="0">
                <a:latin typeface="+mn-lt"/>
              </a:rPr>
              <a:t>Knowledge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da-DK" dirty="0" err="1" smtClean="0">
                <a:latin typeface="+mn-lt"/>
              </a:rPr>
              <a:t>Skills</a:t>
            </a:r>
            <a:r>
              <a:rPr lang="da-DK" dirty="0" smtClean="0">
                <a:latin typeface="+mn-lt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da-DK" dirty="0" smtClean="0">
                <a:latin typeface="+mn-lt"/>
              </a:rPr>
              <a:t>Attitudes</a:t>
            </a:r>
          </a:p>
        </p:txBody>
      </p:sp>
      <p:sp>
        <p:nvSpPr>
          <p:cNvPr id="10" name="Tekstfelt 9"/>
          <p:cNvSpPr txBox="1"/>
          <p:nvPr/>
        </p:nvSpPr>
        <p:spPr>
          <a:xfrm>
            <a:off x="1763688" y="1917412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latin typeface="+mn-lt"/>
              </a:rPr>
              <a:t>Involve</a:t>
            </a:r>
            <a:r>
              <a:rPr lang="da-DK" dirty="0" smtClean="0">
                <a:latin typeface="+mn-lt"/>
              </a:rPr>
              <a:t> </a:t>
            </a:r>
            <a:r>
              <a:rPr lang="da-DK" dirty="0" err="1" smtClean="0">
                <a:latin typeface="+mn-lt"/>
              </a:rPr>
              <a:t>young</a:t>
            </a:r>
            <a:r>
              <a:rPr lang="da-DK" dirty="0" smtClean="0">
                <a:latin typeface="+mn-lt"/>
              </a:rPr>
              <a:t> </a:t>
            </a:r>
            <a:r>
              <a:rPr lang="da-DK" dirty="0" err="1" smtClean="0">
                <a:latin typeface="+mn-lt"/>
              </a:rPr>
              <a:t>people</a:t>
            </a:r>
            <a:r>
              <a:rPr lang="da-DK" dirty="0" smtClean="0">
                <a:latin typeface="+mn-lt"/>
              </a:rPr>
              <a:t> in </a:t>
            </a:r>
            <a:r>
              <a:rPr lang="da-DK" dirty="0" err="1" smtClean="0">
                <a:latin typeface="+mn-lt"/>
              </a:rPr>
              <a:t>advocacy</a:t>
            </a:r>
            <a:endParaRPr lang="da-DK" dirty="0">
              <a:latin typeface="+mn-lt"/>
            </a:endParaRPr>
          </a:p>
        </p:txBody>
      </p:sp>
      <p:sp>
        <p:nvSpPr>
          <p:cNvPr id="11" name="Ligebenet trekant 10"/>
          <p:cNvSpPr/>
          <p:nvPr/>
        </p:nvSpPr>
        <p:spPr bwMode="auto">
          <a:xfrm>
            <a:off x="228600" y="1600200"/>
            <a:ext cx="8519864" cy="4637112"/>
          </a:xfrm>
          <a:prstGeom prst="triangle">
            <a:avLst/>
          </a:prstGeom>
          <a:noFill/>
          <a:ln w="12700" cap="flat" cmpd="sng" algn="ctr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43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Teaching</a:t>
            </a:r>
            <a:r>
              <a:rPr lang="da-DK" dirty="0" smtClean="0"/>
              <a:t> </a:t>
            </a:r>
            <a:r>
              <a:rPr lang="da-DK" smtClean="0"/>
              <a:t>tools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Talking</a:t>
            </a:r>
            <a:r>
              <a:rPr lang="da-DK" dirty="0" smtClean="0"/>
              <a:t> </a:t>
            </a:r>
            <a:r>
              <a:rPr lang="da-DK" dirty="0" err="1" smtClean="0"/>
              <a:t>stick</a:t>
            </a:r>
            <a:endParaRPr lang="da-DK" dirty="0" smtClean="0"/>
          </a:p>
          <a:p>
            <a:r>
              <a:rPr lang="da-DK" dirty="0" err="1" smtClean="0"/>
              <a:t>Powerpoint</a:t>
            </a:r>
            <a:endParaRPr lang="da-DK" dirty="0" smtClean="0"/>
          </a:p>
          <a:p>
            <a:r>
              <a:rPr lang="da-DK" dirty="0" smtClean="0"/>
              <a:t>VIPP </a:t>
            </a:r>
            <a:r>
              <a:rPr lang="da-DK" dirty="0" err="1" smtClean="0"/>
              <a:t>cards</a:t>
            </a:r>
            <a:endParaRPr lang="da-DK" dirty="0" smtClean="0"/>
          </a:p>
          <a:p>
            <a:r>
              <a:rPr lang="da-DK" dirty="0" smtClean="0"/>
              <a:t>Case and </a:t>
            </a:r>
            <a:r>
              <a:rPr lang="da-DK" dirty="0" err="1" smtClean="0"/>
              <a:t>group</a:t>
            </a:r>
            <a:r>
              <a:rPr lang="da-DK" dirty="0" smtClean="0"/>
              <a:t> </a:t>
            </a:r>
            <a:r>
              <a:rPr lang="da-DK" dirty="0" err="1" smtClean="0"/>
              <a:t>discussions</a:t>
            </a:r>
            <a:endParaRPr lang="da-DK" dirty="0" smtClean="0"/>
          </a:p>
          <a:p>
            <a:r>
              <a:rPr lang="da-DK" dirty="0" smtClean="0"/>
              <a:t>Message </a:t>
            </a:r>
            <a:r>
              <a:rPr lang="da-DK" dirty="0" err="1" smtClean="0"/>
              <a:t>triangle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29ADCE-C30B-4903-86C6-BFD57A081930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50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Face to face contact</a:t>
            </a:r>
          </a:p>
        </p:txBody>
      </p:sp>
      <p:sp>
        <p:nvSpPr>
          <p:cNvPr id="16387" name="Pladsholder til indhold 2"/>
          <p:cNvSpPr>
            <a:spLocks noGrp="1"/>
          </p:cNvSpPr>
          <p:nvPr>
            <p:ph idx="1"/>
          </p:nvPr>
        </p:nvSpPr>
        <p:spPr>
          <a:xfrm>
            <a:off x="228600" y="1628775"/>
            <a:ext cx="8686800" cy="4876800"/>
          </a:xfrm>
        </p:spPr>
        <p:txBody>
          <a:bodyPr/>
          <a:lstStyle/>
          <a:p>
            <a:r>
              <a:rPr lang="da-DK" sz="2800" dirty="0" err="1" smtClean="0"/>
              <a:t>Prepare</a:t>
            </a:r>
            <a:r>
              <a:rPr lang="da-DK" sz="2800" dirty="0" smtClean="0"/>
              <a:t> clear </a:t>
            </a:r>
            <a:r>
              <a:rPr lang="da-DK" sz="2800" dirty="0" err="1" smtClean="0"/>
              <a:t>focused</a:t>
            </a:r>
            <a:r>
              <a:rPr lang="da-DK" sz="2800" dirty="0" smtClean="0"/>
              <a:t> </a:t>
            </a:r>
            <a:r>
              <a:rPr lang="da-DK" sz="2800" dirty="0" err="1" smtClean="0"/>
              <a:t>message</a:t>
            </a:r>
            <a:r>
              <a:rPr lang="da-DK" sz="2800" dirty="0" smtClean="0"/>
              <a:t> and/or </a:t>
            </a:r>
            <a:r>
              <a:rPr lang="da-DK" sz="2800" dirty="0" err="1" smtClean="0"/>
              <a:t>one</a:t>
            </a:r>
            <a:r>
              <a:rPr lang="da-DK" sz="2800" dirty="0" smtClean="0"/>
              <a:t>-page </a:t>
            </a:r>
            <a:r>
              <a:rPr lang="da-DK" sz="2800" dirty="0" err="1" smtClean="0"/>
              <a:t>fact</a:t>
            </a:r>
            <a:r>
              <a:rPr lang="da-DK" sz="2800" dirty="0" smtClean="0"/>
              <a:t> </a:t>
            </a:r>
            <a:r>
              <a:rPr lang="da-DK" sz="2800" dirty="0" err="1" smtClean="0"/>
              <a:t>sheet</a:t>
            </a:r>
            <a:endParaRPr lang="da-DK" sz="2800" dirty="0" smtClean="0"/>
          </a:p>
          <a:p>
            <a:r>
              <a:rPr lang="da-DK" sz="2800" dirty="0" smtClean="0"/>
              <a:t>Have </a:t>
            </a:r>
            <a:r>
              <a:rPr lang="da-DK" sz="2800" dirty="0" err="1" smtClean="0"/>
              <a:t>materials</a:t>
            </a:r>
            <a:r>
              <a:rPr lang="da-DK" sz="2800" dirty="0" smtClean="0"/>
              <a:t> to </a:t>
            </a:r>
            <a:r>
              <a:rPr lang="da-DK" sz="2800" dirty="0" err="1" smtClean="0"/>
              <a:t>leave</a:t>
            </a:r>
            <a:r>
              <a:rPr lang="da-DK" sz="2800" dirty="0" smtClean="0"/>
              <a:t> with </a:t>
            </a:r>
            <a:r>
              <a:rPr lang="da-DK" sz="2800" dirty="0" err="1" smtClean="0"/>
              <a:t>them</a:t>
            </a:r>
            <a:endParaRPr lang="da-DK" sz="2800" dirty="0" smtClean="0"/>
          </a:p>
          <a:p>
            <a:r>
              <a:rPr lang="da-DK" sz="2800" dirty="0" smtClean="0"/>
              <a:t>Offer </a:t>
            </a:r>
            <a:r>
              <a:rPr lang="da-DK" sz="2800" dirty="0" err="1" smtClean="0"/>
              <a:t>yourself</a:t>
            </a:r>
            <a:r>
              <a:rPr lang="da-DK" sz="2800" dirty="0" smtClean="0"/>
              <a:t> as a future ressource</a:t>
            </a:r>
          </a:p>
          <a:p>
            <a:r>
              <a:rPr lang="da-DK" sz="2800" dirty="0" err="1" smtClean="0"/>
              <a:t>Describe</a:t>
            </a:r>
            <a:r>
              <a:rPr lang="da-DK" sz="2800" dirty="0" smtClean="0"/>
              <a:t> the </a:t>
            </a:r>
            <a:r>
              <a:rPr lang="da-DK" sz="2800" dirty="0" err="1" smtClean="0"/>
              <a:t>organization</a:t>
            </a:r>
            <a:r>
              <a:rPr lang="da-DK" sz="2800" dirty="0" smtClean="0"/>
              <a:t> </a:t>
            </a:r>
            <a:r>
              <a:rPr lang="da-DK" sz="2800" dirty="0" err="1" smtClean="0"/>
              <a:t>that</a:t>
            </a:r>
            <a:r>
              <a:rPr lang="da-DK" sz="2800" dirty="0" smtClean="0"/>
              <a:t> </a:t>
            </a:r>
            <a:r>
              <a:rPr lang="da-DK" sz="2800" dirty="0" err="1" smtClean="0"/>
              <a:t>you</a:t>
            </a:r>
            <a:r>
              <a:rPr lang="da-DK" sz="2800" dirty="0" smtClean="0"/>
              <a:t> </a:t>
            </a:r>
            <a:r>
              <a:rPr lang="da-DK" sz="2800" dirty="0" err="1" smtClean="0"/>
              <a:t>represent</a:t>
            </a:r>
            <a:endParaRPr lang="da-DK" sz="2800" dirty="0" smtClean="0"/>
          </a:p>
          <a:p>
            <a:r>
              <a:rPr lang="da-DK" sz="2800" dirty="0" err="1" smtClean="0"/>
              <a:t>Prepare</a:t>
            </a:r>
            <a:r>
              <a:rPr lang="da-DK" sz="2800" dirty="0" smtClean="0"/>
              <a:t> arguments to </a:t>
            </a:r>
            <a:r>
              <a:rPr lang="da-DK" sz="2800" dirty="0" err="1" smtClean="0"/>
              <a:t>address</a:t>
            </a:r>
            <a:r>
              <a:rPr lang="da-DK" sz="2800" dirty="0" smtClean="0"/>
              <a:t> </a:t>
            </a:r>
            <a:r>
              <a:rPr lang="da-DK" sz="2800" dirty="0" err="1" smtClean="0"/>
              <a:t>possible</a:t>
            </a:r>
            <a:r>
              <a:rPr lang="da-DK" sz="2800" dirty="0" smtClean="0"/>
              <a:t> </a:t>
            </a:r>
            <a:r>
              <a:rPr lang="da-DK" sz="2800" dirty="0" err="1" smtClean="0"/>
              <a:t>opposing</a:t>
            </a:r>
            <a:r>
              <a:rPr lang="da-DK" sz="2800" dirty="0" smtClean="0"/>
              <a:t> opinions</a:t>
            </a:r>
          </a:p>
          <a:p>
            <a:r>
              <a:rPr lang="da-DK" sz="2800" dirty="0" err="1" smtClean="0"/>
              <a:t>Consider</a:t>
            </a:r>
            <a:r>
              <a:rPr lang="da-DK" sz="2800" dirty="0" smtClean="0"/>
              <a:t> </a:t>
            </a:r>
            <a:r>
              <a:rPr lang="da-DK" sz="2800" dirty="0" err="1" smtClean="0"/>
              <a:t>bringing</a:t>
            </a:r>
            <a:r>
              <a:rPr lang="da-DK" sz="2800" dirty="0" smtClean="0"/>
              <a:t> </a:t>
            </a:r>
            <a:r>
              <a:rPr lang="da-DK" sz="2800" dirty="0" err="1" smtClean="0"/>
              <a:t>credible</a:t>
            </a:r>
            <a:r>
              <a:rPr lang="da-DK" sz="2800" dirty="0" smtClean="0"/>
              <a:t> </a:t>
            </a:r>
            <a:r>
              <a:rPr lang="da-DK" sz="2800" dirty="0" err="1" smtClean="0"/>
              <a:t>allies</a:t>
            </a:r>
            <a:r>
              <a:rPr lang="da-DK" sz="2800" dirty="0" smtClean="0"/>
              <a:t> with </a:t>
            </a:r>
            <a:r>
              <a:rPr lang="da-DK" sz="2800" dirty="0" err="1" smtClean="0"/>
              <a:t>you</a:t>
            </a:r>
            <a:r>
              <a:rPr lang="da-DK" sz="2800" dirty="0" smtClean="0"/>
              <a:t> (</a:t>
            </a:r>
            <a:r>
              <a:rPr lang="da-DK" sz="2800" dirty="0" err="1" smtClean="0"/>
              <a:t>incl</a:t>
            </a:r>
            <a:r>
              <a:rPr lang="da-DK" sz="2800" dirty="0" smtClean="0"/>
              <a:t>. YP)</a:t>
            </a:r>
          </a:p>
        </p:txBody>
      </p:sp>
      <p:sp>
        <p:nvSpPr>
          <p:cNvPr id="16388" name="Pladsholder til diasnumm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AA240E1-144F-4597-9BFF-2CB780E1EEB8}" type="slidenum">
              <a:rPr lang="en-GB" sz="1400" smtClean="0"/>
              <a:pPr/>
              <a:t>24</a:t>
            </a:fld>
            <a:endParaRPr lang="en-GB" sz="1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Meeting the press</a:t>
            </a:r>
          </a:p>
        </p:txBody>
      </p:sp>
      <p:sp>
        <p:nvSpPr>
          <p:cNvPr id="17411" name="Pladsholder til indhold 2"/>
          <p:cNvSpPr>
            <a:spLocks noGrp="1"/>
          </p:cNvSpPr>
          <p:nvPr>
            <p:ph idx="1"/>
          </p:nvPr>
        </p:nvSpPr>
        <p:spPr>
          <a:xfrm>
            <a:off x="228600" y="1576388"/>
            <a:ext cx="8686800" cy="4876800"/>
          </a:xfrm>
        </p:spPr>
        <p:txBody>
          <a:bodyPr/>
          <a:lstStyle/>
          <a:p>
            <a:r>
              <a:rPr lang="da-DK" sz="2800" smtClean="0"/>
              <a:t>Prepare yourself carefully</a:t>
            </a:r>
          </a:p>
          <a:p>
            <a:r>
              <a:rPr lang="en-US" sz="2800" smtClean="0"/>
              <a:t>Keep the time for your presentation</a:t>
            </a:r>
          </a:p>
          <a:p>
            <a:r>
              <a:rPr lang="en-US" sz="2800" smtClean="0"/>
              <a:t>Keep in mind your message, don´t get derailed</a:t>
            </a:r>
          </a:p>
          <a:p>
            <a:r>
              <a:rPr lang="da-DK" sz="2800" smtClean="0"/>
              <a:t>The “yes, but” technique </a:t>
            </a:r>
          </a:p>
          <a:p>
            <a:r>
              <a:rPr lang="en-US" sz="2800" smtClean="0"/>
              <a:t>Practise the performance with your colleagues</a:t>
            </a:r>
          </a:p>
          <a:p>
            <a:r>
              <a:rPr lang="en-US" sz="2800" smtClean="0"/>
              <a:t>Check your position, your dress, don’t focus on the camera</a:t>
            </a:r>
          </a:p>
          <a:p>
            <a:r>
              <a:rPr lang="en-US" sz="2800" smtClean="0"/>
              <a:t>Relax, be honest but use your charm and humour </a:t>
            </a:r>
          </a:p>
          <a:p>
            <a:endParaRPr lang="da-DK" sz="2800" smtClean="0"/>
          </a:p>
        </p:txBody>
      </p:sp>
      <p:sp>
        <p:nvSpPr>
          <p:cNvPr id="17412" name="Pladsholder til diasnumm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3B5BAC3-1657-444A-8577-BACF2EFC293E}" type="slidenum">
              <a:rPr lang="en-GB" sz="1400" smtClean="0"/>
              <a:pPr/>
              <a:t>25</a:t>
            </a:fld>
            <a:endParaRPr lang="en-GB" sz="140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Pladsholder til diasnumm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B27E19F-71B3-48A1-97FD-3EEF180C15F3}" type="slidenum">
              <a:rPr lang="en-GB" sz="1400" smtClean="0"/>
              <a:pPr/>
              <a:t>26</a:t>
            </a:fld>
            <a:endParaRPr lang="en-GB" sz="1400" smtClean="0"/>
          </a:p>
        </p:txBody>
      </p:sp>
      <p:sp>
        <p:nvSpPr>
          <p:cNvPr id="18435" name="Pladsholder til indhold 5"/>
          <p:cNvSpPr>
            <a:spLocks noGrp="1"/>
          </p:cNvSpPr>
          <p:nvPr>
            <p:ph idx="1"/>
          </p:nvPr>
        </p:nvSpPr>
        <p:spPr>
          <a:xfrm>
            <a:off x="228600" y="1628775"/>
            <a:ext cx="8686800" cy="4876800"/>
          </a:xfrm>
        </p:spPr>
        <p:txBody>
          <a:bodyPr/>
          <a:lstStyle/>
          <a:p>
            <a:r>
              <a:rPr lang="da-DK" sz="2800" smtClean="0"/>
              <a:t>Dont let the interview end until you have delivered your main message and supporting points</a:t>
            </a:r>
          </a:p>
          <a:p>
            <a:r>
              <a:rPr lang="da-DK" sz="2800" smtClean="0"/>
              <a:t>Prepare responses to likely (negative) questions</a:t>
            </a:r>
          </a:p>
          <a:p>
            <a:r>
              <a:rPr lang="da-DK" sz="2800" smtClean="0"/>
              <a:t>No such thing as ’off the record’</a:t>
            </a:r>
          </a:p>
          <a:p>
            <a:r>
              <a:rPr lang="da-DK" sz="2800" smtClean="0"/>
              <a:t>Make your points succintly and clearly – ’yes, but’</a:t>
            </a:r>
          </a:p>
          <a:p>
            <a:r>
              <a:rPr lang="da-DK" sz="2800" smtClean="0"/>
              <a:t>Media is a great opportunity for advocating</a:t>
            </a:r>
          </a:p>
          <a:p>
            <a:endParaRPr lang="da-DK" sz="2800" smtClean="0"/>
          </a:p>
        </p:txBody>
      </p:sp>
      <p:sp>
        <p:nvSpPr>
          <p:cNvPr id="1843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Meeting the press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600" dirty="0" smtClean="0"/>
              <a:t>By the end of </a:t>
            </a:r>
            <a:r>
              <a:rPr lang="da-DK" sz="3600" dirty="0" err="1" smtClean="0"/>
              <a:t>this</a:t>
            </a:r>
            <a:r>
              <a:rPr lang="da-DK" sz="3600" dirty="0" smtClean="0"/>
              <a:t> session </a:t>
            </a:r>
            <a:br>
              <a:rPr lang="da-DK" sz="3600" dirty="0" smtClean="0"/>
            </a:br>
            <a:r>
              <a:rPr lang="da-DK" sz="3600" dirty="0" err="1" smtClean="0"/>
              <a:t>you</a:t>
            </a:r>
            <a:r>
              <a:rPr lang="da-DK" sz="3600" dirty="0" smtClean="0"/>
              <a:t> </a:t>
            </a:r>
            <a:r>
              <a:rPr lang="da-DK" sz="3600" dirty="0" err="1" smtClean="0"/>
              <a:t>will</a:t>
            </a:r>
            <a:r>
              <a:rPr lang="da-DK" sz="3600" dirty="0" smtClean="0"/>
              <a:t> </a:t>
            </a:r>
            <a:r>
              <a:rPr lang="da-DK" sz="3600" dirty="0" err="1" smtClean="0"/>
              <a:t>be</a:t>
            </a:r>
            <a:r>
              <a:rPr lang="da-DK" sz="3600" dirty="0" smtClean="0"/>
              <a:t> </a:t>
            </a:r>
            <a:r>
              <a:rPr lang="da-DK" sz="3600" dirty="0" err="1" smtClean="0"/>
              <a:t>able</a:t>
            </a:r>
            <a:r>
              <a:rPr lang="da-DK" sz="3600" dirty="0" smtClean="0"/>
              <a:t> to…</a:t>
            </a:r>
          </a:p>
        </p:txBody>
      </p:sp>
      <p:sp>
        <p:nvSpPr>
          <p:cNvPr id="3075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 and use successful strategies for youth health advocacy</a:t>
            </a:r>
            <a:endParaRPr lang="da-DK" dirty="0" smtClean="0"/>
          </a:p>
        </p:txBody>
      </p:sp>
      <p:sp>
        <p:nvSpPr>
          <p:cNvPr id="3076" name="Pladsholder til diasnumm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E36CBB3-9A2E-4AE7-8700-11C74BCDD4E7}" type="slidenum">
              <a:rPr lang="en-GB" sz="1400" smtClean="0"/>
              <a:pPr/>
              <a:t>3</a:t>
            </a:fld>
            <a:endParaRPr lang="en-GB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What is advocacy?</a:t>
            </a:r>
          </a:p>
        </p:txBody>
      </p:sp>
      <p:sp>
        <p:nvSpPr>
          <p:cNvPr id="4099" name="Pladsholder til indhold 2"/>
          <p:cNvSpPr>
            <a:spLocks noGrp="1"/>
          </p:cNvSpPr>
          <p:nvPr>
            <p:ph idx="1"/>
          </p:nvPr>
        </p:nvSpPr>
        <p:spPr>
          <a:xfrm>
            <a:off x="228601" y="1828800"/>
            <a:ext cx="5063480" cy="4876800"/>
          </a:xfrm>
        </p:spPr>
        <p:txBody>
          <a:bodyPr/>
          <a:lstStyle/>
          <a:p>
            <a:pPr marL="0" indent="0">
              <a:buFont typeface="Monotype Sorts" charset="2"/>
              <a:buNone/>
            </a:pPr>
            <a:r>
              <a:rPr lang="da-DK" sz="2800" dirty="0" err="1" smtClean="0"/>
              <a:t>Actively</a:t>
            </a:r>
            <a:r>
              <a:rPr lang="da-DK" sz="2800" dirty="0" smtClean="0"/>
              <a:t> </a:t>
            </a:r>
            <a:r>
              <a:rPr lang="da-DK" sz="2800" dirty="0" err="1" smtClean="0"/>
              <a:t>supporting</a:t>
            </a:r>
            <a:r>
              <a:rPr lang="da-DK" sz="2800" dirty="0" smtClean="0"/>
              <a:t> a </a:t>
            </a:r>
            <a:r>
              <a:rPr lang="da-DK" sz="2800" dirty="0" err="1" smtClean="0"/>
              <a:t>cause</a:t>
            </a:r>
            <a:r>
              <a:rPr lang="da-DK" sz="2800" dirty="0" smtClean="0"/>
              <a:t> and </a:t>
            </a:r>
            <a:r>
              <a:rPr lang="da-DK" sz="2800" dirty="0" err="1" smtClean="0"/>
              <a:t>trying</a:t>
            </a:r>
            <a:r>
              <a:rPr lang="da-DK" sz="2800" dirty="0" smtClean="0"/>
              <a:t> to </a:t>
            </a:r>
            <a:r>
              <a:rPr lang="da-DK" sz="2800" dirty="0" err="1" smtClean="0"/>
              <a:t>get</a:t>
            </a:r>
            <a:r>
              <a:rPr lang="da-DK" sz="2800" dirty="0" smtClean="0"/>
              <a:t> </a:t>
            </a:r>
            <a:r>
              <a:rPr lang="da-DK" sz="2800" dirty="0" err="1" smtClean="0"/>
              <a:t>others</a:t>
            </a:r>
            <a:r>
              <a:rPr lang="da-DK" sz="2800" dirty="0" smtClean="0"/>
              <a:t> to support it as </a:t>
            </a:r>
            <a:r>
              <a:rPr lang="da-DK" sz="2800" dirty="0" err="1" smtClean="0"/>
              <a:t>well</a:t>
            </a:r>
            <a:r>
              <a:rPr lang="da-DK" sz="2800" dirty="0" smtClean="0"/>
              <a:t>.</a:t>
            </a:r>
          </a:p>
          <a:p>
            <a:pPr marL="0" indent="0">
              <a:buFont typeface="Monotype Sorts" charset="2"/>
              <a:buNone/>
            </a:pPr>
            <a:endParaRPr lang="da-DK" sz="2800" dirty="0" smtClean="0"/>
          </a:p>
          <a:p>
            <a:pPr marL="0" indent="0">
              <a:buFont typeface="Monotype Sorts" charset="2"/>
              <a:buNone/>
            </a:pPr>
            <a:r>
              <a:rPr lang="da-DK" sz="2800" dirty="0" smtClean="0"/>
              <a:t>Building support for the </a:t>
            </a:r>
            <a:r>
              <a:rPr lang="da-DK" sz="2800" dirty="0" err="1" smtClean="0"/>
              <a:t>health</a:t>
            </a:r>
            <a:r>
              <a:rPr lang="da-DK" sz="2800" dirty="0" smtClean="0"/>
              <a:t> of </a:t>
            </a:r>
            <a:r>
              <a:rPr lang="da-DK" sz="2800" dirty="0" err="1" smtClean="0"/>
              <a:t>young</a:t>
            </a:r>
            <a:r>
              <a:rPr lang="da-DK" sz="2800" dirty="0" smtClean="0"/>
              <a:t> </a:t>
            </a:r>
            <a:r>
              <a:rPr lang="da-DK" sz="2800" dirty="0" err="1" smtClean="0"/>
              <a:t>people</a:t>
            </a:r>
            <a:r>
              <a:rPr lang="da-DK" sz="2800" dirty="0" smtClean="0"/>
              <a:t>, </a:t>
            </a:r>
            <a:r>
              <a:rPr lang="da-DK" sz="2800" dirty="0" err="1" smtClean="0"/>
              <a:t>around</a:t>
            </a:r>
            <a:r>
              <a:rPr lang="da-DK" sz="2800" dirty="0" smtClean="0"/>
              <a:t> a </a:t>
            </a:r>
            <a:r>
              <a:rPr lang="da-DK" sz="2800" dirty="0" err="1" smtClean="0"/>
              <a:t>particular</a:t>
            </a:r>
            <a:r>
              <a:rPr lang="da-DK" sz="2800" dirty="0" smtClean="0"/>
              <a:t> problem, </a:t>
            </a:r>
            <a:r>
              <a:rPr lang="da-DK" sz="2800" dirty="0" err="1" smtClean="0"/>
              <a:t>practice</a:t>
            </a:r>
            <a:r>
              <a:rPr lang="da-DK" sz="2800" dirty="0" smtClean="0"/>
              <a:t>, programme, </a:t>
            </a:r>
            <a:r>
              <a:rPr lang="da-DK" sz="2800" dirty="0" err="1" smtClean="0"/>
              <a:t>priority</a:t>
            </a:r>
            <a:r>
              <a:rPr lang="da-DK" sz="2800" dirty="0" smtClean="0"/>
              <a:t>, or policy</a:t>
            </a:r>
          </a:p>
        </p:txBody>
      </p:sp>
      <p:sp>
        <p:nvSpPr>
          <p:cNvPr id="4100" name="Pladsholder til diasnumm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7640ED9-B09F-4644-90CF-06312528D7BE}" type="slidenum">
              <a:rPr lang="en-GB" sz="1400" smtClean="0"/>
              <a:pPr/>
              <a:t>4</a:t>
            </a:fld>
            <a:endParaRPr lang="en-GB" sz="1400" smtClean="0"/>
          </a:p>
        </p:txBody>
      </p:sp>
      <p:pic>
        <p:nvPicPr>
          <p:cNvPr id="4101" name="Picture 2" descr="http://iwim.files.wordpress.com/2008/01/4563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101124"/>
            <a:ext cx="3888433" cy="4460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Pladsholder til diasnumm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34F8A14-B8C6-4DD2-BD77-3C67F4E91E7C}" type="slidenum">
              <a:rPr lang="en-GB" sz="1400" smtClean="0"/>
              <a:pPr/>
              <a:t>5</a:t>
            </a:fld>
            <a:endParaRPr lang="en-GB" sz="1400" smtClean="0"/>
          </a:p>
        </p:txBody>
      </p:sp>
      <p:sp>
        <p:nvSpPr>
          <p:cNvPr id="4" name="Oval billedforklaring 3"/>
          <p:cNvSpPr/>
          <p:nvPr/>
        </p:nvSpPr>
        <p:spPr bwMode="auto">
          <a:xfrm>
            <a:off x="211415" y="1772816"/>
            <a:ext cx="6407224" cy="1872208"/>
          </a:xfrm>
          <a:prstGeom prst="wedgeEllipseCallout">
            <a:avLst>
              <a:gd name="adj1" fmla="val -50111"/>
              <a:gd name="adj2" fmla="val 141090"/>
            </a:avLst>
          </a:prstGeom>
          <a:solidFill>
            <a:schemeClr val="bg1"/>
          </a:solidFill>
          <a:ln w="38100" cap="flat" cmpd="sng" algn="ctr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What</a:t>
            </a:r>
            <a:r>
              <a:rPr kumimoji="0" lang="da-D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is </a:t>
            </a:r>
            <a:r>
              <a:rPr kumimoji="0" lang="da-D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wrong</a:t>
            </a:r>
            <a:r>
              <a:rPr kumimoji="0" lang="da-D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da-D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here</a:t>
            </a:r>
            <a:r>
              <a:rPr kumimoji="0" lang="da-D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?</a:t>
            </a:r>
          </a:p>
        </p:txBody>
      </p:sp>
      <p:sp>
        <p:nvSpPr>
          <p:cNvPr id="8" name="Oval billedforklaring 7"/>
          <p:cNvSpPr/>
          <p:nvPr/>
        </p:nvSpPr>
        <p:spPr bwMode="auto">
          <a:xfrm>
            <a:off x="2123728" y="3801102"/>
            <a:ext cx="6407224" cy="1872208"/>
          </a:xfrm>
          <a:prstGeom prst="wedgeEllipseCallout">
            <a:avLst>
              <a:gd name="adj1" fmla="val 44786"/>
              <a:gd name="adj2" fmla="val 80669"/>
            </a:avLst>
          </a:prstGeom>
          <a:solidFill>
            <a:schemeClr val="bg1"/>
          </a:solidFill>
          <a:ln w="38100" cap="flat" cmpd="sng" algn="ctr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Could</a:t>
            </a:r>
            <a:r>
              <a:rPr kumimoji="0" lang="da-D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da-D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we</a:t>
            </a:r>
            <a:r>
              <a:rPr kumimoji="0" lang="da-D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do </a:t>
            </a:r>
            <a:r>
              <a:rPr kumimoji="0" lang="da-D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better</a:t>
            </a:r>
            <a:r>
              <a:rPr kumimoji="0" lang="da-D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?</a:t>
            </a: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371600"/>
          </a:xfrm>
        </p:spPr>
        <p:txBody>
          <a:bodyPr/>
          <a:lstStyle/>
          <a:p>
            <a:r>
              <a:rPr lang="da-DK" sz="3600" dirty="0" smtClean="0"/>
              <a:t/>
            </a:r>
            <a:br>
              <a:rPr lang="da-DK" sz="3600" dirty="0" smtClean="0"/>
            </a:br>
            <a:r>
              <a:rPr lang="da-DK" sz="3600" dirty="0" smtClean="0"/>
              <a:t>2 central </a:t>
            </a:r>
            <a:r>
              <a:rPr lang="da-DK" sz="3600" dirty="0" err="1" smtClean="0"/>
              <a:t>questions</a:t>
            </a:r>
            <a:r>
              <a:rPr lang="da-DK" sz="3600" dirty="0" smtClean="0"/>
              <a:t/>
            </a:r>
            <a:br>
              <a:rPr lang="da-DK" sz="3600" dirty="0" smtClean="0"/>
            </a:br>
            <a:endParaRPr lang="da-DK" sz="36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At </a:t>
            </a:r>
            <a:r>
              <a:rPr lang="da-DK" dirty="0" err="1" smtClean="0"/>
              <a:t>your</a:t>
            </a:r>
            <a:r>
              <a:rPr lang="da-DK" dirty="0" smtClean="0"/>
              <a:t> </a:t>
            </a:r>
            <a:r>
              <a:rPr lang="da-DK" dirty="0" err="1" smtClean="0"/>
              <a:t>table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sz="3200" dirty="0" smtClean="0"/>
              <a:t>2 </a:t>
            </a:r>
            <a:r>
              <a:rPr lang="da-DK" sz="3200" dirty="0" err="1" smtClean="0"/>
              <a:t>minutes</a:t>
            </a:r>
            <a:r>
              <a:rPr lang="da-DK" sz="3200" dirty="0" smtClean="0"/>
              <a:t> </a:t>
            </a:r>
            <a:r>
              <a:rPr lang="da-DK" sz="3200" dirty="0" err="1" smtClean="0"/>
              <a:t>each</a:t>
            </a:r>
            <a:endParaRPr lang="da-DK" sz="3200" dirty="0" smtClean="0"/>
          </a:p>
        </p:txBody>
      </p:sp>
      <p:sp>
        <p:nvSpPr>
          <p:cNvPr id="512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Monotype Sorts" charset="2"/>
              <a:buNone/>
              <a:defRPr/>
            </a:pPr>
            <a:r>
              <a:rPr lang="da-DK" dirty="0" err="1" smtClean="0"/>
              <a:t>What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the </a:t>
            </a:r>
            <a:r>
              <a:rPr lang="da-DK" dirty="0" err="1" smtClean="0"/>
              <a:t>ways</a:t>
            </a:r>
            <a:r>
              <a:rPr lang="da-DK" dirty="0" smtClean="0"/>
              <a:t> </a:t>
            </a:r>
            <a:r>
              <a:rPr lang="da-DK" dirty="0" err="1" smtClean="0"/>
              <a:t>that</a:t>
            </a:r>
            <a:r>
              <a:rPr lang="da-DK" dirty="0" smtClean="0"/>
              <a:t> </a:t>
            </a:r>
            <a:r>
              <a:rPr lang="da-DK" dirty="0" err="1" smtClean="0"/>
              <a:t>you</a:t>
            </a:r>
            <a:r>
              <a:rPr lang="da-DK" dirty="0" smtClean="0"/>
              <a:t>, as a </a:t>
            </a:r>
            <a:r>
              <a:rPr lang="da-DK" dirty="0" err="1" smtClean="0"/>
              <a:t>health</a:t>
            </a:r>
            <a:r>
              <a:rPr lang="da-DK" dirty="0" smtClean="0"/>
              <a:t> </a:t>
            </a:r>
            <a:r>
              <a:rPr lang="da-DK" dirty="0" err="1" smtClean="0"/>
              <a:t>care</a:t>
            </a:r>
            <a:r>
              <a:rPr lang="da-DK" dirty="0" smtClean="0"/>
              <a:t> </a:t>
            </a:r>
            <a:r>
              <a:rPr lang="da-DK" dirty="0" err="1" smtClean="0"/>
              <a:t>provider</a:t>
            </a:r>
            <a:r>
              <a:rPr lang="da-DK" dirty="0" smtClean="0"/>
              <a:t>, have </a:t>
            </a:r>
            <a:r>
              <a:rPr lang="da-DK" dirty="0" err="1" smtClean="0"/>
              <a:t>advocated</a:t>
            </a:r>
            <a:r>
              <a:rPr lang="da-DK" dirty="0" smtClean="0"/>
              <a:t> </a:t>
            </a:r>
            <a:r>
              <a:rPr lang="da-DK" dirty="0" err="1" smtClean="0"/>
              <a:t>on</a:t>
            </a:r>
            <a:r>
              <a:rPr lang="da-DK" dirty="0" smtClean="0"/>
              <a:t> </a:t>
            </a:r>
            <a:r>
              <a:rPr lang="da-DK" dirty="0" err="1" smtClean="0"/>
              <a:t>behalf</a:t>
            </a:r>
            <a:r>
              <a:rPr lang="da-DK" dirty="0" smtClean="0"/>
              <a:t> of </a:t>
            </a:r>
            <a:r>
              <a:rPr lang="da-DK" dirty="0" err="1" smtClean="0"/>
              <a:t>young</a:t>
            </a:r>
            <a:r>
              <a:rPr lang="da-DK" dirty="0" smtClean="0"/>
              <a:t> </a:t>
            </a:r>
            <a:r>
              <a:rPr lang="da-DK" dirty="0" err="1" smtClean="0"/>
              <a:t>people</a:t>
            </a:r>
            <a:r>
              <a:rPr lang="da-DK" dirty="0" smtClean="0"/>
              <a:t>?</a:t>
            </a:r>
          </a:p>
          <a:p>
            <a:pPr>
              <a:buFont typeface="Arial" pitchFamily="34" charset="0"/>
              <a:buChar char="•"/>
              <a:defRPr/>
            </a:pPr>
            <a:endParaRPr lang="da-DK" i="1" dirty="0" smtClean="0"/>
          </a:p>
          <a:p>
            <a:pPr>
              <a:defRPr/>
            </a:pPr>
            <a:r>
              <a:rPr lang="da-DK" b="1" dirty="0" err="1" smtClean="0"/>
              <a:t>What</a:t>
            </a:r>
            <a:r>
              <a:rPr lang="da-DK" dirty="0" smtClean="0"/>
              <a:t> </a:t>
            </a:r>
            <a:r>
              <a:rPr lang="da-DK" dirty="0" err="1" smtClean="0"/>
              <a:t>was</a:t>
            </a:r>
            <a:r>
              <a:rPr lang="da-DK" dirty="0" smtClean="0"/>
              <a:t> the </a:t>
            </a:r>
            <a:r>
              <a:rPr lang="da-DK" dirty="0" err="1" smtClean="0"/>
              <a:t>issue</a:t>
            </a:r>
            <a:r>
              <a:rPr lang="da-DK" dirty="0" smtClean="0"/>
              <a:t>?</a:t>
            </a:r>
          </a:p>
          <a:p>
            <a:pPr>
              <a:defRPr/>
            </a:pPr>
            <a:r>
              <a:rPr lang="da-DK" b="1" dirty="0" err="1" smtClean="0"/>
              <a:t>Who</a:t>
            </a:r>
            <a:r>
              <a:rPr lang="da-DK" dirty="0" smtClean="0"/>
              <a:t> </a:t>
            </a:r>
            <a:r>
              <a:rPr lang="da-DK" dirty="0" err="1" smtClean="0"/>
              <a:t>were</a:t>
            </a:r>
            <a:r>
              <a:rPr lang="da-DK" dirty="0" smtClean="0"/>
              <a:t> </a:t>
            </a:r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dirty="0" err="1" smtClean="0"/>
              <a:t>trying</a:t>
            </a:r>
            <a:r>
              <a:rPr lang="da-DK" dirty="0" smtClean="0"/>
              <a:t> to </a:t>
            </a:r>
            <a:r>
              <a:rPr lang="da-DK" dirty="0" err="1" smtClean="0"/>
              <a:t>influence</a:t>
            </a:r>
            <a:r>
              <a:rPr lang="da-DK" dirty="0" smtClean="0"/>
              <a:t>?</a:t>
            </a:r>
          </a:p>
          <a:p>
            <a:pPr>
              <a:defRPr/>
            </a:pPr>
            <a:r>
              <a:rPr lang="da-DK" b="1" dirty="0" err="1" smtClean="0"/>
              <a:t>How</a:t>
            </a:r>
            <a:r>
              <a:rPr lang="da-DK" dirty="0" smtClean="0"/>
              <a:t> did </a:t>
            </a:r>
            <a:r>
              <a:rPr lang="da-DK" dirty="0" err="1" smtClean="0"/>
              <a:t>you</a:t>
            </a:r>
            <a:r>
              <a:rPr lang="da-DK" dirty="0" smtClean="0"/>
              <a:t> do it?</a:t>
            </a:r>
          </a:p>
        </p:txBody>
      </p:sp>
      <p:sp>
        <p:nvSpPr>
          <p:cNvPr id="5124" name="Pladsholder til diasnumm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D1C9676-07C0-4485-AEA3-66861EA30E9B}" type="slidenum">
              <a:rPr lang="en-GB" sz="1400" smtClean="0"/>
              <a:pPr/>
              <a:t>6</a:t>
            </a:fld>
            <a:endParaRPr lang="en-GB" sz="1400" smtClean="0"/>
          </a:p>
        </p:txBody>
      </p:sp>
      <p:sp>
        <p:nvSpPr>
          <p:cNvPr id="2" name="Tekstboks 1"/>
          <p:cNvSpPr txBox="1"/>
          <p:nvPr/>
        </p:nvSpPr>
        <p:spPr>
          <a:xfrm rot="20213499">
            <a:off x="6156176" y="5877272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>
                <a:solidFill>
                  <a:srgbClr val="FF0000"/>
                </a:solidFill>
                <a:latin typeface="+mn-lt"/>
              </a:rPr>
              <a:t>Talking</a:t>
            </a:r>
            <a:r>
              <a:rPr lang="da-DK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da-DK" dirty="0" err="1" smtClean="0">
                <a:solidFill>
                  <a:srgbClr val="FF0000"/>
                </a:solidFill>
                <a:latin typeface="+mn-lt"/>
              </a:rPr>
              <a:t>stick</a:t>
            </a:r>
            <a:endParaRPr lang="da-DK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A few concepts</a:t>
            </a:r>
          </a:p>
        </p:txBody>
      </p:sp>
      <p:sp>
        <p:nvSpPr>
          <p:cNvPr id="6147" name="Pladsholder til indhold 2"/>
          <p:cNvSpPr>
            <a:spLocks noGrp="1"/>
          </p:cNvSpPr>
          <p:nvPr>
            <p:ph idx="1"/>
          </p:nvPr>
        </p:nvSpPr>
        <p:spPr>
          <a:xfrm>
            <a:off x="228600" y="1504950"/>
            <a:ext cx="8686800" cy="4876800"/>
          </a:xfrm>
        </p:spPr>
        <p:txBody>
          <a:bodyPr/>
          <a:lstStyle/>
          <a:p>
            <a:r>
              <a:rPr lang="en-US" sz="2800" smtClean="0"/>
              <a:t>Advocacy involves attempts to influence the </a:t>
            </a:r>
            <a:r>
              <a:rPr lang="da-DK" sz="2800" smtClean="0"/>
              <a:t>political climate, public perceptions, policy </a:t>
            </a:r>
            <a:r>
              <a:rPr lang="en-US" sz="2800" smtClean="0"/>
              <a:t>decisions and funding determinations in </a:t>
            </a:r>
            <a:r>
              <a:rPr lang="da-DK" sz="2800" smtClean="0"/>
              <a:t>order to improve health.</a:t>
            </a:r>
          </a:p>
          <a:p>
            <a:endParaRPr lang="da-DK" sz="2800" smtClean="0"/>
          </a:p>
          <a:p>
            <a:r>
              <a:rPr lang="en-US" sz="2800" smtClean="0"/>
              <a:t>Advocates work not only to promote a defined solution, but also to defeat </a:t>
            </a:r>
            <a:r>
              <a:rPr lang="da-DK" sz="2800" smtClean="0"/>
              <a:t>unacceptable proposals.</a:t>
            </a:r>
          </a:p>
          <a:p>
            <a:endParaRPr lang="da-DK" sz="2800" smtClean="0"/>
          </a:p>
          <a:p>
            <a:r>
              <a:rPr lang="en-US" sz="2800" smtClean="0"/>
              <a:t>The only prerequisite to being an advocate is being committed to the issue at hand.</a:t>
            </a:r>
            <a:endParaRPr lang="da-DK" sz="2800" smtClean="0"/>
          </a:p>
        </p:txBody>
      </p:sp>
      <p:sp>
        <p:nvSpPr>
          <p:cNvPr id="6148" name="Pladsholder til diasnumm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34F8A14-B8C6-4DD2-BD77-3C67F4E91E7C}" type="slidenum">
              <a:rPr lang="en-GB" sz="1400" smtClean="0"/>
              <a:pPr/>
              <a:t>7</a:t>
            </a:fld>
            <a:endParaRPr lang="en-GB" sz="1400" smtClean="0"/>
          </a:p>
        </p:txBody>
      </p:sp>
    </p:spTree>
    <p:extLst>
      <p:ext uri="{BB962C8B-B14F-4D97-AF65-F5344CB8AC3E}">
        <p14:creationId xmlns:p14="http://schemas.microsoft.com/office/powerpoint/2010/main" val="2024746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The effective advocate</a:t>
            </a:r>
          </a:p>
        </p:txBody>
      </p:sp>
      <p:sp>
        <p:nvSpPr>
          <p:cNvPr id="7171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Monotype Sorts" charset="2"/>
              <a:buNone/>
            </a:pPr>
            <a:r>
              <a:rPr lang="da-DK" sz="2800" dirty="0" err="1" smtClean="0"/>
              <a:t>Think</a:t>
            </a:r>
            <a:r>
              <a:rPr lang="da-DK" sz="2800" dirty="0" smtClean="0"/>
              <a:t> of a person (</a:t>
            </a:r>
            <a:r>
              <a:rPr lang="da-DK" sz="2800" dirty="0" err="1" smtClean="0"/>
              <a:t>health</a:t>
            </a:r>
            <a:r>
              <a:rPr lang="da-DK" sz="2800" dirty="0" smtClean="0"/>
              <a:t> professional or </a:t>
            </a:r>
            <a:r>
              <a:rPr lang="da-DK" sz="2800" dirty="0" err="1" smtClean="0"/>
              <a:t>anyone</a:t>
            </a:r>
            <a:r>
              <a:rPr lang="da-DK" sz="2800" dirty="0" smtClean="0"/>
              <a:t> </a:t>
            </a:r>
            <a:r>
              <a:rPr lang="da-DK" sz="2800" dirty="0" err="1" smtClean="0"/>
              <a:t>else</a:t>
            </a:r>
            <a:r>
              <a:rPr lang="da-DK" sz="2800" dirty="0" smtClean="0"/>
              <a:t>) </a:t>
            </a:r>
            <a:r>
              <a:rPr lang="da-DK" sz="2800" dirty="0" err="1" smtClean="0"/>
              <a:t>that</a:t>
            </a:r>
            <a:r>
              <a:rPr lang="da-DK" sz="2800" dirty="0" smtClean="0"/>
              <a:t> </a:t>
            </a:r>
            <a:r>
              <a:rPr lang="da-DK" sz="2800" dirty="0" err="1" smtClean="0"/>
              <a:t>you</a:t>
            </a:r>
            <a:r>
              <a:rPr lang="da-DK" sz="2800" dirty="0" smtClean="0"/>
              <a:t> </a:t>
            </a:r>
            <a:r>
              <a:rPr lang="da-DK" sz="2800" dirty="0" err="1" smtClean="0"/>
              <a:t>would</a:t>
            </a:r>
            <a:r>
              <a:rPr lang="da-DK" sz="2800" dirty="0" smtClean="0"/>
              <a:t> </a:t>
            </a:r>
            <a:r>
              <a:rPr lang="da-DK" sz="2800" dirty="0" err="1" smtClean="0"/>
              <a:t>describe</a:t>
            </a:r>
            <a:r>
              <a:rPr lang="da-DK" sz="2800" dirty="0" smtClean="0"/>
              <a:t> as an </a:t>
            </a:r>
            <a:r>
              <a:rPr lang="da-DK" sz="2800" dirty="0" err="1" smtClean="0"/>
              <a:t>effective</a:t>
            </a:r>
            <a:r>
              <a:rPr lang="da-DK" sz="2800" dirty="0" smtClean="0"/>
              <a:t> </a:t>
            </a:r>
            <a:r>
              <a:rPr lang="da-DK" sz="2800" dirty="0" err="1" smtClean="0"/>
              <a:t>advocate</a:t>
            </a:r>
            <a:r>
              <a:rPr lang="da-DK" sz="2800" dirty="0" smtClean="0"/>
              <a:t> (for </a:t>
            </a:r>
            <a:r>
              <a:rPr lang="da-DK" sz="2800" dirty="0" err="1" smtClean="0"/>
              <a:t>any</a:t>
            </a:r>
            <a:r>
              <a:rPr lang="da-DK" sz="2800" dirty="0" smtClean="0"/>
              <a:t> </a:t>
            </a:r>
            <a:r>
              <a:rPr lang="da-DK" sz="2800" dirty="0" err="1" smtClean="0"/>
              <a:t>issue</a:t>
            </a:r>
            <a:r>
              <a:rPr lang="da-DK" sz="2800" dirty="0" smtClean="0"/>
              <a:t> or population). </a:t>
            </a:r>
          </a:p>
          <a:p>
            <a:pPr marL="0" indent="0">
              <a:buFont typeface="Monotype Sorts" charset="2"/>
              <a:buNone/>
            </a:pPr>
            <a:endParaRPr lang="da-DK" sz="2800" dirty="0" smtClean="0"/>
          </a:p>
          <a:p>
            <a:pPr marL="0" indent="0">
              <a:buFont typeface="Monotype Sorts" charset="2"/>
              <a:buNone/>
            </a:pPr>
            <a:r>
              <a:rPr lang="da-DK" sz="2800" dirty="0" err="1" smtClean="0"/>
              <a:t>What</a:t>
            </a:r>
            <a:r>
              <a:rPr lang="da-DK" sz="2800" dirty="0" smtClean="0"/>
              <a:t> </a:t>
            </a:r>
            <a:r>
              <a:rPr lang="da-DK" sz="2800" dirty="0" err="1" smtClean="0"/>
              <a:t>are</a:t>
            </a:r>
            <a:r>
              <a:rPr lang="da-DK" sz="2800" dirty="0" smtClean="0"/>
              <a:t> the </a:t>
            </a:r>
            <a:r>
              <a:rPr lang="da-DK" sz="2800" dirty="0" err="1" smtClean="0"/>
              <a:t>skills</a:t>
            </a:r>
            <a:r>
              <a:rPr lang="da-DK" sz="2800" dirty="0" smtClean="0"/>
              <a:t> and </a:t>
            </a:r>
            <a:r>
              <a:rPr lang="da-DK" sz="2800" dirty="0" err="1" smtClean="0"/>
              <a:t>qualities</a:t>
            </a:r>
            <a:r>
              <a:rPr lang="da-DK" sz="2800" dirty="0" smtClean="0"/>
              <a:t> </a:t>
            </a:r>
            <a:r>
              <a:rPr lang="da-DK" sz="2800" dirty="0" err="1" smtClean="0"/>
              <a:t>that</a:t>
            </a:r>
            <a:r>
              <a:rPr lang="da-DK" sz="2800" dirty="0" smtClean="0"/>
              <a:t> </a:t>
            </a:r>
            <a:r>
              <a:rPr lang="da-DK" sz="2800" dirty="0" err="1" smtClean="0"/>
              <a:t>you</a:t>
            </a:r>
            <a:r>
              <a:rPr lang="da-DK" sz="2800" dirty="0" smtClean="0"/>
              <a:t> </a:t>
            </a:r>
            <a:r>
              <a:rPr lang="da-DK" sz="2800" dirty="0" err="1" smtClean="0"/>
              <a:t>think</a:t>
            </a:r>
            <a:r>
              <a:rPr lang="da-DK" sz="2800" dirty="0" smtClean="0"/>
              <a:t> </a:t>
            </a:r>
            <a:r>
              <a:rPr lang="da-DK" sz="2800" dirty="0" err="1" smtClean="0"/>
              <a:t>make</a:t>
            </a:r>
            <a:r>
              <a:rPr lang="da-DK" sz="2800" dirty="0" smtClean="0"/>
              <a:t> </a:t>
            </a:r>
            <a:r>
              <a:rPr lang="da-DK" sz="2800" dirty="0" err="1" smtClean="0"/>
              <a:t>that</a:t>
            </a:r>
            <a:r>
              <a:rPr lang="da-DK" sz="2800" dirty="0" smtClean="0"/>
              <a:t> person </a:t>
            </a:r>
            <a:r>
              <a:rPr lang="da-DK" sz="2800" dirty="0" err="1" smtClean="0"/>
              <a:t>effective</a:t>
            </a:r>
            <a:r>
              <a:rPr lang="da-DK" sz="2800" dirty="0" smtClean="0"/>
              <a:t>?</a:t>
            </a:r>
          </a:p>
        </p:txBody>
      </p:sp>
      <p:sp>
        <p:nvSpPr>
          <p:cNvPr id="7172" name="Pladsholder til diasnumm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F62B920-85C8-4D2D-8F74-1E8F7BE65DD6}" type="slidenum">
              <a:rPr lang="en-GB" sz="1400" smtClean="0"/>
              <a:pPr/>
              <a:t>8</a:t>
            </a:fld>
            <a:endParaRPr lang="en-GB" sz="1400" smtClean="0"/>
          </a:p>
        </p:txBody>
      </p:sp>
      <p:pic>
        <p:nvPicPr>
          <p:cNvPr id="5" name="Picture 6" descr="http://upload.wikimedia.org/wikipedia/commons/thumb/9/90/Gandhi_Graffiti_San_Francisco.jpg/220px-Gandhi_Graffiti_San_Francis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346779">
            <a:off x="5944103" y="4763829"/>
            <a:ext cx="3400330" cy="253479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ekstboks 5"/>
          <p:cNvSpPr txBox="1"/>
          <p:nvPr/>
        </p:nvSpPr>
        <p:spPr>
          <a:xfrm rot="20213499">
            <a:off x="373467" y="5401730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FF0000"/>
                </a:solidFill>
                <a:latin typeface="+mn-lt"/>
              </a:rPr>
              <a:t>VIPP </a:t>
            </a:r>
            <a:r>
              <a:rPr lang="da-DK" dirty="0" err="1" smtClean="0">
                <a:solidFill>
                  <a:srgbClr val="FF0000"/>
                </a:solidFill>
                <a:latin typeface="+mn-lt"/>
              </a:rPr>
              <a:t>cards</a:t>
            </a:r>
            <a:endParaRPr lang="da-DK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The effective advocate</a:t>
            </a:r>
          </a:p>
        </p:txBody>
      </p:sp>
      <p:sp>
        <p:nvSpPr>
          <p:cNvPr id="7172" name="Pladsholder til diasnumm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F62B920-85C8-4D2D-8F74-1E8F7BE65DD6}" type="slidenum">
              <a:rPr lang="en-GB" sz="1400" smtClean="0"/>
              <a:pPr/>
              <a:t>9</a:t>
            </a:fld>
            <a:endParaRPr lang="en-GB" sz="1400" smtClean="0"/>
          </a:p>
        </p:txBody>
      </p:sp>
      <p:sp>
        <p:nvSpPr>
          <p:cNvPr id="8" name="Pladsholder til indhold 1"/>
          <p:cNvSpPr>
            <a:spLocks noGrp="1"/>
          </p:cNvSpPr>
          <p:nvPr>
            <p:ph idx="1"/>
          </p:nvPr>
        </p:nvSpPr>
        <p:spPr>
          <a:xfrm>
            <a:off x="228600" y="1412776"/>
            <a:ext cx="8686800" cy="4876800"/>
          </a:xfrm>
        </p:spPr>
        <p:txBody>
          <a:bodyPr/>
          <a:lstStyle/>
          <a:p>
            <a:r>
              <a:rPr lang="da-DK" dirty="0" smtClean="0"/>
              <a:t>Knowledge</a:t>
            </a:r>
          </a:p>
          <a:p>
            <a:pPr lvl="1"/>
            <a:r>
              <a:rPr lang="da-DK" dirty="0" err="1" smtClean="0"/>
              <a:t>Advocacy</a:t>
            </a:r>
            <a:r>
              <a:rPr lang="da-DK" dirty="0" smtClean="0"/>
              <a:t>, media and </a:t>
            </a:r>
            <a:r>
              <a:rPr lang="da-DK" dirty="0" err="1" smtClean="0"/>
              <a:t>political</a:t>
            </a:r>
            <a:r>
              <a:rPr lang="da-DK" dirty="0" smtClean="0"/>
              <a:t> </a:t>
            </a:r>
            <a:r>
              <a:rPr lang="da-DK" dirty="0" err="1" smtClean="0"/>
              <a:t>process</a:t>
            </a:r>
            <a:endParaRPr lang="da-DK" dirty="0" smtClean="0"/>
          </a:p>
          <a:p>
            <a:pPr lvl="1"/>
            <a:r>
              <a:rPr lang="da-DK" dirty="0" smtClean="0"/>
              <a:t>Local services and </a:t>
            </a:r>
            <a:r>
              <a:rPr lang="da-DK" dirty="0" err="1" smtClean="0"/>
              <a:t>settings</a:t>
            </a:r>
            <a:endParaRPr lang="da-DK" dirty="0" smtClean="0"/>
          </a:p>
          <a:p>
            <a:pPr lvl="1"/>
            <a:r>
              <a:rPr lang="da-DK" dirty="0" err="1" smtClean="0"/>
              <a:t>Cause</a:t>
            </a:r>
            <a:r>
              <a:rPr lang="da-DK" dirty="0" smtClean="0"/>
              <a:t> of </a:t>
            </a:r>
            <a:r>
              <a:rPr lang="da-DK" dirty="0" err="1" smtClean="0"/>
              <a:t>childrens</a:t>
            </a:r>
            <a:r>
              <a:rPr lang="da-DK" dirty="0" smtClean="0"/>
              <a:t>´ and </a:t>
            </a:r>
            <a:r>
              <a:rPr lang="da-DK" dirty="0" err="1" smtClean="0"/>
              <a:t>adolescent</a:t>
            </a:r>
            <a:r>
              <a:rPr lang="da-DK" dirty="0" smtClean="0"/>
              <a:t> </a:t>
            </a:r>
            <a:r>
              <a:rPr lang="da-DK" dirty="0" err="1" smtClean="0"/>
              <a:t>health</a:t>
            </a:r>
            <a:endParaRPr lang="da-DK" dirty="0" smtClean="0"/>
          </a:p>
          <a:p>
            <a:pPr lvl="1"/>
            <a:r>
              <a:rPr lang="da-DK" dirty="0" err="1" smtClean="0"/>
              <a:t>Understanding</a:t>
            </a:r>
            <a:r>
              <a:rPr lang="da-DK" dirty="0" smtClean="0"/>
              <a:t> </a:t>
            </a:r>
            <a:r>
              <a:rPr lang="da-DK" dirty="0" err="1" smtClean="0"/>
              <a:t>adolescent</a:t>
            </a:r>
            <a:r>
              <a:rPr lang="da-DK" dirty="0" smtClean="0"/>
              <a:t> </a:t>
            </a:r>
            <a:r>
              <a:rPr lang="da-DK" dirty="0" err="1" smtClean="0"/>
              <a:t>medicine</a:t>
            </a:r>
            <a:endParaRPr lang="da-DK" dirty="0" smtClean="0"/>
          </a:p>
          <a:p>
            <a:r>
              <a:rPr lang="da-DK" dirty="0" err="1" smtClean="0"/>
              <a:t>Skills</a:t>
            </a:r>
            <a:endParaRPr lang="da-DK" dirty="0" smtClean="0"/>
          </a:p>
          <a:p>
            <a:pPr lvl="1"/>
            <a:r>
              <a:rPr lang="da-DK" dirty="0" smtClean="0"/>
              <a:t>Presentation and </a:t>
            </a:r>
            <a:r>
              <a:rPr lang="da-DK" dirty="0" err="1" smtClean="0"/>
              <a:t>communication</a:t>
            </a:r>
            <a:endParaRPr lang="da-DK" dirty="0" smtClean="0"/>
          </a:p>
          <a:p>
            <a:pPr lvl="1"/>
            <a:r>
              <a:rPr lang="da-DK" dirty="0" err="1" smtClean="0"/>
              <a:t>Able</a:t>
            </a:r>
            <a:r>
              <a:rPr lang="da-DK" dirty="0" smtClean="0"/>
              <a:t> to </a:t>
            </a:r>
            <a:r>
              <a:rPr lang="da-DK" dirty="0" err="1" smtClean="0"/>
              <a:t>prioritise</a:t>
            </a:r>
            <a:endParaRPr lang="da-DK" dirty="0" smtClean="0"/>
          </a:p>
          <a:p>
            <a:r>
              <a:rPr lang="da-DK" dirty="0" smtClean="0"/>
              <a:t>Attitudes</a:t>
            </a:r>
          </a:p>
          <a:p>
            <a:pPr lvl="1"/>
            <a:r>
              <a:rPr lang="da-DK" dirty="0" err="1" smtClean="0"/>
              <a:t>Strong</a:t>
            </a:r>
            <a:r>
              <a:rPr lang="da-DK" dirty="0" smtClean="0"/>
              <a:t> </a:t>
            </a:r>
            <a:r>
              <a:rPr lang="da-DK" dirty="0" err="1" smtClean="0"/>
              <a:t>commitment</a:t>
            </a:r>
            <a:endParaRPr lang="da-DK" dirty="0" smtClean="0"/>
          </a:p>
          <a:p>
            <a:pPr lvl="1"/>
            <a:r>
              <a:rPr lang="da-DK" dirty="0" err="1" smtClean="0"/>
              <a:t>Belief</a:t>
            </a:r>
            <a:r>
              <a:rPr lang="da-DK" dirty="0" smtClean="0"/>
              <a:t> </a:t>
            </a:r>
            <a:r>
              <a:rPr lang="da-DK" dirty="0" err="1" smtClean="0"/>
              <a:t>that</a:t>
            </a:r>
            <a:r>
              <a:rPr lang="da-DK" dirty="0" smtClean="0"/>
              <a:t> </a:t>
            </a:r>
            <a:r>
              <a:rPr lang="da-DK" dirty="0" err="1" smtClean="0"/>
              <a:t>change</a:t>
            </a:r>
            <a:r>
              <a:rPr lang="da-DK" dirty="0" smtClean="0"/>
              <a:t> is </a:t>
            </a:r>
            <a:r>
              <a:rPr lang="da-DK" dirty="0" err="1" smtClean="0"/>
              <a:t>possible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7334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6127</TotalTime>
  <Words>899</Words>
  <Application>Microsoft Macintosh PowerPoint</Application>
  <PresentationFormat>Présentation à l'écran (4:3)</PresentationFormat>
  <Paragraphs>166</Paragraphs>
  <Slides>26</Slides>
  <Notes>0</Notes>
  <HiddenSlides>5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32" baseType="lpstr">
      <vt:lpstr>Arial</vt:lpstr>
      <vt:lpstr>Monotype Sorts</vt:lpstr>
      <vt:lpstr>Times New Roman</vt:lpstr>
      <vt:lpstr>Wingdings</vt:lpstr>
      <vt:lpstr>Modèle par défaut</vt:lpstr>
      <vt:lpstr>Document</vt:lpstr>
      <vt:lpstr>Advocacy</vt:lpstr>
      <vt:lpstr>So far, we have covered…</vt:lpstr>
      <vt:lpstr>By the end of this session  you will be able to…</vt:lpstr>
      <vt:lpstr>What is advocacy?</vt:lpstr>
      <vt:lpstr> 2 central questions </vt:lpstr>
      <vt:lpstr>At your table 2 minutes each</vt:lpstr>
      <vt:lpstr>A few concepts</vt:lpstr>
      <vt:lpstr>The effective advocate</vt:lpstr>
      <vt:lpstr>The effective advocate</vt:lpstr>
      <vt:lpstr>General tips</vt:lpstr>
      <vt:lpstr>The message triangle</vt:lpstr>
      <vt:lpstr>An advocacy message</vt:lpstr>
      <vt:lpstr>Key stakeholders</vt:lpstr>
      <vt:lpstr>Présentation PowerPoint</vt:lpstr>
      <vt:lpstr>Présentation PowerPoint</vt:lpstr>
      <vt:lpstr>Présentation PowerPoint</vt:lpstr>
      <vt:lpstr>The message triangle</vt:lpstr>
      <vt:lpstr>A main message</vt:lpstr>
      <vt:lpstr>A main message</vt:lpstr>
      <vt:lpstr>The message triangle</vt:lpstr>
      <vt:lpstr>The message triangle</vt:lpstr>
      <vt:lpstr>Take home message</vt:lpstr>
      <vt:lpstr>Teaching tools</vt:lpstr>
      <vt:lpstr>Face to face contact</vt:lpstr>
      <vt:lpstr>Meeting the press</vt:lpstr>
      <vt:lpstr>Meeting the press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2002  SUMMER SCHOOL</dc:title>
  <dc:creator>Informatique</dc:creator>
  <cp:lastModifiedBy>Yusuke Takeuchi</cp:lastModifiedBy>
  <cp:revision>212</cp:revision>
  <cp:lastPrinted>2013-07-05T10:19:38Z</cp:lastPrinted>
  <dcterms:created xsi:type="dcterms:W3CDTF">2002-06-25T18:22:12Z</dcterms:created>
  <dcterms:modified xsi:type="dcterms:W3CDTF">2016-12-02T15:54:56Z</dcterms:modified>
</cp:coreProperties>
</file>